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mp4"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sldIdLst>
    <p:sldId id="768" r:id="rId2"/>
    <p:sldId id="1003" r:id="rId3"/>
    <p:sldId id="1056" r:id="rId4"/>
    <p:sldId id="1004" r:id="rId5"/>
    <p:sldId id="1005" r:id="rId6"/>
    <p:sldId id="1006" r:id="rId7"/>
    <p:sldId id="1007" r:id="rId8"/>
    <p:sldId id="1008" r:id="rId9"/>
    <p:sldId id="1057" r:id="rId10"/>
    <p:sldId id="772" r:id="rId11"/>
    <p:sldId id="977" r:id="rId12"/>
    <p:sldId id="993" r:id="rId13"/>
    <p:sldId id="971" r:id="rId14"/>
    <p:sldId id="979" r:id="rId15"/>
    <p:sldId id="999" r:id="rId16"/>
    <p:sldId id="973" r:id="rId17"/>
    <p:sldId id="1000" r:id="rId18"/>
    <p:sldId id="989" r:id="rId19"/>
    <p:sldId id="997" r:id="rId20"/>
    <p:sldId id="976" r:id="rId21"/>
    <p:sldId id="992" r:id="rId22"/>
    <p:sldId id="1009" r:id="rId23"/>
    <p:sldId id="1010" r:id="rId24"/>
    <p:sldId id="1012" r:id="rId25"/>
    <p:sldId id="1014" r:id="rId26"/>
    <p:sldId id="1015" r:id="rId27"/>
    <p:sldId id="1016" r:id="rId28"/>
    <p:sldId id="1017" r:id="rId29"/>
    <p:sldId id="1019" r:id="rId30"/>
    <p:sldId id="1018" r:id="rId31"/>
    <p:sldId id="1023" r:id="rId32"/>
    <p:sldId id="1024" r:id="rId33"/>
    <p:sldId id="1027" r:id="rId34"/>
    <p:sldId id="1028" r:id="rId35"/>
    <p:sldId id="1092" r:id="rId36"/>
    <p:sldId id="1029" r:id="rId37"/>
    <p:sldId id="1032" r:id="rId38"/>
    <p:sldId id="1033" r:id="rId39"/>
    <p:sldId id="1058" r:id="rId40"/>
    <p:sldId id="1059" r:id="rId41"/>
    <p:sldId id="1036" r:id="rId42"/>
    <p:sldId id="1037" r:id="rId43"/>
    <p:sldId id="1041" r:id="rId44"/>
    <p:sldId id="1044" r:id="rId45"/>
    <p:sldId id="1045" r:id="rId46"/>
    <p:sldId id="1046" r:id="rId47"/>
    <p:sldId id="1047" r:id="rId48"/>
    <p:sldId id="1048" r:id="rId49"/>
    <p:sldId id="1051" r:id="rId50"/>
    <p:sldId id="1052" r:id="rId51"/>
    <p:sldId id="1053" r:id="rId52"/>
    <p:sldId id="1094" r:id="rId53"/>
    <p:sldId id="1082" r:id="rId54"/>
    <p:sldId id="1083" r:id="rId55"/>
    <p:sldId id="1060" r:id="rId56"/>
    <p:sldId id="1084" r:id="rId57"/>
    <p:sldId id="1062" r:id="rId58"/>
    <p:sldId id="1063" r:id="rId59"/>
    <p:sldId id="1064" r:id="rId60"/>
    <p:sldId id="1065" r:id="rId61"/>
    <p:sldId id="1066" r:id="rId62"/>
    <p:sldId id="1067" r:id="rId63"/>
    <p:sldId id="1069" r:id="rId64"/>
    <p:sldId id="1070" r:id="rId65"/>
    <p:sldId id="1071" r:id="rId66"/>
    <p:sldId id="1072" r:id="rId67"/>
    <p:sldId id="1073" r:id="rId68"/>
    <p:sldId id="1074" r:id="rId69"/>
    <p:sldId id="1075" r:id="rId70"/>
    <p:sldId id="1076" r:id="rId71"/>
    <p:sldId id="1078" r:id="rId72"/>
    <p:sldId id="1079" r:id="rId73"/>
    <p:sldId id="1080" r:id="rId74"/>
    <p:sldId id="1081" r:id="rId75"/>
    <p:sldId id="1085" r:id="rId76"/>
    <p:sldId id="1086" r:id="rId77"/>
    <p:sldId id="1087" r:id="rId78"/>
    <p:sldId id="1088" r:id="rId79"/>
    <p:sldId id="1089" r:id="rId80"/>
  </p:sldIdLst>
  <p:sldSz cx="9144000" cy="6858000" type="screen4x3"/>
  <p:notesSz cx="6858000" cy="9144000"/>
  <p:defaultTextStyle>
    <a:defPPr>
      <a:defRPr lang="en-US"/>
    </a:defPPr>
    <a:lvl1pPr algn="l" rtl="0" fontAlgn="base" latinLnBrk="1">
      <a:spcBef>
        <a:spcPct val="0"/>
      </a:spcBef>
      <a:spcAft>
        <a:spcPct val="0"/>
      </a:spcAft>
      <a:defRPr kumimoji="1" kern="1200">
        <a:solidFill>
          <a:schemeClr val="tx1"/>
        </a:solidFill>
        <a:latin typeface="굴림" charset="0"/>
        <a:ea typeface="굴림" charset="0"/>
        <a:cs typeface="굴림" charset="0"/>
      </a:defRPr>
    </a:lvl1pPr>
    <a:lvl2pPr marL="457200" algn="l" rtl="0" fontAlgn="base" latinLnBrk="1">
      <a:spcBef>
        <a:spcPct val="0"/>
      </a:spcBef>
      <a:spcAft>
        <a:spcPct val="0"/>
      </a:spcAft>
      <a:defRPr kumimoji="1" kern="1200">
        <a:solidFill>
          <a:schemeClr val="tx1"/>
        </a:solidFill>
        <a:latin typeface="굴림" charset="0"/>
        <a:ea typeface="굴림" charset="0"/>
        <a:cs typeface="굴림" charset="0"/>
      </a:defRPr>
    </a:lvl2pPr>
    <a:lvl3pPr marL="914400" algn="l" rtl="0" fontAlgn="base" latinLnBrk="1">
      <a:spcBef>
        <a:spcPct val="0"/>
      </a:spcBef>
      <a:spcAft>
        <a:spcPct val="0"/>
      </a:spcAft>
      <a:defRPr kumimoji="1" kern="1200">
        <a:solidFill>
          <a:schemeClr val="tx1"/>
        </a:solidFill>
        <a:latin typeface="굴림" charset="0"/>
        <a:ea typeface="굴림" charset="0"/>
        <a:cs typeface="굴림" charset="0"/>
      </a:defRPr>
    </a:lvl3pPr>
    <a:lvl4pPr marL="1371600" algn="l" rtl="0" fontAlgn="base" latinLnBrk="1">
      <a:spcBef>
        <a:spcPct val="0"/>
      </a:spcBef>
      <a:spcAft>
        <a:spcPct val="0"/>
      </a:spcAft>
      <a:defRPr kumimoji="1" kern="1200">
        <a:solidFill>
          <a:schemeClr val="tx1"/>
        </a:solidFill>
        <a:latin typeface="굴림" charset="0"/>
        <a:ea typeface="굴림" charset="0"/>
        <a:cs typeface="굴림" charset="0"/>
      </a:defRPr>
    </a:lvl4pPr>
    <a:lvl5pPr marL="1828800" algn="l" rtl="0" fontAlgn="base" latinLnBrk="1">
      <a:spcBef>
        <a:spcPct val="0"/>
      </a:spcBef>
      <a:spcAft>
        <a:spcPct val="0"/>
      </a:spcAft>
      <a:defRPr kumimoji="1" kern="1200">
        <a:solidFill>
          <a:schemeClr val="tx1"/>
        </a:solidFill>
        <a:latin typeface="굴림" charset="0"/>
        <a:ea typeface="굴림" charset="0"/>
        <a:cs typeface="굴림" charset="0"/>
      </a:defRPr>
    </a:lvl5pPr>
    <a:lvl6pPr marL="2286000" algn="l" defTabSz="457200" rtl="0" eaLnBrk="1" latinLnBrk="0" hangingPunct="1">
      <a:defRPr kumimoji="1" kern="1200">
        <a:solidFill>
          <a:schemeClr val="tx1"/>
        </a:solidFill>
        <a:latin typeface="굴림" charset="0"/>
        <a:ea typeface="굴림" charset="0"/>
        <a:cs typeface="굴림" charset="0"/>
      </a:defRPr>
    </a:lvl6pPr>
    <a:lvl7pPr marL="2743200" algn="l" defTabSz="457200" rtl="0" eaLnBrk="1" latinLnBrk="0" hangingPunct="1">
      <a:defRPr kumimoji="1" kern="1200">
        <a:solidFill>
          <a:schemeClr val="tx1"/>
        </a:solidFill>
        <a:latin typeface="굴림" charset="0"/>
        <a:ea typeface="굴림" charset="0"/>
        <a:cs typeface="굴림" charset="0"/>
      </a:defRPr>
    </a:lvl7pPr>
    <a:lvl8pPr marL="3200400" algn="l" defTabSz="457200" rtl="0" eaLnBrk="1" latinLnBrk="0" hangingPunct="1">
      <a:defRPr kumimoji="1" kern="1200">
        <a:solidFill>
          <a:schemeClr val="tx1"/>
        </a:solidFill>
        <a:latin typeface="굴림" charset="0"/>
        <a:ea typeface="굴림" charset="0"/>
        <a:cs typeface="굴림" charset="0"/>
      </a:defRPr>
    </a:lvl8pPr>
    <a:lvl9pPr marL="3657600" algn="l" defTabSz="457200" rtl="0" eaLnBrk="1" latinLnBrk="0" hangingPunct="1">
      <a:defRPr kumimoji="1" kern="1200">
        <a:solidFill>
          <a:schemeClr val="tx1"/>
        </a:solidFill>
        <a:latin typeface="굴림" charset="0"/>
        <a:ea typeface="굴림" charset="0"/>
        <a:cs typeface="굴림"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3399"/>
    <a:srgbClr val="99FF66"/>
    <a:srgbClr val="4F81BD"/>
    <a:srgbClr val="CCFF99"/>
    <a:srgbClr val="CFE890"/>
    <a:srgbClr val="EEFF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536" y="-96"/>
      </p:cViewPr>
      <p:guideLst>
        <p:guide orient="horz" pos="2160"/>
        <p:guide pos="2880"/>
      </p:guideLst>
    </p:cSldViewPr>
  </p:slideViewPr>
  <p:outlineViewPr>
    <p:cViewPr>
      <p:scale>
        <a:sx n="33" d="100"/>
        <a:sy n="33" d="100"/>
      </p:scale>
      <p:origin x="0" y="6264"/>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col"/>
        <c:grouping val="clustered"/>
        <c:varyColors val="0"/>
        <c:ser>
          <c:idx val="1"/>
          <c:order val="0"/>
          <c:tx>
            <c:strRef>
              <c:f>Sheet1!$C$1</c:f>
              <c:strCache>
                <c:ptCount val="1"/>
                <c:pt idx="0">
                  <c:v>Social Interaction</c:v>
                </c:pt>
              </c:strCache>
            </c:strRef>
          </c:tx>
          <c:spPr>
            <a:solidFill>
              <a:schemeClr val="accent2"/>
            </a:solidFill>
          </c:spPr>
          <c:invertIfNegative val="0"/>
          <c:cat>
            <c:strRef>
              <c:f>Sheet1!$A$2:$A$3</c:f>
              <c:strCache>
                <c:ptCount val="2"/>
                <c:pt idx="0">
                  <c:v>% of left users exposed to right</c:v>
                </c:pt>
                <c:pt idx="1">
                  <c:v>% of right users exposed to left</c:v>
                </c:pt>
              </c:strCache>
            </c:strRef>
          </c:cat>
          <c:val>
            <c:numRef>
              <c:f>Sheet1!$C$2:$C$3</c:f>
              <c:numCache>
                <c:formatCode>General</c:formatCode>
                <c:ptCount val="2"/>
                <c:pt idx="0">
                  <c:v>17.8</c:v>
                </c:pt>
                <c:pt idx="1">
                  <c:v>57.2</c:v>
                </c:pt>
              </c:numCache>
            </c:numRef>
          </c:val>
        </c:ser>
        <c:dLbls>
          <c:showLegendKey val="0"/>
          <c:showVal val="1"/>
          <c:showCatName val="0"/>
          <c:showSerName val="0"/>
          <c:showPercent val="0"/>
          <c:showBubbleSize val="0"/>
        </c:dLbls>
        <c:gapWidth val="150"/>
        <c:axId val="2102102184"/>
        <c:axId val="2102105160"/>
      </c:barChart>
      <c:catAx>
        <c:axId val="2102102184"/>
        <c:scaling>
          <c:orientation val="minMax"/>
        </c:scaling>
        <c:delete val="0"/>
        <c:axPos val="b"/>
        <c:majorTickMark val="out"/>
        <c:minorTickMark val="none"/>
        <c:tickLblPos val="nextTo"/>
        <c:crossAx val="2102105160"/>
        <c:crosses val="autoZero"/>
        <c:auto val="1"/>
        <c:lblAlgn val="ctr"/>
        <c:lblOffset val="100"/>
        <c:noMultiLvlLbl val="0"/>
      </c:catAx>
      <c:valAx>
        <c:axId val="2102105160"/>
        <c:scaling>
          <c:orientation val="minMax"/>
          <c:max val="100.0"/>
          <c:min val="0.0"/>
        </c:scaling>
        <c:delete val="0"/>
        <c:axPos val="l"/>
        <c:majorGridlines/>
        <c:numFmt formatCode="General" sourceLinked="1"/>
        <c:majorTickMark val="out"/>
        <c:minorTickMark val="none"/>
        <c:tickLblPos val="nextTo"/>
        <c:crossAx val="2102102184"/>
        <c:crosses val="autoZero"/>
        <c:crossBetween val="between"/>
        <c:majorUnit val="20.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latinLnBrk="0">
              <a:defRPr kumimoji="0" sz="1200">
                <a:latin typeface="Calibri" charset="0"/>
              </a:defRPr>
            </a:lvl1pPr>
          </a:lstStyle>
          <a:p>
            <a:endParaRPr lang="en-US" altLang="ko-K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latinLnBrk="0">
              <a:defRPr kumimoji="0" sz="1200">
                <a:latin typeface="Calibri" charset="0"/>
              </a:defRPr>
            </a:lvl1pPr>
          </a:lstStyle>
          <a:p>
            <a:fld id="{B5C1612F-26DE-C44E-AF46-6D8EDDBD8065}" type="datetime1">
              <a:rPr lang="en-US" altLang="ko-KR"/>
              <a:pPr/>
              <a:t>9/5/12</a:t>
            </a:fld>
            <a:endParaRPr lang="en-US" altLang="ko-K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latinLnBrk="0">
              <a:defRPr kumimoji="0" sz="1200">
                <a:latin typeface="Calibri" charset="0"/>
              </a:defRPr>
            </a:lvl1pPr>
          </a:lstStyle>
          <a:p>
            <a:endParaRPr lang="en-US" altLang="ko-K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latinLnBrk="0">
              <a:defRPr kumimoji="0" sz="1200">
                <a:latin typeface="Calibri" charset="0"/>
              </a:defRPr>
            </a:lvl1pPr>
          </a:lstStyle>
          <a:p>
            <a:fld id="{F774C3D1-A238-4544-88A3-4D1555C539D8}" type="slidenum">
              <a:rPr lang="en-US" altLang="ko-KR"/>
              <a:pPr/>
              <a:t>‹#›</a:t>
            </a:fld>
            <a:endParaRPr lang="en-US" altLang="ko-KR"/>
          </a:p>
        </p:txBody>
      </p:sp>
    </p:spTree>
    <p:extLst>
      <p:ext uri="{BB962C8B-B14F-4D97-AF65-F5344CB8AC3E}">
        <p14:creationId xmlns:p14="http://schemas.microsoft.com/office/powerpoint/2010/main" val="1144955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latin typeface="Calibri" charset="0"/>
                <a:ea typeface="굴림" charset="0"/>
                <a:cs typeface="굴림" charset="0"/>
              </a:rPr>
              <a:t>Good afternoon. I am very excited to meet you all and talk about my work. </a:t>
            </a:r>
            <a:endParaRPr lang="en-US" b="1">
              <a:latin typeface="Calibri" charset="0"/>
              <a:ea typeface="굴림" charset="0"/>
              <a:cs typeface="굴림" charset="0"/>
            </a:endParaRPr>
          </a:p>
          <a:p>
            <a:r>
              <a:rPr lang="es-ES">
                <a:latin typeface="Calibri" charset="0"/>
                <a:ea typeface="ＭＳ Ｐゴシック" charset="0"/>
                <a:cs typeface="ＭＳ Ｐゴシック" charset="0"/>
              </a:rPr>
              <a:t>Today I’m going to talk about </a:t>
            </a:r>
            <a:r>
              <a:rPr lang="en-US" b="1">
                <a:latin typeface="Calibri" charset="0"/>
                <a:ea typeface="ＭＳ Ｐゴシック" charset="0"/>
                <a:cs typeface="ＭＳ Ｐゴシック" charset="0"/>
              </a:rPr>
              <a:t>measurement and analysis issues in Internet systems.</a:t>
            </a:r>
            <a:endParaRPr lang="es-ES">
              <a:latin typeface="Calibri" charset="0"/>
              <a:ea typeface="ＭＳ Ｐゴシック" charset="0"/>
              <a:cs typeface="ＭＳ Ｐゴシック" charset="0"/>
            </a:endParaRPr>
          </a:p>
          <a:p>
            <a:endParaRPr lang="es-ES">
              <a:latin typeface="Calibri" charset="0"/>
              <a:ea typeface="ＭＳ Ｐゴシック" charset="0"/>
              <a:cs typeface="ＭＳ Ｐゴシック" charset="0"/>
            </a:endParaRPr>
          </a:p>
          <a:p>
            <a:endParaRPr lang="es-ES">
              <a:latin typeface="Calibri" charset="0"/>
              <a:ea typeface="ＭＳ Ｐゴシック" charset="0"/>
              <a:cs typeface="ＭＳ Ｐゴシック" charset="0"/>
            </a:endParaRPr>
          </a:p>
          <a:p>
            <a:r>
              <a:rPr lang="es-ES">
                <a:latin typeface="Calibri" charset="0"/>
                <a:ea typeface="ＭＳ Ｐゴシック" charset="0"/>
                <a:cs typeface="ＭＳ Ｐゴシック" charset="0"/>
              </a:rPr>
              <a:t>[remember to show excitement!]</a:t>
            </a:r>
          </a:p>
          <a:p>
            <a:r>
              <a:rPr lang="es-ES">
                <a:latin typeface="Calibri" charset="0"/>
                <a:ea typeface="ＭＳ Ｐゴシック" charset="0"/>
                <a:cs typeface="ＭＳ Ｐゴシック" charset="0"/>
              </a:rPr>
              <a:t>End a sentence in a low voice -- assertion</a:t>
            </a:r>
          </a:p>
          <a:p>
            <a:r>
              <a:rPr lang="en-US">
                <a:latin typeface="Calibri" charset="0"/>
                <a:ea typeface="ＭＳ Ｐゴシック" charset="0"/>
                <a:cs typeface="ＭＳ Ｐゴシック" charset="0"/>
              </a:rPr>
              <a:t>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say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I</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d like to say that…</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Mention collaborators. Then, it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okay to say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we</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D2E85507-7F93-8841-9D30-1B651626D6A3}" type="slidenum">
              <a:rPr kumimoji="0" lang="en-US" altLang="ko-KR" sz="1200">
                <a:latin typeface="Calibri" charset="0"/>
              </a:rPr>
              <a:pPr eaLnBrk="1" hangingPunct="1"/>
              <a:t>1</a:t>
            </a:fld>
            <a:endParaRPr kumimoji="0" lang="en-US" altLang="ko-KR"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슬라이드 노트 개체 틀 2"/>
          <p:cNvSpPr>
            <a:spLocks noGrp="1"/>
          </p:cNvSpPr>
          <p:nvPr>
            <p:ph type="body" idx="1"/>
          </p:nvPr>
        </p:nvSpPr>
        <p:spPr bwMode="auto"/>
        <p:txBody>
          <a:bodyPr/>
          <a:lstStyle/>
          <a:p>
            <a:pPr eaLnBrk="1" hangingPunct="1">
              <a:lnSpc>
                <a:spcPct val="90000"/>
              </a:lnSpc>
              <a:spcBef>
                <a:spcPct val="0"/>
              </a:spcBef>
            </a:pPr>
            <a:endParaRPr lang="en-US" altLang="ko-KR" sz="1100">
              <a:latin typeface="Calibri" charset="0"/>
              <a:ea typeface="맑은 고딕" charset="0"/>
              <a:cs typeface="맑은 고딕" charset="0"/>
            </a:endParaRPr>
          </a:p>
        </p:txBody>
      </p:sp>
      <p:sp>
        <p:nvSpPr>
          <p:cNvPr id="6451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954B85E4-F07A-2943-988B-EF0D99D11CFD}" type="slidenum">
              <a:rPr kumimoji="0" lang="en-US" altLang="ko-KR" sz="1200">
                <a:latin typeface="Calibri" charset="0"/>
              </a:rPr>
              <a:pPr eaLnBrk="1" hangingPunct="1"/>
              <a:t>12</a:t>
            </a:fld>
            <a:endParaRPr kumimoji="0" lang="en-US" altLang="ko-KR"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슬라이드 노트 개체 틀 2"/>
          <p:cNvSpPr>
            <a:spLocks noGrp="1"/>
          </p:cNvSpPr>
          <p:nvPr>
            <p:ph type="body" idx="1"/>
          </p:nvPr>
        </p:nvSpPr>
        <p:spPr bwMode="auto"/>
        <p:txBody>
          <a:bodyPr/>
          <a:lstStyle/>
          <a:p>
            <a:pPr eaLnBrk="1" hangingPunct="1">
              <a:lnSpc>
                <a:spcPct val="80000"/>
              </a:lnSpc>
              <a:spcBef>
                <a:spcPct val="0"/>
              </a:spcBef>
            </a:pPr>
            <a:r>
              <a:rPr lang="en-US" sz="700">
                <a:latin typeface="Calibri" charset="0"/>
                <a:ea typeface="ＭＳ Ｐゴシック" charset="0"/>
                <a:cs typeface="ＭＳ Ｐゴシック" charset="0"/>
              </a:rPr>
              <a:t> </a:t>
            </a:r>
            <a:endParaRPr lang="en-US" altLang="ko-KR" sz="1300">
              <a:latin typeface="Calibri" charset="0"/>
              <a:ea typeface="맑은 고딕" charset="0"/>
              <a:cs typeface="맑은 고딕" charset="0"/>
            </a:endParaRPr>
          </a:p>
        </p:txBody>
      </p:sp>
      <p:sp>
        <p:nvSpPr>
          <p:cNvPr id="66564"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68B87D7D-B8EB-6E4A-8269-0FE3BC10F81A}" type="slidenum">
              <a:rPr kumimoji="0" lang="en-US" altLang="ko-KR" sz="1200">
                <a:latin typeface="Calibri" charset="0"/>
              </a:rPr>
              <a:pPr eaLnBrk="1" hangingPunct="1"/>
              <a:t>13</a:t>
            </a:fld>
            <a:endParaRPr kumimoji="0" lang="en-US" altLang="ko-KR"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슬라이드 노트 개체 틀 2"/>
          <p:cNvSpPr>
            <a:spLocks noGrp="1"/>
          </p:cNvSpPr>
          <p:nvPr>
            <p:ph type="body" idx="1"/>
          </p:nvPr>
        </p:nvSpPr>
        <p:spPr bwMode="auto"/>
        <p:txBody>
          <a:bodyPr/>
          <a:lstStyle/>
          <a:p>
            <a:pPr eaLnBrk="1" hangingPunct="1">
              <a:lnSpc>
                <a:spcPct val="80000"/>
              </a:lnSpc>
              <a:spcBef>
                <a:spcPct val="0"/>
              </a:spcBef>
            </a:pPr>
            <a:r>
              <a:rPr lang="en-US" altLang="ko-KR" sz="1300">
                <a:latin typeface="Calibri" charset="0"/>
                <a:ea typeface="맑은 고딕" charset="0"/>
                <a:cs typeface="맑은 고딕" charset="0"/>
              </a:rPr>
              <a:t>The major similarities between these events are the ratio between grassroots, evangelists, and mass media</a:t>
            </a:r>
          </a:p>
          <a:p>
            <a:pPr eaLnBrk="1" hangingPunct="1">
              <a:lnSpc>
                <a:spcPct val="80000"/>
              </a:lnSpc>
              <a:spcBef>
                <a:spcPct val="0"/>
              </a:spcBef>
            </a:pPr>
            <a:r>
              <a:rPr lang="en-US" altLang="ko-KR" sz="1300">
                <a:latin typeface="Calibri" charset="0"/>
                <a:ea typeface="맑은 고딕" charset="0"/>
                <a:cs typeface="맑은 고딕" charset="0"/>
              </a:rPr>
              <a:t>Dissimilarity is the difference in orders of magnitude of spreaders disappear in audience.</a:t>
            </a:r>
          </a:p>
          <a:p>
            <a:pPr eaLnBrk="1" hangingPunct="1">
              <a:lnSpc>
                <a:spcPct val="80000"/>
              </a:lnSpc>
              <a:spcBef>
                <a:spcPct val="0"/>
              </a:spcBef>
            </a:pPr>
            <a:r>
              <a:rPr lang="en-US" altLang="ko-KR" sz="1300">
                <a:latin typeface="Calibri" charset="0"/>
                <a:ea typeface="맑은 고딕" charset="0"/>
                <a:cs typeface="맑은 고딕" charset="0"/>
              </a:rPr>
              <a:t>RT and URL rates are more than 100 times higher than for an average tweet.</a:t>
            </a:r>
          </a:p>
          <a:p>
            <a:pPr eaLnBrk="1" hangingPunct="1">
              <a:lnSpc>
                <a:spcPct val="80000"/>
              </a:lnSpc>
              <a:spcBef>
                <a:spcPct val="0"/>
              </a:spcBef>
            </a:pPr>
            <a:r>
              <a:rPr lang="en-US" altLang="ko-KR" sz="1300">
                <a:latin typeface="Calibri" charset="0"/>
                <a:ea typeface="맑은 고딕" charset="0"/>
                <a:cs typeface="맑은 고딕" charset="0"/>
              </a:rPr>
              <a:t>URL is especially interesting. This is because of brevity of messages on Twitter.</a:t>
            </a:r>
          </a:p>
          <a:p>
            <a:pPr eaLnBrk="1" hangingPunct="1">
              <a:lnSpc>
                <a:spcPct val="80000"/>
              </a:lnSpc>
              <a:spcBef>
                <a:spcPct val="0"/>
              </a:spcBef>
            </a:pPr>
            <a:r>
              <a:rPr lang="en-US" altLang="ko-KR" sz="1300">
                <a:latin typeface="Calibri" charset="0"/>
                <a:ea typeface="맑은 고딕" charset="0"/>
                <a:cs typeface="맑은 고딕" charset="0"/>
              </a:rPr>
              <a:t>Tweets related to news events often contain links to external websites where more detailed content can be found.</a:t>
            </a:r>
          </a:p>
          <a:p>
            <a:pPr eaLnBrk="1" hangingPunct="1">
              <a:lnSpc>
                <a:spcPct val="80000"/>
              </a:lnSpc>
              <a:spcBef>
                <a:spcPct val="0"/>
              </a:spcBef>
            </a:pPr>
            <a:r>
              <a:rPr lang="en-US" altLang="ko-KR" sz="1300">
                <a:latin typeface="Calibri" charset="0"/>
                <a:ea typeface="맑은 고딕" charset="0"/>
                <a:cs typeface="맑은 고딕" charset="0"/>
              </a:rPr>
              <a:t>We later use URL to track down information. </a:t>
            </a:r>
          </a:p>
        </p:txBody>
      </p:sp>
      <p:sp>
        <p:nvSpPr>
          <p:cNvPr id="68612"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2A682EEA-626A-2745-9F75-9C7898B23DCC}" type="slidenum">
              <a:rPr kumimoji="0" lang="en-US" altLang="ko-KR" sz="1200">
                <a:latin typeface="Calibri" charset="0"/>
              </a:rPr>
              <a:pPr eaLnBrk="1" hangingPunct="1"/>
              <a:t>14</a:t>
            </a:fld>
            <a:endParaRPr kumimoji="0" lang="en-US" altLang="ko-KR"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슬라이드 노트 개체 틀 2"/>
          <p:cNvSpPr>
            <a:spLocks noGrp="1"/>
          </p:cNvSpPr>
          <p:nvPr>
            <p:ph type="body" idx="1"/>
          </p:nvPr>
        </p:nvSpPr>
        <p:spPr bwMode="auto"/>
        <p:txBody>
          <a:bodyPr/>
          <a:lstStyle/>
          <a:p>
            <a:pPr eaLnBrk="1" hangingPunct="1">
              <a:lnSpc>
                <a:spcPct val="90000"/>
              </a:lnSpc>
              <a:spcBef>
                <a:spcPct val="0"/>
              </a:spcBef>
            </a:pPr>
            <a:endParaRPr lang="en-US" altLang="ko-KR" sz="1100" b="1">
              <a:latin typeface="Calibri" charset="0"/>
              <a:ea typeface="맑은 고딕" charset="0"/>
              <a:cs typeface="맑은 고딕" charset="0"/>
            </a:endParaRPr>
          </a:p>
        </p:txBody>
      </p:sp>
      <p:sp>
        <p:nvSpPr>
          <p:cNvPr id="70660"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C9D9F6EB-15B9-454B-A003-50FFF2E7549B}" type="slidenum">
              <a:rPr kumimoji="0" lang="en-US" altLang="ko-KR" sz="1200">
                <a:latin typeface="Calibri" charset="0"/>
              </a:rPr>
              <a:pPr eaLnBrk="1" hangingPunct="1"/>
              <a:t>15</a:t>
            </a:fld>
            <a:endParaRPr kumimoji="0" lang="en-US" altLang="ko-KR"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슬라이드 노트 개체 틀 2"/>
          <p:cNvSpPr>
            <a:spLocks noGrp="1"/>
          </p:cNvSpPr>
          <p:nvPr>
            <p:ph type="body" idx="1"/>
          </p:nvPr>
        </p:nvSpPr>
        <p:spPr bwMode="auto"/>
        <p:txBody>
          <a:bodyPr/>
          <a:lstStyle/>
          <a:p>
            <a:pPr eaLnBrk="1" hangingPunct="1">
              <a:lnSpc>
                <a:spcPct val="90000"/>
              </a:lnSpc>
              <a:spcBef>
                <a:spcPct val="0"/>
              </a:spcBef>
            </a:pPr>
            <a:r>
              <a:rPr lang="en-US" altLang="ko-KR" sz="1100">
                <a:latin typeface="Calibri" charset="0"/>
                <a:ea typeface="맑은 고딕" charset="0"/>
                <a:cs typeface="맑은 고딕" charset="0"/>
              </a:rPr>
              <a:t>Spreader -&gt; tweeter</a:t>
            </a:r>
          </a:p>
          <a:p>
            <a:pPr eaLnBrk="1" hangingPunct="1">
              <a:lnSpc>
                <a:spcPct val="90000"/>
              </a:lnSpc>
              <a:spcBef>
                <a:spcPct val="0"/>
              </a:spcBef>
            </a:pPr>
            <a:endParaRPr lang="en-US" sz="1100">
              <a:latin typeface="Corbel" charset="0"/>
              <a:ea typeface="ＭＳ Ｐゴシック" charset="0"/>
              <a:cs typeface="ＭＳ Ｐゴシック" charset="0"/>
            </a:endParaRPr>
          </a:p>
          <a:p>
            <a:pPr eaLnBrk="1" hangingPunct="1">
              <a:lnSpc>
                <a:spcPct val="90000"/>
              </a:lnSpc>
              <a:spcBef>
                <a:spcPct val="0"/>
              </a:spcBef>
            </a:pPr>
            <a:r>
              <a:rPr lang="en-US" sz="1100">
                <a:latin typeface="Corbel" charset="0"/>
                <a:ea typeface="ＭＳ Ｐゴシック" charset="0"/>
                <a:cs typeface="ＭＳ Ｐゴシック" charset="0"/>
              </a:rPr>
              <a:t>== Spend more time in explaining X and Y-axis, don</a:t>
            </a:r>
            <a:r>
              <a:rPr lang="ja-JP" altLang="en-US" sz="1100">
                <a:latin typeface="Corbel" charset="0"/>
                <a:ea typeface="ＭＳ Ｐゴシック" charset="0"/>
                <a:cs typeface="ＭＳ Ｐゴシック" charset="0"/>
              </a:rPr>
              <a:t>’</a:t>
            </a:r>
            <a:r>
              <a:rPr lang="en-US" sz="1100">
                <a:latin typeface="Corbel" charset="0"/>
                <a:ea typeface="ＭＳ Ｐゴシック" charset="0"/>
                <a:cs typeface="ＭＳ Ｐゴシック" charset="0"/>
              </a:rPr>
              <a:t>t loose people ===</a:t>
            </a:r>
          </a:p>
          <a:p>
            <a:pPr eaLnBrk="1" hangingPunct="1">
              <a:lnSpc>
                <a:spcPct val="90000"/>
              </a:lnSpc>
              <a:spcBef>
                <a:spcPct val="0"/>
              </a:spcBef>
            </a:pPr>
            <a:endParaRPr lang="en-US" altLang="ko-KR" sz="1100">
              <a:latin typeface="Calibri" charset="0"/>
              <a:ea typeface="맑은 고딕" charset="0"/>
              <a:cs typeface="맑은 고딕" charset="0"/>
            </a:endParaRPr>
          </a:p>
        </p:txBody>
      </p:sp>
      <p:sp>
        <p:nvSpPr>
          <p:cNvPr id="72708"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1193B35E-000F-D944-8B58-F6F36C6634D7}" type="slidenum">
              <a:rPr kumimoji="0" lang="en-US" altLang="ko-KR" sz="1200">
                <a:latin typeface="Calibri" charset="0"/>
              </a:rPr>
              <a:pPr eaLnBrk="1" hangingPunct="1"/>
              <a:t>16</a:t>
            </a:fld>
            <a:endParaRPr kumimoji="0" lang="en-US" altLang="ko-KR"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슬라이드 노트 개체 틀 2"/>
          <p:cNvSpPr>
            <a:spLocks noGrp="1"/>
          </p:cNvSpPr>
          <p:nvPr>
            <p:ph type="body" idx="1"/>
          </p:nvPr>
        </p:nvSpPr>
        <p:spPr bwMode="auto"/>
        <p:txBody>
          <a:bodyPr/>
          <a:lstStyle/>
          <a:p>
            <a:pPr eaLnBrk="1" hangingPunct="1">
              <a:lnSpc>
                <a:spcPct val="90000"/>
              </a:lnSpc>
              <a:spcBef>
                <a:spcPct val="0"/>
              </a:spcBef>
            </a:pPr>
            <a:r>
              <a:rPr lang="en-US" altLang="ko-KR" sz="1100">
                <a:latin typeface="Calibri" charset="0"/>
                <a:ea typeface="맑은 고딕" charset="0"/>
                <a:cs typeface="맑은 고딕" charset="0"/>
              </a:rPr>
              <a:t>== Spend more time in the concept, why is this important? === </a:t>
            </a:r>
          </a:p>
          <a:p>
            <a:pPr eaLnBrk="1" hangingPunct="1">
              <a:lnSpc>
                <a:spcPct val="90000"/>
              </a:lnSpc>
              <a:spcBef>
                <a:spcPct val="0"/>
              </a:spcBef>
            </a:pPr>
            <a:endParaRPr lang="en-US" altLang="ko-KR" sz="1100">
              <a:latin typeface="Calibri" charset="0"/>
              <a:ea typeface="맑은 고딕" charset="0"/>
              <a:cs typeface="맑은 고딕" charset="0"/>
            </a:endParaRPr>
          </a:p>
          <a:p>
            <a:pPr eaLnBrk="1" hangingPunct="1">
              <a:lnSpc>
                <a:spcPct val="90000"/>
              </a:lnSpc>
              <a:spcBef>
                <a:spcPct val="0"/>
              </a:spcBef>
            </a:pPr>
            <a:r>
              <a:rPr lang="en-US" altLang="ko-KR" sz="1100">
                <a:latin typeface="Calibri" charset="0"/>
                <a:ea typeface="맑은 고딕" charset="0"/>
                <a:cs typeface="맑은 고딕" charset="0"/>
              </a:rPr>
              <a:t>It is important to know how many users are needed to reach a given audience size. But it’s also important to know if those users must exist to reach such audience, or other users could have reached the same audience. Therefore we need to check necessity condition. </a:t>
            </a:r>
          </a:p>
        </p:txBody>
      </p:sp>
      <p:sp>
        <p:nvSpPr>
          <p:cNvPr id="7475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C07DFAD0-08EF-3841-91A7-CFE45355197E}" type="slidenum">
              <a:rPr kumimoji="0" lang="en-US" altLang="ko-KR" sz="1200">
                <a:latin typeface="Calibri" charset="0"/>
              </a:rPr>
              <a:pPr eaLnBrk="1" hangingPunct="1"/>
              <a:t>17</a:t>
            </a:fld>
            <a:endParaRPr kumimoji="0" lang="en-US" altLang="ko-KR"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슬라이드 노트 개체 틀 2"/>
          <p:cNvSpPr>
            <a:spLocks noGrp="1"/>
          </p:cNvSpPr>
          <p:nvPr>
            <p:ph type="body" idx="1"/>
          </p:nvPr>
        </p:nvSpPr>
        <p:spPr bwMode="auto"/>
        <p:txBody>
          <a:bodyPr/>
          <a:lstStyle/>
          <a:p>
            <a:pPr eaLnBrk="1" hangingPunct="1">
              <a:lnSpc>
                <a:spcPct val="90000"/>
              </a:lnSpc>
              <a:spcBef>
                <a:spcPct val="0"/>
              </a:spcBef>
            </a:pPr>
            <a:endParaRPr lang="en-US" altLang="ko-KR" sz="1100" b="1">
              <a:latin typeface="Calibri" charset="0"/>
              <a:ea typeface="맑은 고딕" charset="0"/>
              <a:cs typeface="맑은 고딕" charset="0"/>
            </a:endParaRPr>
          </a:p>
        </p:txBody>
      </p:sp>
      <p:sp>
        <p:nvSpPr>
          <p:cNvPr id="76804"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9AC0FB04-439D-F947-901F-2BF528861A7B}" type="slidenum">
              <a:rPr kumimoji="0" lang="en-US" altLang="ko-KR" sz="1200">
                <a:latin typeface="Calibri" charset="0"/>
              </a:rPr>
              <a:pPr eaLnBrk="1" hangingPunct="1"/>
              <a:t>18</a:t>
            </a:fld>
            <a:endParaRPr kumimoji="0" lang="en-US" altLang="ko-KR"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eaLnBrk="1" hangingPunct="1">
              <a:spcBef>
                <a:spcPct val="0"/>
              </a:spcBef>
            </a:pPr>
            <a:r>
              <a:rPr lang="en-US">
                <a:latin typeface="Corbel" charset="0"/>
                <a:ea typeface="ＭＳ Ｐゴシック" charset="0"/>
                <a:cs typeface="ＭＳ Ｐゴシック" charset="0"/>
              </a:rPr>
              <a:t>== Spend more time in explaining the differences between graphs, make sure everyone understand the graph ===</a:t>
            </a:r>
            <a:endParaRPr lang="en-US">
              <a:latin typeface="Calibri" charset="0"/>
              <a:ea typeface="ＭＳ Ｐゴシック" charset="0"/>
              <a:cs typeface="ＭＳ Ｐゴシック" charset="0"/>
            </a:endParaRPr>
          </a:p>
          <a:p>
            <a:pPr defTabSz="922338" eaLnBrk="1" hangingPunct="1">
              <a:spcBef>
                <a:spcPct val="0"/>
              </a:spcBef>
            </a:pPr>
            <a:endParaRPr lang="en-US">
              <a:latin typeface="Calibri" charset="0"/>
              <a:ea typeface="ＭＳ Ｐゴシック" charset="0"/>
              <a:cs typeface="ＭＳ Ｐゴシック" charset="0"/>
            </a:endParaRPr>
          </a:p>
          <a:p>
            <a:pPr defTabSz="922338" eaLnBrk="1" hangingPunct="1">
              <a:spcBef>
                <a:spcPct val="0"/>
              </a:spcBef>
            </a:pPr>
            <a:r>
              <a:rPr lang="en-US">
                <a:latin typeface="Calibri" charset="0"/>
                <a:ea typeface="ＭＳ Ｐゴシック" charset="0"/>
                <a:cs typeface="ＭＳ Ｐゴシック" charset="0"/>
              </a:rPr>
              <a:t>Strikingly similar trends.</a:t>
            </a:r>
          </a:p>
          <a:p>
            <a:pPr defTabSz="922338" eaLnBrk="1" hangingPunct="1">
              <a:spcBef>
                <a:spcPct val="0"/>
              </a:spcBef>
            </a:pPr>
            <a:r>
              <a:rPr lang="en-US">
                <a:latin typeface="Calibri" charset="0"/>
                <a:ea typeface="ＭＳ Ｐゴシック" charset="0"/>
                <a:cs typeface="ＭＳ Ｐゴシック" charset="0"/>
              </a:rPr>
              <a:t>So it seems that the hype about word-of-mouth is mostly about evangelists, but not on grassroots. </a:t>
            </a:r>
          </a:p>
          <a:p>
            <a:pPr defTabSz="922338" eaLnBrk="1" hangingPunct="1">
              <a:spcBef>
                <a:spcPct val="0"/>
              </a:spcBef>
            </a:pPr>
            <a:endParaRPr lang="en-US">
              <a:latin typeface="Calibri" charset="0"/>
              <a:ea typeface="ＭＳ Ｐゴシック" charset="0"/>
              <a:cs typeface="ＭＳ Ｐゴシック" charset="0"/>
            </a:endParaRPr>
          </a:p>
          <a:p>
            <a:pPr defTabSz="922338" eaLnBrk="1" hangingPunct="1">
              <a:spcBef>
                <a:spcPct val="0"/>
              </a:spcBef>
            </a:pPr>
            <a:r>
              <a:rPr lang="en-US">
                <a:latin typeface="Calibri" charset="0"/>
                <a:ea typeface="ＭＳ Ｐゴシック" charset="0"/>
                <a:cs typeface="ＭＳ Ｐゴシック" charset="0"/>
              </a:rPr>
              <a:t>In case of Jackson and Swine, more people were reached by grassroots. Patterns do vary depending on the nature of the event.</a:t>
            </a:r>
          </a:p>
          <a:p>
            <a:pPr defTabSz="922338" eaLnBrk="1" hangingPunct="1">
              <a:spcBef>
                <a:spcPct val="0"/>
              </a:spcBef>
            </a:pPr>
            <a:endParaRPr lang="en-US">
              <a:latin typeface="Calibri" charset="0"/>
              <a:ea typeface="ＭＳ Ｐゴシック" charset="0"/>
              <a:cs typeface="ＭＳ Ｐゴシック" charset="0"/>
            </a:endParaRPr>
          </a:p>
        </p:txBody>
      </p:sp>
      <p:sp>
        <p:nvSpPr>
          <p:cNvPr id="78852"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2EF60C2C-F65F-E943-847E-504F69B2E5B4}" type="slidenum">
              <a:rPr kumimoji="0" lang="ko-KR" altLang="en-US" sz="1200">
                <a:latin typeface="Calibri" charset="0"/>
                <a:ea typeface="맑은 고딕" charset="0"/>
                <a:cs typeface="맑은 고딕" charset="0"/>
              </a:rPr>
              <a:pPr eaLnBrk="1" hangingPunct="1"/>
              <a:t>19</a:t>
            </a:fld>
            <a:endParaRPr kumimoji="0" lang="ko-KR" altLang="en-US" sz="1200">
              <a:latin typeface="Calibri" charset="0"/>
              <a:ea typeface="맑은 고딕" charset="0"/>
              <a:cs typeface="맑은 고딕"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eaLnBrk="1" hangingPunct="1">
              <a:spcBef>
                <a:spcPct val="0"/>
              </a:spcBef>
            </a:pPr>
            <a:r>
              <a:rPr lang="en-US">
                <a:latin typeface="Calibri" charset="0"/>
                <a:ea typeface="ＭＳ Ｐゴシック" charset="0"/>
                <a:cs typeface="ＭＳ Ｐゴシック" charset="0"/>
              </a:rPr>
              <a:t>Mass media may not be present (often plays no role)</a:t>
            </a:r>
          </a:p>
          <a:p>
            <a:pPr defTabSz="922338" eaLnBrk="1" hangingPunct="1">
              <a:spcBef>
                <a:spcPct val="0"/>
              </a:spcBef>
            </a:pPr>
            <a:r>
              <a:rPr lang="en-US">
                <a:latin typeface="Calibri" charset="0"/>
                <a:ea typeface="ＭＳ Ｐゴシック" charset="0"/>
                <a:cs typeface="ＭＳ Ｐゴシック" charset="0"/>
              </a:rPr>
              <a:t>Evangelists play a dominant role </a:t>
            </a:r>
          </a:p>
          <a:p>
            <a:pPr defTabSz="922338" eaLnBrk="1" hangingPunct="1">
              <a:spcBef>
                <a:spcPct val="0"/>
              </a:spcBef>
            </a:pPr>
            <a:r>
              <a:rPr lang="en-US">
                <a:latin typeface="Calibri" charset="0"/>
                <a:ea typeface="ＭＳ Ｐゴシック" charset="0"/>
                <a:cs typeface="ＭＳ Ｐゴシック" charset="0"/>
              </a:rPr>
              <a:t>Grassroots still play a relatively marginal role.</a:t>
            </a:r>
          </a:p>
          <a:p>
            <a:pPr defTabSz="922338" eaLnBrk="1" hangingPunct="1">
              <a:spcBef>
                <a:spcPct val="0"/>
              </a:spcBef>
            </a:pPr>
            <a:endParaRPr lang="en-US">
              <a:latin typeface="Calibri" charset="0"/>
              <a:ea typeface="ＭＳ Ｐゴシック" charset="0"/>
              <a:cs typeface="ＭＳ Ｐゴシック" charset="0"/>
            </a:endParaRPr>
          </a:p>
          <a:p>
            <a:pPr defTabSz="922338" eaLnBrk="1" hangingPunct="1">
              <a:spcBef>
                <a:spcPct val="0"/>
              </a:spcBef>
            </a:pPr>
            <a:r>
              <a:rPr lang="en-US">
                <a:latin typeface="Calibri" charset="0"/>
                <a:ea typeface="ＭＳ Ｐゴシック" charset="0"/>
                <a:cs typeface="ＭＳ Ｐゴシック" charset="0"/>
              </a:rPr>
              <a:t>Strikingly similar trends.</a:t>
            </a:r>
          </a:p>
          <a:p>
            <a:pPr defTabSz="922338" eaLnBrk="1" hangingPunct="1">
              <a:spcBef>
                <a:spcPct val="0"/>
              </a:spcBef>
            </a:pPr>
            <a:r>
              <a:rPr lang="en-US">
                <a:latin typeface="Calibri" charset="0"/>
                <a:ea typeface="ＭＳ Ｐゴシック" charset="0"/>
                <a:cs typeface="ＭＳ Ｐゴシック" charset="0"/>
              </a:rPr>
              <a:t>So it seems that the hype about word-of-mouth is mostly about evangelists, but not on grassroots. </a:t>
            </a:r>
          </a:p>
          <a:p>
            <a:pPr defTabSz="922338" eaLnBrk="1" hangingPunct="1">
              <a:spcBef>
                <a:spcPct val="0"/>
              </a:spcBef>
            </a:pPr>
            <a:endParaRPr lang="en-US">
              <a:latin typeface="Calibri" charset="0"/>
              <a:ea typeface="ＭＳ Ｐゴシック" charset="0"/>
              <a:cs typeface="ＭＳ Ｐゴシック" charset="0"/>
            </a:endParaRPr>
          </a:p>
          <a:p>
            <a:pPr defTabSz="922338" eaLnBrk="1" hangingPunct="1">
              <a:spcBef>
                <a:spcPct val="0"/>
              </a:spcBef>
            </a:pPr>
            <a:r>
              <a:rPr lang="en-US">
                <a:latin typeface="Calibri" charset="0"/>
                <a:ea typeface="ＭＳ Ｐゴシック" charset="0"/>
                <a:cs typeface="ＭＳ Ｐゴシック" charset="0"/>
              </a:rPr>
              <a:t>In case of Jackson and Swine, more people were reached by grassroots. Patterns do vary depending on the nature of the event.</a:t>
            </a:r>
          </a:p>
          <a:p>
            <a:pPr defTabSz="922338" eaLnBrk="1" hangingPunct="1">
              <a:spcBef>
                <a:spcPct val="0"/>
              </a:spcBef>
            </a:pPr>
            <a:endParaRPr lang="en-US">
              <a:latin typeface="Calibri" charset="0"/>
              <a:ea typeface="ＭＳ Ｐゴシック" charset="0"/>
              <a:cs typeface="ＭＳ Ｐゴシック" charset="0"/>
            </a:endParaRPr>
          </a:p>
        </p:txBody>
      </p:sp>
      <p:sp>
        <p:nvSpPr>
          <p:cNvPr id="80900"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3B749F72-F18E-3D4D-A350-21EE54E5AEC4}" type="slidenum">
              <a:rPr kumimoji="0" lang="ko-KR" altLang="en-US" sz="1200">
                <a:latin typeface="Calibri" charset="0"/>
                <a:ea typeface="맑은 고딕" charset="0"/>
                <a:cs typeface="맑은 고딕" charset="0"/>
              </a:rPr>
              <a:pPr eaLnBrk="1" hangingPunct="1"/>
              <a:t>20</a:t>
            </a:fld>
            <a:endParaRPr kumimoji="0" lang="ko-KR" altLang="en-US" sz="1200">
              <a:latin typeface="Calibri" charset="0"/>
              <a:ea typeface="맑은 고딕" charset="0"/>
              <a:cs typeface="맑은 고딕"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38" eaLnBrk="1" hangingPunct="1">
              <a:spcBef>
                <a:spcPct val="0"/>
              </a:spcBef>
            </a:pPr>
            <a:r>
              <a:rPr lang="en-US">
                <a:latin typeface="Calibri" charset="0"/>
                <a:ea typeface="ＭＳ Ｐゴシック" charset="0"/>
                <a:cs typeface="ＭＳ Ｐゴシック" charset="0"/>
              </a:rPr>
              <a:t>Mass media are important role for popular topics</a:t>
            </a:r>
          </a:p>
          <a:p>
            <a:pPr defTabSz="922338" eaLnBrk="1" hangingPunct="1">
              <a:spcBef>
                <a:spcPct val="0"/>
              </a:spcBef>
            </a:pPr>
            <a:r>
              <a:rPr lang="en-US">
                <a:latin typeface="Calibri" charset="0"/>
                <a:ea typeface="ＭＳ Ｐゴシック" charset="0"/>
                <a:cs typeface="ＭＳ Ｐゴシック" charset="0"/>
              </a:rPr>
              <a:t>Evangelists play non-insignificant role for popular topic but significant role for non-popular topic</a:t>
            </a:r>
          </a:p>
          <a:p>
            <a:pPr defTabSz="922338" eaLnBrk="1" hangingPunct="1">
              <a:spcBef>
                <a:spcPct val="0"/>
              </a:spcBef>
            </a:pPr>
            <a:endParaRPr lang="en-US">
              <a:latin typeface="Calibri" charset="0"/>
              <a:ea typeface="ＭＳ Ｐゴシック" charset="0"/>
              <a:cs typeface="ＭＳ Ｐゴシック" charset="0"/>
            </a:endParaRPr>
          </a:p>
        </p:txBody>
      </p:sp>
      <p:sp>
        <p:nvSpPr>
          <p:cNvPr id="82948"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71E4347D-39E8-9641-A7ED-5E4511B2AEF3}" type="slidenum">
              <a:rPr kumimoji="0" lang="ko-KR" altLang="en-US" sz="1200">
                <a:latin typeface="Calibri" charset="0"/>
                <a:ea typeface="맑은 고딕" charset="0"/>
                <a:cs typeface="맑은 고딕" charset="0"/>
              </a:rPr>
              <a:pPr eaLnBrk="1" hangingPunct="1"/>
              <a:t>21</a:t>
            </a:fld>
            <a:endParaRPr kumimoji="0" lang="ko-KR" altLang="en-US" sz="1200">
              <a:latin typeface="Calibri" charset="0"/>
              <a:ea typeface="맑은 고딕" charset="0"/>
              <a:cs typeface="맑은 고딕"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84">
              <a:defRPr sz="1400">
                <a:solidFill>
                  <a:schemeClr val="tx1"/>
                </a:solidFill>
                <a:latin typeface="Helvetica" charset="0"/>
                <a:ea typeface="ＭＳ Ｐゴシック" charset="0"/>
                <a:cs typeface="ＭＳ Ｐゴシック" charset="0"/>
              </a:defRPr>
            </a:lvl1pPr>
            <a:lvl2pPr marL="37275598" indent="-36826306" defTabSz="906384">
              <a:defRPr sz="1400">
                <a:solidFill>
                  <a:schemeClr val="tx1"/>
                </a:solidFill>
                <a:latin typeface="Helvetica" charset="0"/>
                <a:ea typeface="ＭＳ Ｐゴシック" charset="0"/>
              </a:defRPr>
            </a:lvl2pPr>
            <a:lvl3pPr>
              <a:defRPr sz="1400">
                <a:solidFill>
                  <a:schemeClr val="tx1"/>
                </a:solidFill>
                <a:latin typeface="Helvetica" charset="0"/>
                <a:ea typeface="ＭＳ Ｐゴシック" charset="0"/>
              </a:defRPr>
            </a:lvl3pPr>
            <a:lvl4pPr>
              <a:defRPr sz="1400">
                <a:solidFill>
                  <a:schemeClr val="tx1"/>
                </a:solidFill>
                <a:latin typeface="Helvetica" charset="0"/>
                <a:ea typeface="ＭＳ Ｐゴシック" charset="0"/>
              </a:defRPr>
            </a:lvl4pPr>
            <a:lvl5pPr>
              <a:defRPr sz="1400">
                <a:solidFill>
                  <a:schemeClr val="tx1"/>
                </a:solidFill>
                <a:latin typeface="Helvetica" charset="0"/>
                <a:ea typeface="ＭＳ Ｐゴシック" charset="0"/>
              </a:defRPr>
            </a:lvl5pPr>
            <a:lvl6pPr marL="449291" eaLnBrk="0" fontAlgn="base" hangingPunct="0">
              <a:spcBef>
                <a:spcPct val="0"/>
              </a:spcBef>
              <a:spcAft>
                <a:spcPct val="0"/>
              </a:spcAft>
              <a:defRPr sz="1400">
                <a:solidFill>
                  <a:schemeClr val="tx1"/>
                </a:solidFill>
                <a:latin typeface="Helvetica" charset="0"/>
                <a:ea typeface="ＭＳ Ｐゴシック" charset="0"/>
              </a:defRPr>
            </a:lvl6pPr>
            <a:lvl7pPr marL="898583" eaLnBrk="0" fontAlgn="base" hangingPunct="0">
              <a:spcBef>
                <a:spcPct val="0"/>
              </a:spcBef>
              <a:spcAft>
                <a:spcPct val="0"/>
              </a:spcAft>
              <a:defRPr sz="1400">
                <a:solidFill>
                  <a:schemeClr val="tx1"/>
                </a:solidFill>
                <a:latin typeface="Helvetica" charset="0"/>
                <a:ea typeface="ＭＳ Ｐゴシック" charset="0"/>
              </a:defRPr>
            </a:lvl7pPr>
            <a:lvl8pPr marL="1347874" eaLnBrk="0" fontAlgn="base" hangingPunct="0">
              <a:spcBef>
                <a:spcPct val="0"/>
              </a:spcBef>
              <a:spcAft>
                <a:spcPct val="0"/>
              </a:spcAft>
              <a:defRPr sz="1400">
                <a:solidFill>
                  <a:schemeClr val="tx1"/>
                </a:solidFill>
                <a:latin typeface="Helvetica" charset="0"/>
                <a:ea typeface="ＭＳ Ｐゴシック" charset="0"/>
              </a:defRPr>
            </a:lvl8pPr>
            <a:lvl9pPr marL="1797167" eaLnBrk="0" fontAlgn="base" hangingPunct="0">
              <a:spcBef>
                <a:spcPct val="0"/>
              </a:spcBef>
              <a:spcAft>
                <a:spcPct val="0"/>
              </a:spcAft>
              <a:defRPr sz="1400">
                <a:solidFill>
                  <a:schemeClr val="tx1"/>
                </a:solidFill>
                <a:latin typeface="Helvetica" charset="0"/>
                <a:ea typeface="ＭＳ Ｐゴシック" charset="0"/>
              </a:defRPr>
            </a:lvl9pPr>
          </a:lstStyle>
          <a:p>
            <a:fld id="{77EF9E67-D2F4-A84B-9870-4DF145AA47CA}" type="slidenum">
              <a:rPr lang="en-US" sz="1200">
                <a:latin typeface="Times New Roman" charset="0"/>
              </a:rPr>
              <a:pPr/>
              <a:t>2</a:t>
            </a:fld>
            <a:endParaRPr lang="en-US" sz="1200">
              <a:latin typeface="Times New Roman" charset="0"/>
            </a:endParaRPr>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Are not enough from first principles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22</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Due to the importance of understanding</a:t>
            </a:r>
            <a:r>
              <a:rPr lang="en-US" baseline="0" dirty="0" smtClean="0"/>
              <a:t> how people discover information in online social media, in this paper we provide a large scale analysis of Word-of-Mouth web based content discovery on Twitter, a popular </a:t>
            </a:r>
            <a:r>
              <a:rPr lang="en-US" baseline="0" dirty="0" err="1" smtClean="0"/>
              <a:t>microblogging</a:t>
            </a:r>
            <a:r>
              <a:rPr lang="en-US" baseline="0" dirty="0" smtClean="0"/>
              <a:t> service.</a:t>
            </a:r>
          </a:p>
          <a:p>
            <a:pPr>
              <a:buFontTx/>
              <a:buChar char="-"/>
            </a:pPr>
            <a:endParaRPr lang="en-US" baseline="0" dirty="0" smtClean="0"/>
          </a:p>
          <a:p>
            <a:pPr>
              <a:buFontTx/>
              <a:buChar char="-"/>
            </a:pPr>
            <a:r>
              <a:rPr lang="en-US" baseline="0" dirty="0" smtClean="0"/>
              <a:t>We answered several interesting research questions in this some. Some of the questions are: read the questions</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23</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First, why did we decide to study</a:t>
            </a:r>
            <a:r>
              <a:rPr lang="en-US" baseline="0" dirty="0" smtClean="0"/>
              <a:t> URLs propagation on Twitter?</a:t>
            </a:r>
          </a:p>
          <a:p>
            <a:pPr>
              <a:buFontTx/>
              <a:buChar char="-"/>
            </a:pPr>
            <a:endParaRPr lang="en-US" baseline="0" dirty="0" smtClean="0"/>
          </a:p>
          <a:p>
            <a:pPr>
              <a:buFontTx/>
              <a:buChar char="-"/>
            </a:pPr>
            <a:r>
              <a:rPr lang="en-US" dirty="0" smtClean="0"/>
              <a:t>For those</a:t>
            </a:r>
            <a:r>
              <a:rPr lang="en-US" baseline="0" dirty="0" smtClean="0"/>
              <a:t> who don’t know, Twitter is an online social network and </a:t>
            </a:r>
            <a:r>
              <a:rPr lang="en-US" baseline="0" dirty="0" err="1" smtClean="0"/>
              <a:t>microblogging</a:t>
            </a:r>
            <a:r>
              <a:rPr lang="en-US" baseline="0" dirty="0" smtClean="0"/>
              <a:t> service where users can share messages of 140 characters, called tweets. Users follow each other and receive all tweets from whom they follow. Twitter presents several characteristics that made it an ideal medium to study </a:t>
            </a:r>
            <a:r>
              <a:rPr lang="en-US" baseline="0" dirty="0" err="1" smtClean="0"/>
              <a:t>WoM</a:t>
            </a:r>
            <a:r>
              <a:rPr lang="en-US" baseline="0" dirty="0" smtClean="0"/>
              <a:t>. It is centered around the idea of spreading information, as users follow whom they want to receive information from. Some additional mechanisms like </a:t>
            </a:r>
            <a:r>
              <a:rPr lang="en-US" baseline="0" dirty="0" err="1" smtClean="0"/>
              <a:t>retweets</a:t>
            </a:r>
            <a:r>
              <a:rPr lang="en-US" baseline="0" dirty="0" smtClean="0"/>
              <a:t> are provided to quickly share an information. The </a:t>
            </a:r>
            <a:r>
              <a:rPr lang="en-US" baseline="0" dirty="0" err="1" smtClean="0"/>
              <a:t>retweet</a:t>
            </a:r>
            <a:r>
              <a:rPr lang="en-US" baseline="0" dirty="0" smtClean="0"/>
              <a:t> is act of forwarding other people’s tweet. As Twitter limits a tweet to only 140 characters, several URL shortening services emerged recently. These services embed a long </a:t>
            </a:r>
            <a:r>
              <a:rPr lang="en-US" baseline="0" dirty="0" err="1" smtClean="0"/>
              <a:t>url</a:t>
            </a:r>
            <a:r>
              <a:rPr lang="en-US" baseline="0" dirty="0" smtClean="0"/>
              <a:t> into a shorter one. When the shorter URL is requested, the service redirects to the original one. </a:t>
            </a:r>
          </a:p>
          <a:p>
            <a:pPr>
              <a:buFontTx/>
              <a:buChar char="-"/>
            </a:pPr>
            <a:endParaRPr lang="en-US" baseline="0" dirty="0" smtClean="0"/>
          </a:p>
          <a:p>
            <a:pPr>
              <a:buFontTx/>
              <a:buChar char="-"/>
            </a:pPr>
            <a:r>
              <a:rPr lang="en-US" baseline="0" dirty="0" smtClean="0"/>
              <a:t>We decided to study URLs for two main reasons. First, because URLs are popular on Twitter. For example, in our datasets we observed about 208 million URLs shared in a period of 3 years on Twitter. The second reason it is because URLs are simple to track. Tracking a topic, like Steve Jobs death, for example, is much harder than a single URL.</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24</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 We modeled the propagation</a:t>
            </a:r>
            <a:r>
              <a:rPr lang="en-US" baseline="0" dirty="0" smtClean="0"/>
              <a:t> cascades using a Hierarchical tree model. Consider an example of a social network on Twitter with 4 users: A, B, C and D. In this network, user B follows and receive all tweets posted by user A. Users C and D follow user B.</a:t>
            </a:r>
            <a:endParaRPr lang="en-US" dirty="0" smtClean="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25</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 At time 1, </a:t>
            </a:r>
            <a:r>
              <a:rPr lang="en-US" baseline="0" dirty="0" smtClean="0"/>
              <a:t>user A tweeted a URL. In this case, as user A did not receive the URL before from any </a:t>
            </a:r>
            <a:r>
              <a:rPr lang="en-US" baseline="0" dirty="0" err="1" smtClean="0"/>
              <a:t>followee</a:t>
            </a:r>
            <a:r>
              <a:rPr lang="en-US" baseline="0" dirty="0" smtClean="0"/>
              <a:t>, he is considered the initiator of the cascade tree. User B, who follows user A, received the URL and is considered a receiver.</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26</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 At time 2, user </a:t>
            </a:r>
            <a:r>
              <a:rPr lang="en-US" baseline="0" dirty="0" smtClean="0"/>
              <a:t>B </a:t>
            </a:r>
            <a:r>
              <a:rPr lang="en-US" baseline="0" dirty="0" err="1" smtClean="0"/>
              <a:t>retweeted</a:t>
            </a:r>
            <a:r>
              <a:rPr lang="en-US" baseline="0" dirty="0" smtClean="0"/>
              <a:t> user A. Then, is created an explicit link from A to B, in the direction where the information flowed. In this case, user B is now considered a spreader of the URL. Users C and D, who follow B, received the URL and are considered receivers.</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27</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 At time 3, </a:t>
            </a:r>
            <a:r>
              <a:rPr lang="en-US" baseline="0" dirty="0" smtClean="0"/>
              <a:t>user C tweeted the URL. As user C did not cite the source of the information, we infer and add an implicit link from user B to C. Now, user C is a spreader of the information.</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28</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baseline="0" dirty="0" smtClean="0"/>
              <a:t> All users who received the information are considered as the audience. In our example, A, B, C and D are the audience for the URL shared. We used the audience size as a metric of popularity in some of our analysis.</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29</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Note</a:t>
            </a:r>
            <a:r>
              <a:rPr lang="en-US" baseline="0" dirty="0" smtClean="0"/>
              <a:t> that in our </a:t>
            </a:r>
            <a:r>
              <a:rPr lang="en-US" baseline="0" dirty="0" err="1" smtClean="0"/>
              <a:t>hierarquical</a:t>
            </a:r>
            <a:r>
              <a:rPr lang="en-US" baseline="0" dirty="0" smtClean="0"/>
              <a:t> tree model, a single URL might have several cascade trees, like a forest. All users who first tweet a URL before receiving it from another user are considered initiators of a new cascade tree. In our example, if user G found the URL by searching and tweeted it independently, G is a initiator of a new cascade tree for that URL. </a:t>
            </a:r>
            <a:endParaRPr lang="en-US" dirty="0" smtClean="0"/>
          </a:p>
          <a:p>
            <a:pPr>
              <a:buFontTx/>
              <a:buChar char="-"/>
            </a:pPr>
            <a:endParaRPr lang="en-US" dirty="0" smtClean="0"/>
          </a:p>
          <a:p>
            <a:pPr>
              <a:buFontTx/>
              <a:buChar char="-"/>
            </a:pPr>
            <a:r>
              <a:rPr lang="en-US" dirty="0" smtClean="0"/>
              <a:t> We chose this hierarchical</a:t>
            </a:r>
            <a:r>
              <a:rPr lang="en-US" baseline="0" dirty="0" smtClean="0"/>
              <a:t> tree model based on the patterns observed for the </a:t>
            </a:r>
            <a:r>
              <a:rPr lang="en-US" baseline="0" dirty="0" err="1" smtClean="0"/>
              <a:t>retweets</a:t>
            </a:r>
            <a:r>
              <a:rPr lang="en-US" baseline="0" dirty="0" smtClean="0"/>
              <a:t>, where users explicitly say from whom they got the information. Most part of the users who received the same information from many sources </a:t>
            </a:r>
            <a:r>
              <a:rPr lang="en-US" baseline="0" dirty="0" err="1" smtClean="0"/>
              <a:t>retweeted</a:t>
            </a:r>
            <a:r>
              <a:rPr lang="en-US" baseline="0" dirty="0" smtClean="0"/>
              <a:t> only the most recent source. So, in our model, the in-degree of any user except the initiator is 1. For the implicit links, when the user received the information from many sources, we considered the owner of most recent tweet as the source.</a:t>
            </a:r>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30</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baseline="0" dirty="0" smtClean="0"/>
              <a:t>In order to answer the first question, we analyzed the popularity of the domains of the URLs shared on Twitter based on two popularity metrics: the number of URLs under the domain and the total audience of all URLs under the domain. The table shows the top 5 domains shared in our dataset, based on the number of URLs. Interestingly, all URLs are from social media services. The most popular is twitpic.com, a service to share photos on Twitter. </a:t>
            </a:r>
          </a:p>
          <a:p>
            <a:pPr>
              <a:buFontTx/>
              <a:buChar char="-"/>
            </a:pPr>
            <a:endParaRPr lang="en-US" baseline="0" dirty="0" smtClean="0"/>
          </a:p>
          <a:p>
            <a:pPr>
              <a:buFontTx/>
              <a:buChar char="-"/>
            </a:pPr>
            <a:r>
              <a:rPr lang="en-US" baseline="0" dirty="0" smtClean="0"/>
              <a:t>We also analyzed if the domain is popular outside Twitter based on alexa.com ranking Alexa.com is a web service that measures the traffic of the domains in the web. Interestingly, we observe that only youtube.com is among the top 5 most popular domains in the alexa.com ranking. </a:t>
            </a:r>
          </a:p>
          <a:p>
            <a:pPr>
              <a:buFontTx/>
              <a:buChar char="-"/>
            </a:pPr>
            <a:endParaRPr lang="en-US" baseline="0" dirty="0" smtClean="0"/>
          </a:p>
          <a:p>
            <a:pPr>
              <a:buFontTx/>
              <a:buChar char="-"/>
            </a:pPr>
            <a:r>
              <a:rPr lang="en-US" baseline="0" dirty="0" smtClean="0"/>
              <a:t>So, in the top 5 domains showed in the table, the overlap between </a:t>
            </a:r>
            <a:r>
              <a:rPr lang="en-US" baseline="0" dirty="0" err="1" smtClean="0"/>
              <a:t>alexa</a:t>
            </a:r>
            <a:r>
              <a:rPr lang="en-US" baseline="0" dirty="0" smtClean="0"/>
              <a:t> and Twitter rankings is 20%. In the figure we show the overlap until the top 1000 domains. About 25% of overlap is observed for the top 1000 URLs, for both popularity metrics used on Twitter, which means that </a:t>
            </a:r>
            <a:r>
              <a:rPr lang="en-US" baseline="0" dirty="0" err="1" smtClean="0"/>
              <a:t>WoM</a:t>
            </a:r>
            <a:r>
              <a:rPr lang="en-US" baseline="0" dirty="0" smtClean="0"/>
              <a:t> can help to popularize niche content.</a:t>
            </a:r>
            <a:endParaRPr lang="en-US" dirty="0" smtClean="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31</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Talk about some theories and beliefs here</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84">
              <a:defRPr sz="1400">
                <a:solidFill>
                  <a:schemeClr val="tx1"/>
                </a:solidFill>
                <a:latin typeface="Helvetica" charset="0"/>
                <a:ea typeface="ＭＳ Ｐゴシック" charset="0"/>
                <a:cs typeface="ＭＳ Ｐゴシック" charset="0"/>
              </a:defRPr>
            </a:lvl1pPr>
            <a:lvl2pPr marL="37275598" indent="-36826306" defTabSz="906384">
              <a:defRPr sz="1400">
                <a:solidFill>
                  <a:schemeClr val="tx1"/>
                </a:solidFill>
                <a:latin typeface="Helvetica" charset="0"/>
                <a:ea typeface="ＭＳ Ｐゴシック" charset="0"/>
              </a:defRPr>
            </a:lvl2pPr>
            <a:lvl3pPr>
              <a:defRPr sz="1400">
                <a:solidFill>
                  <a:schemeClr val="tx1"/>
                </a:solidFill>
                <a:latin typeface="Helvetica" charset="0"/>
                <a:ea typeface="ＭＳ Ｐゴシック" charset="0"/>
              </a:defRPr>
            </a:lvl3pPr>
            <a:lvl4pPr>
              <a:defRPr sz="1400">
                <a:solidFill>
                  <a:schemeClr val="tx1"/>
                </a:solidFill>
                <a:latin typeface="Helvetica" charset="0"/>
                <a:ea typeface="ＭＳ Ｐゴシック" charset="0"/>
              </a:defRPr>
            </a:lvl4pPr>
            <a:lvl5pPr>
              <a:defRPr sz="1400">
                <a:solidFill>
                  <a:schemeClr val="tx1"/>
                </a:solidFill>
                <a:latin typeface="Helvetica" charset="0"/>
                <a:ea typeface="ＭＳ Ｐゴシック" charset="0"/>
              </a:defRPr>
            </a:lvl5pPr>
            <a:lvl6pPr marL="449291" eaLnBrk="0" fontAlgn="base" hangingPunct="0">
              <a:spcBef>
                <a:spcPct val="0"/>
              </a:spcBef>
              <a:spcAft>
                <a:spcPct val="0"/>
              </a:spcAft>
              <a:defRPr sz="1400">
                <a:solidFill>
                  <a:schemeClr val="tx1"/>
                </a:solidFill>
                <a:latin typeface="Helvetica" charset="0"/>
                <a:ea typeface="ＭＳ Ｐゴシック" charset="0"/>
              </a:defRPr>
            </a:lvl6pPr>
            <a:lvl7pPr marL="898583" eaLnBrk="0" fontAlgn="base" hangingPunct="0">
              <a:spcBef>
                <a:spcPct val="0"/>
              </a:spcBef>
              <a:spcAft>
                <a:spcPct val="0"/>
              </a:spcAft>
              <a:defRPr sz="1400">
                <a:solidFill>
                  <a:schemeClr val="tx1"/>
                </a:solidFill>
                <a:latin typeface="Helvetica" charset="0"/>
                <a:ea typeface="ＭＳ Ｐゴシック" charset="0"/>
              </a:defRPr>
            </a:lvl7pPr>
            <a:lvl8pPr marL="1347874" eaLnBrk="0" fontAlgn="base" hangingPunct="0">
              <a:spcBef>
                <a:spcPct val="0"/>
              </a:spcBef>
              <a:spcAft>
                <a:spcPct val="0"/>
              </a:spcAft>
              <a:defRPr sz="1400">
                <a:solidFill>
                  <a:schemeClr val="tx1"/>
                </a:solidFill>
                <a:latin typeface="Helvetica" charset="0"/>
                <a:ea typeface="ＭＳ Ｐゴシック" charset="0"/>
              </a:defRPr>
            </a:lvl8pPr>
            <a:lvl9pPr marL="1797167" eaLnBrk="0" fontAlgn="base" hangingPunct="0">
              <a:spcBef>
                <a:spcPct val="0"/>
              </a:spcBef>
              <a:spcAft>
                <a:spcPct val="0"/>
              </a:spcAft>
              <a:defRPr sz="1400">
                <a:solidFill>
                  <a:schemeClr val="tx1"/>
                </a:solidFill>
                <a:latin typeface="Helvetica" charset="0"/>
                <a:ea typeface="ＭＳ Ｐゴシック" charset="0"/>
              </a:defRPr>
            </a:lvl9pPr>
          </a:lstStyle>
          <a:p>
            <a:fld id="{09EA32D2-6CB8-4D42-A8B6-B781B6DC9903}" type="slidenum">
              <a:rPr lang="en-US" sz="1200">
                <a:latin typeface="Times New Roman" charset="0"/>
              </a:rPr>
              <a:pPr/>
              <a:t>4</a:t>
            </a:fld>
            <a:endParaRPr lang="en-US" sz="120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smtClean="0"/>
              <a:t>- We then wondered if all URLs, even those from unpopular domains, have a chance to became popular through </a:t>
            </a:r>
            <a:r>
              <a:rPr lang="en-US" dirty="0" err="1" smtClean="0"/>
              <a:t>WoM</a:t>
            </a:r>
            <a:r>
              <a:rPr lang="en-US" dirty="0" smtClean="0"/>
              <a:t> on Twitter.</a:t>
            </a:r>
            <a:r>
              <a:rPr lang="en-US" baseline="0" dirty="0" smtClean="0"/>
              <a:t> The figure shows the domains ranked by the number of URLs on the x-axis and the audience size reached by its most popular URL of the domain on the y-axis. To better visualization, we binned every 5,000 domains. We observe that, although on average URLs from most popular domains are more popular, some URLs from unpopular domains achieve an audience size considerable, some even higher than from URLs of popular domains. So, we can conclude that </a:t>
            </a:r>
            <a:r>
              <a:rPr lang="en-US" baseline="0" dirty="0" err="1" smtClean="0"/>
              <a:t>WoM</a:t>
            </a:r>
            <a:r>
              <a:rPr lang="en-US" baseline="0" dirty="0" smtClean="0"/>
              <a:t> gives … (read sentence)</a:t>
            </a:r>
            <a:endParaRPr lang="en-US" dirty="0" smtClean="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32</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 We start by checking</a:t>
            </a:r>
            <a:r>
              <a:rPr lang="en-US" baseline="0" dirty="0" smtClean="0"/>
              <a:t> the popularity of the URLs on Twitter. The most popular URL was </a:t>
            </a:r>
            <a:r>
              <a:rPr lang="en-US" baseline="0" dirty="0" err="1" smtClean="0"/>
              <a:t>spreaded</a:t>
            </a:r>
            <a:r>
              <a:rPr lang="en-US" baseline="0" dirty="0" smtClean="0"/>
              <a:t> by more than 400,000 users and reached an audience of 28 million users, half of Twitter total size at that time. On average, the URLs have 3 spreaders and reached an audience of 843 users.</a:t>
            </a:r>
          </a:p>
          <a:p>
            <a:pPr>
              <a:buFontTx/>
              <a:buChar char="-"/>
            </a:pPr>
            <a:endParaRPr lang="en-US" baseline="0" dirty="0" smtClean="0"/>
          </a:p>
          <a:p>
            <a:pPr>
              <a:buFontTx/>
              <a:buChar char="-"/>
            </a:pPr>
            <a:r>
              <a:rPr lang="en-US" baseline="0" dirty="0" smtClean="0"/>
              <a:t> The figure shows the complimentary cumulative distribution function for the URLs popularity based on two metrics: audience size and number of spreaders. Both follow a Power-Law, which means that a few URLs are extremely popular, which most part is unpopular. In conclusion, popular cascades are rare on Twitter, but they are extremely large when they occur.</a:t>
            </a:r>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33</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 An aspect of the shape of</a:t>
            </a:r>
            <a:r>
              <a:rPr lang="en-US" baseline="0" dirty="0" smtClean="0"/>
              <a:t> the cascade trees is the height and width. The height is given by the largest path from the initiator to any spreader. On the example, the height is 3. The width is given by the maximum number of users at the same height. On the example, the width is 2.</a:t>
            </a:r>
          </a:p>
          <a:p>
            <a:pPr>
              <a:buFontTx/>
              <a:buChar char="-"/>
            </a:pPr>
            <a:endParaRPr lang="en-US" baseline="0" dirty="0" smtClean="0"/>
          </a:p>
          <a:p>
            <a:pPr>
              <a:buFontTx/>
              <a:buChar char="-"/>
            </a:pPr>
            <a:r>
              <a:rPr lang="en-US" baseline="0" dirty="0" smtClean="0"/>
              <a:t> The figure shows the CCDF distribution for the height and width of the largest cascade tree of each URL in our dataset. We observe that cascades on Twitter are much wider than they are deep. The maximum width observed was almost 40000 users, with the height was only 147.</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34</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 An aspect of the shape of</a:t>
            </a:r>
            <a:r>
              <a:rPr lang="en-US" baseline="0" dirty="0" smtClean="0"/>
              <a:t> the cascade trees is the height and width. The height is given by the largest path from the initiator to any spreader. On the example, the height is 3. The width is given by the maximum number of users at the same height. On the example, the width is 2.</a:t>
            </a:r>
          </a:p>
          <a:p>
            <a:pPr>
              <a:buFontTx/>
              <a:buChar char="-"/>
            </a:pPr>
            <a:endParaRPr lang="en-US" baseline="0" dirty="0" smtClean="0"/>
          </a:p>
          <a:p>
            <a:pPr>
              <a:buFontTx/>
              <a:buChar char="-"/>
            </a:pPr>
            <a:r>
              <a:rPr lang="en-US" baseline="0" dirty="0" smtClean="0"/>
              <a:t> The figure shows the CCDF distribution for the height and width of the largest cascade tree of each URL in our dataset. We observe that cascades on Twitter are much wider than they are deep. The maximum width observed was almost 40000 users, with the height was only 147.</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35</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These</a:t>
            </a:r>
            <a:r>
              <a:rPr lang="en-US" baseline="0" dirty="0" smtClean="0"/>
              <a:t> wide and </a:t>
            </a:r>
            <a:r>
              <a:rPr lang="en-US" baseline="0" dirty="0" err="1" smtClean="0"/>
              <a:t>shalow</a:t>
            </a:r>
            <a:r>
              <a:rPr lang="en-US" baseline="0" dirty="0" smtClean="0"/>
              <a:t> cascades are typical from Twitter. </a:t>
            </a:r>
            <a:r>
              <a:rPr lang="en-US" baseline="0" dirty="0" err="1" smtClean="0"/>
              <a:t>Liben-Nowell</a:t>
            </a:r>
            <a:r>
              <a:rPr lang="en-US" baseline="0" dirty="0" smtClean="0"/>
              <a:t> and Kleinberg analyzed the circulation of a petition on the US-Iraq war through e-mail messages, and the cascade analyzed is the opposite of the most common on Twitter. In the e-mail cascade, they reach more than 18 thousand users, and the medium height is 288 while the maximum width is 82. We have a Twitter cascade with about 26 thousand users, the maximum height is only 23 while the width in more than 17 thousand users.</a:t>
            </a:r>
          </a:p>
          <a:p>
            <a:pPr>
              <a:buFontTx/>
              <a:buChar char="-"/>
            </a:pPr>
            <a:endParaRPr lang="en-US" baseline="0" dirty="0" smtClean="0"/>
          </a:p>
          <a:p>
            <a:pPr>
              <a:buFontTx/>
              <a:buChar char="-"/>
            </a:pPr>
            <a:r>
              <a:rPr lang="en-US" baseline="0" dirty="0" smtClean="0"/>
              <a:t>We believe that characteristics of the environment might explain the differences. On Twitter, if I have 1M followers and tweet a URL, all of these 1M users will receive it </a:t>
            </a:r>
            <a:r>
              <a:rPr lang="en-US" baseline="0" dirty="0" err="1" smtClean="0"/>
              <a:t>instantaneouly</a:t>
            </a:r>
            <a:r>
              <a:rPr lang="en-US" baseline="0" dirty="0" smtClean="0"/>
              <a:t>. In e-mail I need to manually add 1M users if I want to send messages to them.</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36</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In their profile,</a:t>
            </a:r>
            <a:r>
              <a:rPr lang="en-US" baseline="0" dirty="0" smtClean="0"/>
              <a:t> users have a field where they can write from where they are. We used this information to make a query on Google </a:t>
            </a:r>
            <a:r>
              <a:rPr lang="en-US" baseline="0" dirty="0" err="1" smtClean="0"/>
              <a:t>Geocoding</a:t>
            </a:r>
            <a:r>
              <a:rPr lang="en-US" baseline="0" dirty="0" smtClean="0"/>
              <a:t> API, and we could get the latitude and longitude coordinates of half of the users on dataset2. </a:t>
            </a:r>
          </a:p>
          <a:p>
            <a:pPr>
              <a:buFontTx/>
              <a:buChar char="-"/>
            </a:pPr>
            <a:endParaRPr lang="en-US" baseline="0" dirty="0" smtClean="0"/>
          </a:p>
          <a:p>
            <a:pPr>
              <a:buFontTx/>
              <a:buChar char="-"/>
            </a:pPr>
            <a:r>
              <a:rPr lang="en-US" baseline="0" dirty="0" smtClean="0"/>
              <a:t>We then measured the distance between each pair of users in the cascade trees. In other words, we measured the distance between the user who tweeted a URL and the user from who he got the URL. These are the red points in the figure. For comparison purposes, we also measured the distance between a user and all of his followers. We called this as the friendship links, showed in the black points in the curve.</a:t>
            </a:r>
          </a:p>
          <a:p>
            <a:pPr>
              <a:buFontTx/>
              <a:buChar char="-"/>
            </a:pPr>
            <a:endParaRPr lang="en-US" baseline="0" dirty="0" smtClean="0"/>
          </a:p>
          <a:p>
            <a:pPr>
              <a:buFontTx/>
              <a:buChar char="-"/>
            </a:pPr>
            <a:r>
              <a:rPr lang="en-US" baseline="0" dirty="0" smtClean="0"/>
              <a:t>We observe that users within a short geographical distance have a higher probability of posting the same URL than those who are physically located farther apart. This information can be useful to OSN providers in several ways. For example, they can use this to improve their infrastructures design and to recommend content.</a:t>
            </a:r>
          </a:p>
          <a:p>
            <a:pPr>
              <a:buFontTx/>
              <a:buChar char="-"/>
            </a:pPr>
            <a:endParaRPr lang="en-US" baseline="0" dirty="0" smtClean="0"/>
          </a:p>
          <a:p>
            <a:pPr>
              <a:buFontTx/>
              <a:buChar char="-"/>
            </a:pPr>
            <a:r>
              <a:rPr lang="en-US" baseline="0" dirty="0" smtClean="0"/>
              <a:t>Interestingly, the correlation between the content propagation probability and the physical proximity is slightly higher than for friendship links. This might be explained by the fact that Twitter users also follow media companies and celebrities.</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37</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 In summary, we presented which we believe is a first large scale analysis of </a:t>
            </a:r>
            <a:r>
              <a:rPr lang="en-US" dirty="0" err="1" smtClean="0"/>
              <a:t>WoM</a:t>
            </a:r>
            <a:r>
              <a:rPr lang="en-US" dirty="0" smtClean="0"/>
              <a:t> web based</a:t>
            </a:r>
            <a:r>
              <a:rPr lang="en-US" baseline="0" dirty="0" smtClean="0"/>
              <a:t> content discovery. For example, we showed that [read sentence 1]. If the content is good, </a:t>
            </a:r>
            <a:r>
              <a:rPr lang="en-US" baseline="0" dirty="0" err="1" smtClean="0"/>
              <a:t>indenpendently</a:t>
            </a:r>
            <a:r>
              <a:rPr lang="en-US" baseline="0" dirty="0" smtClean="0"/>
              <a:t> if it come from a known website or from a new domain, it will spread virally if users like it. We also showed that [read sentence 2]. This is an important information for advertisers, as it shows that it is better to focus on several influent users than only one big user. Another point we showed is that [read sentence 3]. This information is important for OSN providers to improve their infrastructure design and to CDNs. </a:t>
            </a:r>
          </a:p>
          <a:p>
            <a:pPr>
              <a:buFontTx/>
              <a:buChar char="-"/>
            </a:pPr>
            <a:endParaRPr lang="en-US" baseline="0" dirty="0" smtClean="0"/>
          </a:p>
          <a:p>
            <a:pPr>
              <a:buFontTx/>
              <a:buChar char="-"/>
            </a:pPr>
            <a:r>
              <a:rPr lang="en-US" baseline="0" dirty="0" smtClean="0"/>
              <a:t>We also showed other results in the paper which I did not talk about in this talk, but I encourage you to </a:t>
            </a:r>
            <a:r>
              <a:rPr lang="en-US" baseline="0" smtClean="0"/>
              <a:t>read in the paper.</a:t>
            </a:r>
            <a:endParaRPr lang="en-US" baseline="0" dirty="0" smtClean="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38</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39</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Tx/>
              <a:buChar char="-"/>
            </a:pPr>
            <a:r>
              <a:rPr lang="en-US" dirty="0" smtClean="0"/>
              <a:t>Due to the importance of understanding</a:t>
            </a:r>
            <a:r>
              <a:rPr lang="en-US" baseline="0" dirty="0" smtClean="0"/>
              <a:t> how people discover information in online social media, in this paper we provide a large scale analysis of Word-of-Mouth web based content discovery on Twitter, a popular </a:t>
            </a:r>
            <a:r>
              <a:rPr lang="en-US" baseline="0" dirty="0" err="1" smtClean="0"/>
              <a:t>microblogging</a:t>
            </a:r>
            <a:r>
              <a:rPr lang="en-US" baseline="0" dirty="0" smtClean="0"/>
              <a:t> service.</a:t>
            </a:r>
          </a:p>
          <a:p>
            <a:pPr>
              <a:buFontTx/>
              <a:buChar char="-"/>
            </a:pPr>
            <a:endParaRPr lang="en-US" baseline="0" dirty="0" smtClean="0"/>
          </a:p>
          <a:p>
            <a:pPr>
              <a:buFontTx/>
              <a:buChar char="-"/>
            </a:pPr>
            <a:r>
              <a:rPr lang="en-US" baseline="0" dirty="0" smtClean="0"/>
              <a:t>We answered several interesting research questions in this some. Some of the questions are: read the questions</a:t>
            </a:r>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40</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슬라이드 이미지 개체 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슬라이드 노트 개체 틀 2"/>
          <p:cNvSpPr>
            <a:spLocks noGrp="1"/>
          </p:cNvSpPr>
          <p:nvPr>
            <p:ph type="body" idx="1"/>
          </p:nvPr>
        </p:nvSpPr>
        <p:spPr bwMode="auto">
          <a:noFill/>
        </p:spPr>
        <p:txBody>
          <a:bodyPr/>
          <a:lstStyle/>
          <a:p>
            <a:pPr eaLnBrk="1" hangingPunct="1">
              <a:lnSpc>
                <a:spcPct val="80000"/>
              </a:lnSpc>
              <a:spcBef>
                <a:spcPct val="0"/>
              </a:spcBef>
            </a:pPr>
            <a:r>
              <a:rPr lang="en-US" sz="1200" kern="1200" dirty="0" smtClean="0">
                <a:solidFill>
                  <a:schemeClr val="tx1"/>
                </a:solidFill>
                <a:latin typeface="+mn-lt"/>
                <a:ea typeface="+mn-ea"/>
                <a:cs typeface="+mn-cs"/>
              </a:rPr>
              <a:t>To answer these questions, we used a twitter dataset previously collected. It’s near complete Twitter</a:t>
            </a:r>
            <a:r>
              <a:rPr lang="en-US" sz="1200" kern="1200" baseline="0" dirty="0" smtClean="0">
                <a:solidFill>
                  <a:schemeClr val="tx1"/>
                </a:solidFill>
                <a:latin typeface="+mn-lt"/>
                <a:ea typeface="+mn-ea"/>
                <a:cs typeface="+mn-cs"/>
              </a:rPr>
              <a:t> data till July 2009.</a:t>
            </a:r>
            <a:r>
              <a:rPr lang="en-US" sz="1200" kern="1200" dirty="0" smtClean="0">
                <a:solidFill>
                  <a:schemeClr val="tx1"/>
                </a:solidFill>
                <a:latin typeface="+mn-lt"/>
                <a:ea typeface="+mn-ea"/>
                <a:cs typeface="+mn-cs"/>
              </a:rPr>
              <a:t> To see how media sources interact with their audience in twitter, we focused on 80 main stream media</a:t>
            </a:r>
            <a:r>
              <a:rPr lang="en-US" sz="1200" kern="1200" baseline="0" dirty="0" smtClean="0">
                <a:solidFill>
                  <a:schemeClr val="tx1"/>
                </a:solidFill>
                <a:latin typeface="+mn-lt"/>
                <a:ea typeface="+mn-ea"/>
                <a:cs typeface="+mn-cs"/>
              </a:rPr>
              <a:t> sources. We selected them manually from the Twitter’s suggestion page as well as a website called who-to-follow.</a:t>
            </a:r>
            <a:r>
              <a:rPr lang="en-US" sz="1200" kern="1200" dirty="0" smtClean="0">
                <a:solidFill>
                  <a:schemeClr val="tx1"/>
                </a:solidFill>
                <a:latin typeface="+mn-lt"/>
                <a:ea typeface="+mn-ea"/>
                <a:cs typeface="+mn-cs"/>
              </a:rPr>
              <a:t> Most</a:t>
            </a:r>
            <a:r>
              <a:rPr lang="en-US" sz="1200" kern="1200" baseline="0" dirty="0" smtClean="0">
                <a:solidFill>
                  <a:schemeClr val="tx1"/>
                </a:solidFill>
                <a:latin typeface="+mn-lt"/>
                <a:ea typeface="+mn-ea"/>
                <a:cs typeface="+mn-cs"/>
              </a:rPr>
              <a:t> of them are English-based media sources and they are categorized </a:t>
            </a:r>
            <a:r>
              <a:rPr lang="en-US" sz="1200" kern="1200" dirty="0" smtClean="0">
                <a:solidFill>
                  <a:schemeClr val="tx1"/>
                </a:solidFill>
                <a:latin typeface="+mn-lt"/>
                <a:ea typeface="+mn-ea"/>
                <a:cs typeface="+mn-cs"/>
              </a:rPr>
              <a:t>in 8 different categories including news, sports and technology. In a news category, not only media </a:t>
            </a:r>
            <a:r>
              <a:rPr lang="en-US" sz="1200" kern="1200" dirty="0" err="1" smtClean="0">
                <a:solidFill>
                  <a:schemeClr val="tx1"/>
                </a:solidFill>
                <a:latin typeface="+mn-lt"/>
                <a:ea typeface="+mn-ea"/>
                <a:cs typeface="+mn-cs"/>
              </a:rPr>
              <a:t>outletsm</a:t>
            </a:r>
            <a:r>
              <a:rPr lang="en-US" sz="1200" kern="1200" dirty="0" smtClean="0">
                <a:solidFill>
                  <a:schemeClr val="tx1"/>
                </a:solidFill>
                <a:latin typeface="+mn-lt"/>
                <a:ea typeface="+mn-ea"/>
                <a:cs typeface="+mn-cs"/>
              </a:rPr>
              <a:t> like </a:t>
            </a:r>
            <a:r>
              <a:rPr lang="en-US" sz="1200" kern="1200" dirty="0" err="1" smtClean="0">
                <a:solidFill>
                  <a:schemeClr val="tx1"/>
                </a:solidFill>
                <a:latin typeface="+mn-lt"/>
                <a:ea typeface="+mn-ea"/>
                <a:cs typeface="+mn-cs"/>
              </a:rPr>
              <a:t>cnnbrk</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nytimes</a:t>
            </a:r>
            <a:r>
              <a:rPr lang="en-US" sz="1200" kern="1200" dirty="0" smtClean="0">
                <a:solidFill>
                  <a:schemeClr val="tx1"/>
                </a:solidFill>
                <a:latin typeface="+mn-lt"/>
                <a:ea typeface="+mn-ea"/>
                <a:cs typeface="+mn-cs"/>
              </a:rPr>
              <a:t> but also individual journalists and anchors like </a:t>
            </a:r>
            <a:r>
              <a:rPr lang="en-US" sz="1200" kern="1200" dirty="0" err="1" smtClean="0">
                <a:solidFill>
                  <a:schemeClr val="tx1"/>
                </a:solidFill>
                <a:latin typeface="+mn-lt"/>
                <a:ea typeface="+mn-ea"/>
                <a:cs typeface="+mn-cs"/>
              </a:rPr>
              <a:t>terrymoran</a:t>
            </a:r>
            <a:r>
              <a:rPr lang="en-US" sz="1200" kern="1200" dirty="0" smtClean="0">
                <a:solidFill>
                  <a:schemeClr val="tx1"/>
                </a:solidFill>
                <a:latin typeface="+mn-lt"/>
                <a:ea typeface="+mn-ea"/>
                <a:cs typeface="+mn-cs"/>
              </a:rPr>
              <a:t> are also included.</a:t>
            </a:r>
          </a:p>
          <a:p>
            <a:pPr eaLnBrk="1" hangingPunct="1">
              <a:lnSpc>
                <a:spcPct val="80000"/>
              </a:lnSpc>
              <a:spcBef>
                <a:spcPct val="0"/>
              </a:spcBef>
            </a:pPr>
            <a:endParaRPr lang="en-US" sz="1200" kern="1200" dirty="0" smtClean="0">
              <a:solidFill>
                <a:schemeClr val="tx1"/>
              </a:solidFill>
              <a:latin typeface="+mn-lt"/>
              <a:ea typeface="+mn-ea"/>
              <a:cs typeface="+mn-cs"/>
            </a:endParaRPr>
          </a:p>
          <a:p>
            <a:pPr eaLnBrk="1" hangingPunct="1">
              <a:lnSpc>
                <a:spcPct val="80000"/>
              </a:lnSpc>
              <a:spcBef>
                <a:spcPct val="0"/>
              </a:spcBef>
            </a:pPr>
            <a:r>
              <a:rPr lang="ko-KR" altLang="en-US" sz="1200" kern="1200" dirty="0" smtClean="0">
                <a:solidFill>
                  <a:schemeClr val="tx1"/>
                </a:solidFill>
                <a:latin typeface="+mn-lt"/>
                <a:ea typeface="+mn-ea"/>
                <a:cs typeface="+mn-cs"/>
              </a:rPr>
              <a:t>앞에 말씀드린 질문에 답하기 위해 우리는 트위터 데이터를 이용하였습니다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어제 차미영 교수님께서 언급하셨던 데이터인데요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트위터의 시작점인 </a:t>
            </a:r>
            <a:r>
              <a:rPr lang="en-US" altLang="ko-KR" sz="1200" kern="1200" dirty="0" smtClean="0">
                <a:solidFill>
                  <a:schemeClr val="tx1"/>
                </a:solidFill>
                <a:latin typeface="+mn-lt"/>
                <a:ea typeface="+mn-ea"/>
                <a:cs typeface="+mn-cs"/>
              </a:rPr>
              <a:t>2006</a:t>
            </a:r>
            <a:r>
              <a:rPr lang="ko-KR" altLang="en-US" sz="1200" kern="1200" dirty="0" smtClean="0">
                <a:solidFill>
                  <a:schemeClr val="tx1"/>
                </a:solidFill>
                <a:latin typeface="+mn-lt"/>
                <a:ea typeface="+mn-ea"/>
                <a:cs typeface="+mn-cs"/>
              </a:rPr>
              <a:t>년 부터 </a:t>
            </a:r>
            <a:r>
              <a:rPr lang="en-US" altLang="ko-KR" sz="1200" kern="1200" dirty="0" smtClean="0">
                <a:solidFill>
                  <a:schemeClr val="tx1"/>
                </a:solidFill>
                <a:latin typeface="+mn-lt"/>
                <a:ea typeface="+mn-ea"/>
                <a:cs typeface="+mn-cs"/>
              </a:rPr>
              <a:t>2009</a:t>
            </a:r>
            <a:r>
              <a:rPr lang="ko-KR" altLang="en-US" sz="1200" kern="1200" dirty="0" smtClean="0">
                <a:solidFill>
                  <a:schemeClr val="tx1"/>
                </a:solidFill>
                <a:latin typeface="+mn-lt"/>
                <a:ea typeface="+mn-ea"/>
                <a:cs typeface="+mn-cs"/>
              </a:rPr>
              <a:t>년 </a:t>
            </a:r>
            <a:r>
              <a:rPr lang="en-US" altLang="ko-KR" sz="1200" kern="1200" dirty="0" smtClean="0">
                <a:solidFill>
                  <a:schemeClr val="tx1"/>
                </a:solidFill>
                <a:latin typeface="+mn-lt"/>
                <a:ea typeface="+mn-ea"/>
                <a:cs typeface="+mn-cs"/>
              </a:rPr>
              <a:t>7</a:t>
            </a:r>
            <a:r>
              <a:rPr lang="ko-KR" altLang="en-US" sz="1200" kern="1200" dirty="0" smtClean="0">
                <a:solidFill>
                  <a:schemeClr val="tx1"/>
                </a:solidFill>
                <a:latin typeface="+mn-lt"/>
                <a:ea typeface="+mn-ea"/>
                <a:cs typeface="+mn-cs"/>
              </a:rPr>
              <a:t>월 까지의 모든 사용자</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그들 사의 소셜 링크</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트윗들을 포함하고 있습니다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이 중에서 미디어 소스들이 어떻게 소통하고 있는 지를 확인 하기 위해서 우리는 </a:t>
            </a:r>
            <a:r>
              <a:rPr lang="en-US" altLang="ko-KR" sz="1200" kern="1200" dirty="0" smtClean="0">
                <a:solidFill>
                  <a:schemeClr val="tx1"/>
                </a:solidFill>
                <a:latin typeface="+mn-lt"/>
                <a:ea typeface="+mn-ea"/>
                <a:cs typeface="+mn-cs"/>
              </a:rPr>
              <a:t>80</a:t>
            </a:r>
            <a:r>
              <a:rPr lang="ko-KR" altLang="en-US" sz="1200" kern="1200" dirty="0" smtClean="0">
                <a:solidFill>
                  <a:schemeClr val="tx1"/>
                </a:solidFill>
                <a:latin typeface="+mn-lt"/>
                <a:ea typeface="+mn-ea"/>
                <a:cs typeface="+mn-cs"/>
              </a:rPr>
              <a:t>개의 </a:t>
            </a:r>
            <a:r>
              <a:rPr lang="en-GB" altLang="ko-KR" sz="1200" kern="1200" dirty="0" smtClean="0">
                <a:solidFill>
                  <a:schemeClr val="tx1"/>
                </a:solidFill>
                <a:latin typeface="+mn-lt"/>
                <a:ea typeface="+mn-ea"/>
                <a:cs typeface="+mn-cs"/>
              </a:rPr>
              <a:t>main stream media source</a:t>
            </a:r>
            <a:r>
              <a:rPr lang="ko-KR" altLang="en-US" sz="1200" kern="1200" dirty="0" smtClean="0">
                <a:solidFill>
                  <a:schemeClr val="tx1"/>
                </a:solidFill>
                <a:latin typeface="+mn-lt"/>
                <a:ea typeface="+mn-ea"/>
                <a:cs typeface="+mn-cs"/>
              </a:rPr>
              <a:t>들에만 초점을 맞추었습니다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트위터의 추천 페이지와</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rPr>
              <a:t>who=to=follow</a:t>
            </a:r>
            <a:r>
              <a:rPr lang="ko-KR" altLang="en-US" sz="1200" kern="1200" dirty="0" smtClean="0">
                <a:solidFill>
                  <a:schemeClr val="tx1"/>
                </a:solidFill>
                <a:latin typeface="+mn-lt"/>
                <a:ea typeface="+mn-ea"/>
                <a:cs typeface="+mn-cs"/>
              </a:rPr>
              <a:t>라는 웹 싸이트를 이용하여 제가 손수 </a:t>
            </a:r>
            <a:r>
              <a:rPr lang="en-US" altLang="ko-KR" sz="1200" kern="1200" dirty="0" smtClean="0">
                <a:solidFill>
                  <a:schemeClr val="tx1"/>
                </a:solidFill>
                <a:latin typeface="+mn-lt"/>
                <a:ea typeface="+mn-ea"/>
                <a:cs typeface="+mn-cs"/>
              </a:rPr>
              <a:t>80</a:t>
            </a:r>
            <a:r>
              <a:rPr lang="ko-KR" altLang="en-US" sz="1200" kern="1200" dirty="0" smtClean="0">
                <a:solidFill>
                  <a:schemeClr val="tx1"/>
                </a:solidFill>
                <a:latin typeface="+mn-lt"/>
                <a:ea typeface="+mn-ea"/>
                <a:cs typeface="+mn-cs"/>
              </a:rPr>
              <a:t>개의 유명한 미디어 소스들을 선택하였습니다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대부분이 영어를 주로 이용하는 미디어 소스들이구요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뉴스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스포츠</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기술을 토함한 </a:t>
            </a:r>
            <a:r>
              <a:rPr lang="en-US" altLang="ko-KR" sz="1200" kern="1200" dirty="0" smtClean="0">
                <a:solidFill>
                  <a:schemeClr val="tx1"/>
                </a:solidFill>
                <a:latin typeface="+mn-lt"/>
                <a:ea typeface="+mn-ea"/>
                <a:cs typeface="+mn-cs"/>
              </a:rPr>
              <a:t>8</a:t>
            </a:r>
            <a:r>
              <a:rPr lang="ko-KR" altLang="en-US" sz="1200" kern="1200" dirty="0" smtClean="0">
                <a:solidFill>
                  <a:schemeClr val="tx1"/>
                </a:solidFill>
                <a:latin typeface="+mn-lt"/>
                <a:ea typeface="+mn-ea"/>
                <a:cs typeface="+mn-cs"/>
              </a:rPr>
              <a:t>개의 서로 다른 토픽 그룹에 속해 있습니다</a:t>
            </a:r>
            <a:r>
              <a:rPr lang="en-US" altLang="ko-KR"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24580" name="슬라이드 번호 개체 틀 3"/>
          <p:cNvSpPr>
            <a:spLocks noGrp="1"/>
          </p:cNvSpPr>
          <p:nvPr>
            <p:ph type="sldNum" sz="quarter" idx="5"/>
          </p:nvPr>
        </p:nvSpPr>
        <p:spPr bwMode="auto">
          <a:noFill/>
          <a:ln>
            <a:miter lim="800000"/>
            <a:headEnd/>
            <a:tailEnd/>
          </a:ln>
        </p:spPr>
        <p:txBody>
          <a:bodyPr/>
          <a:lstStyle/>
          <a:p>
            <a:fld id="{3F469F85-8527-D14F-96C5-171BA1DD808A}" type="slidenum">
              <a:rPr lang="en-US" altLang="ko-KR"/>
              <a:pPr/>
              <a:t>41</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a:ln/>
        </p:spPr>
      </p:sp>
      <p:sp>
        <p:nvSpPr>
          <p:cNvPr id="2969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ko-KR" sz="1100">
                <a:cs typeface="맑은 고딕" charset="0"/>
              </a:rPr>
              <a:t>Data is available, so we are able to work on them.</a:t>
            </a:r>
          </a:p>
          <a:p>
            <a:pPr eaLnBrk="1" hangingPunct="1">
              <a:lnSpc>
                <a:spcPct val="90000"/>
              </a:lnSpc>
              <a:spcBef>
                <a:spcPct val="0"/>
              </a:spcBef>
            </a:pPr>
            <a:endParaRPr lang="en-US" altLang="ko-KR" sz="1100">
              <a:cs typeface="맑은 고딕" charset="0"/>
            </a:endParaRPr>
          </a:p>
          <a:p>
            <a:pPr eaLnBrk="1" hangingPunct="1">
              <a:lnSpc>
                <a:spcPct val="90000"/>
              </a:lnSpc>
              <a:spcBef>
                <a:spcPct val="0"/>
              </a:spcBef>
            </a:pPr>
            <a:r>
              <a:rPr lang="en-US" altLang="ko-KR" sz="1100">
                <a:cs typeface="맑은 고딕" charset="0"/>
              </a:rPr>
              <a:t>Helping advertisers is very important. Every industry needs advertisement.</a:t>
            </a:r>
          </a:p>
          <a:p>
            <a:pPr eaLnBrk="1" hangingPunct="1">
              <a:lnSpc>
                <a:spcPct val="90000"/>
              </a:lnSpc>
              <a:spcBef>
                <a:spcPct val="0"/>
              </a:spcBef>
            </a:pPr>
            <a:r>
              <a:rPr lang="en-US" altLang="ko-KR" sz="1100">
                <a:cs typeface="맑은 고딕" charset="0"/>
              </a:rPr>
              <a:t>Tremor: 200,000 influential teens</a:t>
            </a:r>
          </a:p>
        </p:txBody>
      </p:sp>
      <p:sp>
        <p:nvSpPr>
          <p:cNvPr id="2970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84">
              <a:defRPr sz="1400">
                <a:solidFill>
                  <a:schemeClr val="tx1"/>
                </a:solidFill>
                <a:latin typeface="Helvetica" charset="0"/>
                <a:ea typeface="ＭＳ Ｐゴシック" charset="0"/>
                <a:cs typeface="ＭＳ Ｐゴシック" charset="0"/>
              </a:defRPr>
            </a:lvl1pPr>
            <a:lvl2pPr marL="37275598" indent="-36826306" defTabSz="906384">
              <a:defRPr sz="1400">
                <a:solidFill>
                  <a:schemeClr val="tx1"/>
                </a:solidFill>
                <a:latin typeface="Helvetica" charset="0"/>
                <a:ea typeface="ＭＳ Ｐゴシック" charset="0"/>
              </a:defRPr>
            </a:lvl2pPr>
            <a:lvl3pPr>
              <a:defRPr sz="1400">
                <a:solidFill>
                  <a:schemeClr val="tx1"/>
                </a:solidFill>
                <a:latin typeface="Helvetica" charset="0"/>
                <a:ea typeface="ＭＳ Ｐゴシック" charset="0"/>
              </a:defRPr>
            </a:lvl3pPr>
            <a:lvl4pPr>
              <a:defRPr sz="1400">
                <a:solidFill>
                  <a:schemeClr val="tx1"/>
                </a:solidFill>
                <a:latin typeface="Helvetica" charset="0"/>
                <a:ea typeface="ＭＳ Ｐゴシック" charset="0"/>
              </a:defRPr>
            </a:lvl4pPr>
            <a:lvl5pPr>
              <a:defRPr sz="1400">
                <a:solidFill>
                  <a:schemeClr val="tx1"/>
                </a:solidFill>
                <a:latin typeface="Helvetica" charset="0"/>
                <a:ea typeface="ＭＳ Ｐゴシック" charset="0"/>
              </a:defRPr>
            </a:lvl5pPr>
            <a:lvl6pPr marL="449291" eaLnBrk="0" fontAlgn="base" hangingPunct="0">
              <a:spcBef>
                <a:spcPct val="0"/>
              </a:spcBef>
              <a:spcAft>
                <a:spcPct val="0"/>
              </a:spcAft>
              <a:defRPr sz="1400">
                <a:solidFill>
                  <a:schemeClr val="tx1"/>
                </a:solidFill>
                <a:latin typeface="Helvetica" charset="0"/>
                <a:ea typeface="ＭＳ Ｐゴシック" charset="0"/>
              </a:defRPr>
            </a:lvl6pPr>
            <a:lvl7pPr marL="898583" eaLnBrk="0" fontAlgn="base" hangingPunct="0">
              <a:spcBef>
                <a:spcPct val="0"/>
              </a:spcBef>
              <a:spcAft>
                <a:spcPct val="0"/>
              </a:spcAft>
              <a:defRPr sz="1400">
                <a:solidFill>
                  <a:schemeClr val="tx1"/>
                </a:solidFill>
                <a:latin typeface="Helvetica" charset="0"/>
                <a:ea typeface="ＭＳ Ｐゴシック" charset="0"/>
              </a:defRPr>
            </a:lvl7pPr>
            <a:lvl8pPr marL="1347874" eaLnBrk="0" fontAlgn="base" hangingPunct="0">
              <a:spcBef>
                <a:spcPct val="0"/>
              </a:spcBef>
              <a:spcAft>
                <a:spcPct val="0"/>
              </a:spcAft>
              <a:defRPr sz="1400">
                <a:solidFill>
                  <a:schemeClr val="tx1"/>
                </a:solidFill>
                <a:latin typeface="Helvetica" charset="0"/>
                <a:ea typeface="ＭＳ Ｐゴシック" charset="0"/>
              </a:defRPr>
            </a:lvl8pPr>
            <a:lvl9pPr marL="1797167" eaLnBrk="0" fontAlgn="base" hangingPunct="0">
              <a:spcBef>
                <a:spcPct val="0"/>
              </a:spcBef>
              <a:spcAft>
                <a:spcPct val="0"/>
              </a:spcAft>
              <a:defRPr sz="1400">
                <a:solidFill>
                  <a:schemeClr val="tx1"/>
                </a:solidFill>
                <a:latin typeface="Helvetica" charset="0"/>
                <a:ea typeface="ＭＳ Ｐゴシック" charset="0"/>
              </a:defRPr>
            </a:lvl9pPr>
          </a:lstStyle>
          <a:p>
            <a:fld id="{6CF467BA-F4C1-3E4C-BB3F-ACB1769ECDDA}" type="slidenum">
              <a:rPr lang="en-US" altLang="ko-KR" sz="1200">
                <a:latin typeface="Times New Roman" charset="0"/>
                <a:cs typeface="맑은 고딕" charset="0"/>
              </a:rPr>
              <a:pPr/>
              <a:t>5</a:t>
            </a:fld>
            <a:endParaRPr lang="en-US" altLang="ko-KR" sz="1200">
              <a:latin typeface="Times New Roman" charset="0"/>
              <a:cs typeface="맑은 고딕"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Before getting into the result of our analysis, here</a:t>
            </a:r>
            <a:r>
              <a:rPr lang="en-US" baseline="0" dirty="0" smtClean="0"/>
              <a:t> are some terms that we need to be aware. The figure shows the information flow between media publishers and their audience. When a user follows media sources in Twitter, then we called it as direct subscription. In this figure, </a:t>
            </a:r>
            <a:r>
              <a:rPr lang="en-US" baseline="0" dirty="0" err="1" smtClean="0"/>
              <a:t>nytimes</a:t>
            </a:r>
            <a:r>
              <a:rPr lang="en-US" baseline="0" dirty="0" smtClean="0"/>
              <a:t> has user A as its audience and user A will received news from </a:t>
            </a:r>
            <a:r>
              <a:rPr lang="en-US" baseline="0" dirty="0" err="1" smtClean="0"/>
              <a:t>nytimes</a:t>
            </a:r>
            <a:r>
              <a:rPr lang="en-US" baseline="0" dirty="0" smtClean="0"/>
              <a:t>, we called it as exposure by direct subscription.</a:t>
            </a:r>
          </a:p>
          <a:p>
            <a:endParaRPr lang="en-US" baseline="0" dirty="0" smtClean="0"/>
          </a:p>
          <a:p>
            <a:r>
              <a:rPr lang="en-US" baseline="0" dirty="0" smtClean="0"/>
              <a:t>In addition to direct subscription, users are exposed to additional news by their friends. For example, when user B follows user A, if user A forwards one news from </a:t>
            </a:r>
            <a:r>
              <a:rPr lang="en-US" baseline="0" dirty="0" err="1" smtClean="0"/>
              <a:t>nytimes</a:t>
            </a:r>
            <a:r>
              <a:rPr lang="en-US" baseline="0" dirty="0" smtClean="0"/>
              <a:t>, then user B is exposed to </a:t>
            </a:r>
            <a:r>
              <a:rPr lang="en-US" baseline="0" dirty="0" err="1" smtClean="0"/>
              <a:t>nytimes</a:t>
            </a:r>
            <a:r>
              <a:rPr lang="en-US" baseline="0" dirty="0" smtClean="0"/>
              <a:t>. We called it as exposure by ‘social interaction’. In that figure, now we are saying that </a:t>
            </a:r>
            <a:r>
              <a:rPr lang="en-US" baseline="0" dirty="0" err="1" smtClean="0"/>
              <a:t>nytimes</a:t>
            </a:r>
            <a:r>
              <a:rPr lang="en-US" baseline="0" dirty="0" smtClean="0"/>
              <a:t> has both A and B as its audience.</a:t>
            </a:r>
          </a:p>
          <a:p>
            <a:r>
              <a:rPr lang="en-US" baseline="0" dirty="0" smtClean="0"/>
              <a:t>In the exposure by social interaction, anyone who received at least one news from a media source are regarded as audience of that media source.  </a:t>
            </a:r>
          </a:p>
          <a:p>
            <a:endParaRPr lang="en-US" baseline="0" dirty="0" smtClean="0"/>
          </a:p>
          <a:p>
            <a:r>
              <a:rPr lang="ko-KR" altLang="en-US" baseline="0" dirty="0" smtClean="0"/>
              <a:t>결과를 말씀 드리기 전에 앞서 인지하셔야 되는 단어들이 있는데요 잠깐 언급하고 넘어가도록 하겠습니다</a:t>
            </a:r>
            <a:r>
              <a:rPr lang="en-US" altLang="ko-KR" baseline="0" dirty="0" smtClean="0"/>
              <a:t>.</a:t>
            </a:r>
            <a:r>
              <a:rPr lang="ko-KR" altLang="en-US" baseline="0" dirty="0" smtClean="0"/>
              <a:t> 이 그림은 미디어 출간자와 청중들 사이의 정보의 흐름을 보여주고 있습니다</a:t>
            </a:r>
            <a:r>
              <a:rPr lang="en-US" altLang="ko-KR" baseline="0" dirty="0" smtClean="0"/>
              <a:t>.</a:t>
            </a:r>
            <a:r>
              <a:rPr lang="ko-KR" altLang="en-US" baseline="0" dirty="0" smtClean="0"/>
              <a:t> 어떤 한 사용자가 트위터에서 한 미디어 소스를 </a:t>
            </a:r>
            <a:r>
              <a:rPr lang="en-GB" altLang="ko-KR" baseline="0" dirty="0" smtClean="0"/>
              <a:t>follow</a:t>
            </a:r>
            <a:r>
              <a:rPr lang="ko-KR" altLang="en-US" baseline="0" dirty="0" smtClean="0"/>
              <a:t> 할 때 우리는 이것은 </a:t>
            </a:r>
            <a:r>
              <a:rPr lang="en-GB" altLang="ko-KR" baseline="0" dirty="0" smtClean="0"/>
              <a:t>direct subscription, </a:t>
            </a:r>
            <a:r>
              <a:rPr lang="ko-KR" altLang="en-US" baseline="0" dirty="0" smtClean="0"/>
              <a:t>즉 직접 구독이라고 부릅니다</a:t>
            </a:r>
            <a:r>
              <a:rPr lang="en-US" altLang="ko-KR" baseline="0" dirty="0" smtClean="0"/>
              <a:t>.</a:t>
            </a:r>
            <a:r>
              <a:rPr lang="ko-KR" altLang="en-US" baseline="0" dirty="0" smtClean="0"/>
              <a:t> 예를 들어 이 그림에서 뉴욕타임즈는 사용자 </a:t>
            </a:r>
            <a:r>
              <a:rPr lang="en-GB" altLang="ko-KR" baseline="0" dirty="0" smtClean="0"/>
              <a:t>A</a:t>
            </a:r>
            <a:r>
              <a:rPr lang="ko-KR" altLang="en-US" baseline="0" dirty="0" smtClean="0"/>
              <a:t>를 청중으로 갖고 있고 사용자 </a:t>
            </a:r>
            <a:r>
              <a:rPr lang="en-GB" altLang="ko-KR" baseline="0" dirty="0" smtClean="0"/>
              <a:t>A</a:t>
            </a:r>
            <a:r>
              <a:rPr lang="ko-KR" altLang="en-US" baseline="0" dirty="0" smtClean="0"/>
              <a:t>는 뉴욕 타임즈로 부터 뉴스를 받게 되는 데</a:t>
            </a:r>
            <a:r>
              <a:rPr lang="en-US" altLang="ko-KR" baseline="0" dirty="0" smtClean="0"/>
              <a:t>,</a:t>
            </a:r>
            <a:r>
              <a:rPr lang="ko-KR" altLang="en-US" baseline="0" dirty="0" smtClean="0"/>
              <a:t> 사용자의 측면에서 우리는 이것을 직접 구독에 의한 노출이라고 부릅니다</a:t>
            </a:r>
            <a:r>
              <a:rPr lang="en-US" altLang="ko-KR" baseline="0" dirty="0" smtClean="0"/>
              <a:t>.</a:t>
            </a:r>
            <a:r>
              <a:rPr lang="ko-KR" altLang="en-US" baseline="0" dirty="0" smtClean="0"/>
              <a:t> </a:t>
            </a:r>
            <a:endParaRPr lang="en-US" altLang="ko-KR" baseline="0" dirty="0" smtClean="0"/>
          </a:p>
          <a:p>
            <a:r>
              <a:rPr lang="ko-KR" altLang="en-US" baseline="0" dirty="0" smtClean="0"/>
              <a:t>직접 구독과 더불어 앞서 말씀드렸들이</a:t>
            </a:r>
            <a:r>
              <a:rPr lang="en-US" altLang="ko-KR" baseline="0" dirty="0" smtClean="0"/>
              <a:t>,</a:t>
            </a:r>
            <a:r>
              <a:rPr lang="ko-KR" altLang="en-US" baseline="0" dirty="0" smtClean="0"/>
              <a:t> 사용자들은 이제 자신의 친구들에 의해 뉴스를 받게 되는 데요</a:t>
            </a:r>
            <a:r>
              <a:rPr lang="en-US" altLang="ko-KR" baseline="0" dirty="0" smtClean="0"/>
              <a:t>.</a:t>
            </a:r>
            <a:r>
              <a:rPr lang="ko-KR" altLang="en-US" baseline="0" dirty="0" smtClean="0"/>
              <a:t> 예를 들어 사용자 </a:t>
            </a:r>
            <a:r>
              <a:rPr lang="en-GB" altLang="ko-KR" baseline="0" dirty="0" smtClean="0"/>
              <a:t>B</a:t>
            </a:r>
            <a:r>
              <a:rPr lang="ko-KR" altLang="en-US" baseline="0" dirty="0" smtClean="0"/>
              <a:t>가 사용자 </a:t>
            </a:r>
            <a:r>
              <a:rPr lang="en-GB" altLang="ko-KR" baseline="0" dirty="0" smtClean="0"/>
              <a:t>A</a:t>
            </a:r>
            <a:r>
              <a:rPr lang="ko-KR" altLang="en-US" baseline="0" dirty="0" smtClean="0"/>
              <a:t>를 </a:t>
            </a:r>
            <a:r>
              <a:rPr lang="en-GB" altLang="ko-KR" baseline="0" dirty="0" smtClean="0"/>
              <a:t>follow</a:t>
            </a:r>
            <a:r>
              <a:rPr lang="ko-KR" altLang="en-US" baseline="0" dirty="0" smtClean="0"/>
              <a:t> 할 때</a:t>
            </a:r>
            <a:r>
              <a:rPr lang="en-US" altLang="ko-KR" baseline="0" dirty="0" smtClean="0"/>
              <a:t>,</a:t>
            </a:r>
            <a:r>
              <a:rPr lang="ko-KR" altLang="en-US" baseline="0" dirty="0" smtClean="0"/>
              <a:t> 만약에 사용자 </a:t>
            </a:r>
            <a:r>
              <a:rPr lang="en-GB" altLang="ko-KR" baseline="0" dirty="0" smtClean="0"/>
              <a:t>A</a:t>
            </a:r>
            <a:r>
              <a:rPr lang="ko-KR" altLang="en-US" baseline="0" dirty="0" smtClean="0"/>
              <a:t>가 뉴욕타임즈의 뉴스 기사를 하나 </a:t>
            </a:r>
            <a:r>
              <a:rPr lang="en-GB" altLang="ko-KR" baseline="0" dirty="0" err="1" smtClean="0"/>
              <a:t>retweet</a:t>
            </a:r>
            <a:r>
              <a:rPr lang="ko-KR" altLang="en-US" baseline="0" dirty="0" smtClean="0"/>
              <a:t>을 통해 전달한다면</a:t>
            </a:r>
            <a:r>
              <a:rPr lang="en-US" altLang="ko-KR" baseline="0" dirty="0" smtClean="0"/>
              <a:t>,</a:t>
            </a:r>
            <a:r>
              <a:rPr lang="ko-KR" altLang="en-US" baseline="0" dirty="0" smtClean="0"/>
              <a:t> 이제 사용자 </a:t>
            </a:r>
            <a:r>
              <a:rPr lang="en-GB" altLang="ko-KR" baseline="0" dirty="0" smtClean="0"/>
              <a:t>B</a:t>
            </a:r>
            <a:r>
              <a:rPr lang="ko-KR" altLang="en-US" baseline="0" dirty="0" smtClean="0"/>
              <a:t>는 자신이 뉴욕타임즈를 구독하고 있지 않더라도 뉴욕타임즈에 노출되게 되는데요 이것을 우리는 </a:t>
            </a:r>
            <a:r>
              <a:rPr lang="en-GB" altLang="ko-KR" baseline="0" dirty="0" smtClean="0"/>
              <a:t>social interaction</a:t>
            </a:r>
            <a:r>
              <a:rPr lang="ko-KR" altLang="en-US" baseline="0" dirty="0" smtClean="0"/>
              <a:t>에 의한 노출이라고 부릅니다</a:t>
            </a:r>
            <a:r>
              <a:rPr lang="en-US" altLang="ko-KR" baseline="0" dirty="0" smtClean="0"/>
              <a:t>.</a:t>
            </a:r>
            <a:r>
              <a:rPr lang="ko-KR" altLang="en-US" baseline="0" dirty="0" smtClean="0"/>
              <a:t> 미디어 출간자의 측면에서 본다면</a:t>
            </a:r>
            <a:r>
              <a:rPr lang="en-US" altLang="ko-KR" baseline="0" dirty="0" smtClean="0"/>
              <a:t>,</a:t>
            </a:r>
            <a:r>
              <a:rPr lang="ko-KR" altLang="en-US" baseline="0" dirty="0" smtClean="0"/>
              <a:t> 뉴욕타임즈는 사용자 </a:t>
            </a:r>
            <a:r>
              <a:rPr lang="en-GB" altLang="ko-KR" baseline="0" dirty="0" smtClean="0"/>
              <a:t>A</a:t>
            </a:r>
            <a:r>
              <a:rPr lang="ko-KR" altLang="en-US" baseline="0" dirty="0" smtClean="0"/>
              <a:t>와 </a:t>
            </a:r>
            <a:r>
              <a:rPr lang="en-GB" altLang="ko-KR" baseline="0" dirty="0" smtClean="0"/>
              <a:t>B</a:t>
            </a:r>
            <a:r>
              <a:rPr lang="ko-KR" altLang="en-US" baseline="0" dirty="0" smtClean="0"/>
              <a:t>모두를 청중으로 갖게 되는 것이죠</a:t>
            </a:r>
            <a:r>
              <a:rPr lang="en-US" altLang="ko-KR" baseline="0" dirty="0" smtClean="0"/>
              <a:t>.</a:t>
            </a:r>
            <a:r>
              <a:rPr lang="ko-KR" altLang="en-US" baseline="0" dirty="0" smtClean="0"/>
              <a:t> 이것을 간접 청중이라고 부르지 않고 </a:t>
            </a:r>
            <a:r>
              <a:rPr lang="en-GB" altLang="ko-KR" baseline="0" dirty="0" smtClean="0"/>
              <a:t>social interaction </a:t>
            </a:r>
            <a:r>
              <a:rPr lang="ko-KR" altLang="en-US" baseline="0" dirty="0" smtClean="0"/>
              <a:t>청중이라고 부릅니다</a:t>
            </a:r>
            <a:r>
              <a:rPr lang="en-US" altLang="ko-KR" baseline="0" dirty="0" smtClean="0"/>
              <a:t>.</a:t>
            </a:r>
            <a:r>
              <a:rPr lang="ko-KR" altLang="en-US" baseline="0" dirty="0" smtClean="0"/>
              <a:t> 다시 한 번 말씀드리면</a:t>
            </a:r>
            <a:r>
              <a:rPr lang="en-US" altLang="ko-KR" baseline="0" dirty="0" smtClean="0"/>
              <a:t>,</a:t>
            </a:r>
            <a:r>
              <a:rPr lang="ko-KR" altLang="en-US" baseline="0" dirty="0" smtClean="0"/>
              <a:t> </a:t>
            </a:r>
            <a:r>
              <a:rPr lang="en-GB" altLang="ko-KR" baseline="0" dirty="0" smtClean="0"/>
              <a:t>social interaction</a:t>
            </a:r>
            <a:r>
              <a:rPr lang="ko-KR" altLang="en-US" baseline="0" dirty="0" smtClean="0"/>
              <a:t>에서는 어떤 사람이 어떤 미디어의 뉴스 기사를 한 번 이상 받게 되면</a:t>
            </a:r>
            <a:r>
              <a:rPr lang="en-US" altLang="ko-KR" baseline="0" dirty="0" smtClean="0"/>
              <a:t>,</a:t>
            </a:r>
            <a:r>
              <a:rPr lang="ko-KR" altLang="en-US" baseline="0" dirty="0" smtClean="0"/>
              <a:t> 그 사용자는 그 미디어의 청중으로 고려 됩니다</a:t>
            </a:r>
            <a:r>
              <a:rPr lang="en-US" altLang="ko-KR" baseline="0" dirty="0" smtClean="0"/>
              <a:t>.</a:t>
            </a:r>
            <a:r>
              <a:rPr lang="ko-KR" alt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1ECC7945-427D-714E-950F-3B97BD332EAB}"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None/>
            </a:pPr>
            <a:r>
              <a:rPr lang="en-US" sz="1200" kern="1200" dirty="0" smtClean="0">
                <a:solidFill>
                  <a:schemeClr val="tx1"/>
                </a:solidFill>
                <a:latin typeface="+mn-lt"/>
                <a:ea typeface="+mn-ea"/>
                <a:cs typeface="+mn-cs"/>
              </a:rPr>
              <a:t>Back to our question, is social interaction helping reach more audience? Going beyond the direct subscription, how large audience does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their news story reach to? Here on the x-axis, it’s ranking of media sources. We ranked media sources based on their number of followers</a:t>
            </a:r>
            <a:r>
              <a:rPr lang="en-US" sz="1200" kern="1200" baseline="0" dirty="0" smtClean="0">
                <a:solidFill>
                  <a:schemeClr val="tx1"/>
                </a:solidFill>
                <a:latin typeface="+mn-lt"/>
                <a:ea typeface="+mn-ea"/>
                <a:cs typeface="+mn-cs"/>
              </a:rPr>
              <a:t> which we called direct subscription. For example </a:t>
            </a:r>
            <a:r>
              <a:rPr lang="en-US" sz="1200" kern="1200" baseline="0" dirty="0" err="1" smtClean="0">
                <a:solidFill>
                  <a:schemeClr val="tx1"/>
                </a:solidFill>
                <a:latin typeface="+mn-lt"/>
                <a:ea typeface="+mn-ea"/>
                <a:cs typeface="+mn-cs"/>
              </a:rPr>
              <a:t>nytimes</a:t>
            </a:r>
            <a:r>
              <a:rPr lang="en-US" sz="1200" kern="1200" baseline="0" dirty="0" smtClean="0">
                <a:solidFill>
                  <a:schemeClr val="tx1"/>
                </a:solidFill>
                <a:latin typeface="+mn-lt"/>
                <a:ea typeface="+mn-ea"/>
                <a:cs typeface="+mn-cs"/>
              </a:rPr>
              <a:t> ranked as second and having 1.7M audience and NASA ranked as 55</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and having 120K audience. and then i</a:t>
            </a:r>
            <a:r>
              <a:rPr lang="en-US" sz="1200" kern="1200" dirty="0" smtClean="0">
                <a:solidFill>
                  <a:schemeClr val="tx1"/>
                </a:solidFill>
                <a:latin typeface="+mn-lt"/>
                <a:ea typeface="+mn-ea"/>
                <a:cs typeface="+mn-cs"/>
              </a:rPr>
              <a:t>n Y-axis</a:t>
            </a:r>
            <a:r>
              <a:rPr lang="en-US" sz="1200" kern="1200" baseline="0" dirty="0" smtClean="0">
                <a:solidFill>
                  <a:schemeClr val="tx1"/>
                </a:solidFill>
                <a:latin typeface="+mn-lt"/>
                <a:ea typeface="+mn-ea"/>
                <a:cs typeface="+mn-cs"/>
              </a:rPr>
              <a:t>, we plotted the increase in their</a:t>
            </a:r>
            <a:r>
              <a:rPr lang="en-US" sz="1200" kern="1200" dirty="0" smtClean="0">
                <a:solidFill>
                  <a:schemeClr val="tx1"/>
                </a:solidFill>
                <a:latin typeface="+mn-lt"/>
                <a:ea typeface="+mn-ea"/>
                <a:cs typeface="+mn-cs"/>
              </a:rPr>
              <a:t> audience size by </a:t>
            </a:r>
            <a:r>
              <a:rPr lang="en-US" sz="1200" kern="1200" dirty="0" err="1" smtClean="0">
                <a:solidFill>
                  <a:schemeClr val="tx1"/>
                </a:solidFill>
                <a:latin typeface="+mn-lt"/>
                <a:ea typeface="+mn-ea"/>
                <a:cs typeface="+mn-cs"/>
              </a:rPr>
              <a:t>retweeting</a:t>
            </a:r>
            <a:r>
              <a:rPr lang="en-US" sz="1200" kern="1200" dirty="0" smtClean="0">
                <a:solidFill>
                  <a:schemeClr val="tx1"/>
                </a:solidFill>
                <a:latin typeface="+mn-lt"/>
                <a:ea typeface="+mn-ea"/>
                <a:cs typeface="+mn-cs"/>
              </a:rPr>
              <a:t> or mentioning against to those of direct</a:t>
            </a:r>
            <a:r>
              <a:rPr lang="en-US" sz="1200" kern="1200" baseline="0" dirty="0" smtClean="0">
                <a:solidFill>
                  <a:schemeClr val="tx1"/>
                </a:solidFill>
                <a:latin typeface="+mn-lt"/>
                <a:ea typeface="+mn-ea"/>
                <a:cs typeface="+mn-cs"/>
              </a:rPr>
              <a:t> subscription</a:t>
            </a:r>
            <a:r>
              <a:rPr lang="en-US" sz="1200" kern="1200" dirty="0" smtClean="0">
                <a:solidFill>
                  <a:schemeClr val="tx1"/>
                </a:solidFill>
                <a:latin typeface="+mn-lt"/>
                <a:ea typeface="+mn-ea"/>
                <a:cs typeface="+mn-cs"/>
              </a:rPr>
              <a:t>. On average, size of audience has been increased by factor</a:t>
            </a:r>
            <a:r>
              <a:rPr lang="en-US" sz="1200" kern="1200" baseline="0" dirty="0" smtClean="0">
                <a:solidFill>
                  <a:schemeClr val="tx1"/>
                </a:solidFill>
                <a:latin typeface="+mn-lt"/>
                <a:ea typeface="+mn-ea"/>
                <a:cs typeface="+mn-cs"/>
              </a:rPr>
              <a:t> of 28. </a:t>
            </a:r>
            <a:r>
              <a:rPr lang="en-US" sz="1200" kern="1200" dirty="0" smtClean="0">
                <a:solidFill>
                  <a:schemeClr val="tx1"/>
                </a:solidFill>
                <a:latin typeface="+mn-lt"/>
                <a:ea typeface="+mn-ea"/>
                <a:cs typeface="+mn-cs"/>
              </a:rPr>
              <a:t>For example, </a:t>
            </a:r>
            <a:r>
              <a:rPr lang="en-US" sz="1200" kern="1200" dirty="0" err="1" smtClean="0">
                <a:solidFill>
                  <a:schemeClr val="tx1"/>
                </a:solidFill>
                <a:latin typeface="+mn-lt"/>
                <a:ea typeface="+mn-ea"/>
                <a:cs typeface="+mn-cs"/>
              </a:rPr>
              <a:t>nytimes</a:t>
            </a:r>
            <a:r>
              <a:rPr lang="en-US" sz="1200" kern="1200" dirty="0" smtClean="0">
                <a:solidFill>
                  <a:schemeClr val="tx1"/>
                </a:solidFill>
                <a:latin typeface="+mn-lt"/>
                <a:ea typeface="+mn-ea"/>
                <a:cs typeface="+mn-cs"/>
              </a:rPr>
              <a:t> originally has</a:t>
            </a:r>
            <a:r>
              <a:rPr lang="en-US" sz="1200" kern="1200" baseline="0" dirty="0" smtClean="0">
                <a:solidFill>
                  <a:schemeClr val="tx1"/>
                </a:solidFill>
                <a:latin typeface="+mn-lt"/>
                <a:ea typeface="+mn-ea"/>
                <a:cs typeface="+mn-cs"/>
              </a:rPr>
              <a:t> 1.7M audience but by </a:t>
            </a:r>
            <a:r>
              <a:rPr lang="en-US" sz="1200" kern="1200" baseline="0" dirty="0" err="1" smtClean="0">
                <a:solidFill>
                  <a:schemeClr val="tx1"/>
                </a:solidFill>
                <a:latin typeface="+mn-lt"/>
                <a:ea typeface="+mn-ea"/>
                <a:cs typeface="+mn-cs"/>
              </a:rPr>
              <a:t>retweeting</a:t>
            </a:r>
            <a:r>
              <a:rPr lang="en-US" sz="1200" kern="1200" baseline="0" dirty="0" smtClean="0">
                <a:solidFill>
                  <a:schemeClr val="tx1"/>
                </a:solidFill>
                <a:latin typeface="+mn-lt"/>
                <a:ea typeface="+mn-ea"/>
                <a:cs typeface="+mn-cs"/>
              </a:rPr>
              <a:t> and mentioned of their audience, they are now exposed to 6.7M users indirectly. As you can see top-ranked media just get fairly enough benefit from the social interaction. But as ranking goes down, there’s tendency ratio of increase is getting higher. It indicates </a:t>
            </a:r>
            <a:r>
              <a:rPr lang="en-US" sz="1200" kern="1200" dirty="0" smtClean="0">
                <a:solidFill>
                  <a:schemeClr val="tx1"/>
                </a:solidFill>
                <a:latin typeface="+mn-lt"/>
                <a:ea typeface="+mn-ea"/>
                <a:cs typeface="+mn-cs"/>
              </a:rPr>
              <a:t>those media sources, which are less popular in terms of their direct audience size, like </a:t>
            </a:r>
            <a:r>
              <a:rPr lang="en-US" sz="1200" kern="1200" dirty="0" err="1" smtClean="0">
                <a:solidFill>
                  <a:schemeClr val="tx1"/>
                </a:solidFill>
                <a:latin typeface="+mn-lt"/>
                <a:ea typeface="+mn-ea"/>
                <a:cs typeface="+mn-cs"/>
              </a:rPr>
              <a:t>washington</a:t>
            </a:r>
            <a:r>
              <a:rPr lang="en-US" sz="1200" kern="1200" baseline="0" dirty="0" smtClean="0">
                <a:solidFill>
                  <a:schemeClr val="tx1"/>
                </a:solidFill>
                <a:latin typeface="+mn-lt"/>
                <a:ea typeface="+mn-ea"/>
                <a:cs typeface="+mn-cs"/>
              </a:rPr>
              <a:t> post</a:t>
            </a:r>
            <a:r>
              <a:rPr lang="en-US" sz="1200" kern="1200" dirty="0" smtClean="0">
                <a:solidFill>
                  <a:schemeClr val="tx1"/>
                </a:solidFill>
                <a:latin typeface="+mn-lt"/>
                <a:ea typeface="+mn-ea"/>
                <a:cs typeface="+mn-cs"/>
              </a:rPr>
              <a:t>, have</a:t>
            </a:r>
            <a:r>
              <a:rPr lang="en-US" sz="1200" kern="1200" baseline="0" dirty="0" smtClean="0">
                <a:solidFill>
                  <a:schemeClr val="tx1"/>
                </a:solidFill>
                <a:latin typeface="+mn-lt"/>
                <a:ea typeface="+mn-ea"/>
                <a:cs typeface="+mn-cs"/>
              </a:rPr>
              <a:t> more</a:t>
            </a:r>
            <a:r>
              <a:rPr lang="en-US" sz="1200" kern="1200" dirty="0" smtClean="0">
                <a:solidFill>
                  <a:schemeClr val="tx1"/>
                </a:solidFill>
                <a:latin typeface="+mn-lt"/>
                <a:ea typeface="+mn-ea"/>
                <a:cs typeface="+mn-cs"/>
              </a:rPr>
              <a:t> benefits from social interaction. Now you might understand why media sources are trying to leverage social media to distribute news. </a:t>
            </a:r>
          </a:p>
          <a:p>
            <a:pPr>
              <a:buFontTx/>
              <a:buNone/>
            </a:pPr>
            <a:endParaRPr lang="en-US" sz="1200" kern="1200" dirty="0" smtClean="0">
              <a:solidFill>
                <a:schemeClr val="tx1"/>
              </a:solidFill>
              <a:latin typeface="+mn-lt"/>
              <a:ea typeface="+mn-ea"/>
              <a:cs typeface="+mn-cs"/>
            </a:endParaRPr>
          </a:p>
          <a:p>
            <a:pPr>
              <a:buFontTx/>
              <a:buNone/>
            </a:pPr>
            <a:r>
              <a:rPr lang="en-US" sz="1200" kern="1200" dirty="0" smtClean="0">
                <a:solidFill>
                  <a:schemeClr val="tx1"/>
                </a:solidFill>
                <a:latin typeface="+mn-lt"/>
                <a:ea typeface="+mn-ea"/>
                <a:cs typeface="+mn-cs"/>
              </a:rPr>
              <a:t>It could be the evidence for some</a:t>
            </a:r>
            <a:r>
              <a:rPr lang="en-US" sz="1200" kern="1200" baseline="0" dirty="0" smtClean="0">
                <a:solidFill>
                  <a:schemeClr val="tx1"/>
                </a:solidFill>
                <a:latin typeface="+mn-lt"/>
                <a:ea typeface="+mn-ea"/>
                <a:cs typeface="+mn-cs"/>
              </a:rPr>
              <a:t> of observations from the other work </a:t>
            </a:r>
            <a:r>
              <a:rPr lang="en-US" sz="1200" kern="1200" dirty="0" smtClean="0">
                <a:solidFill>
                  <a:schemeClr val="tx1"/>
                </a:solidFill>
                <a:latin typeface="+mn-lt"/>
                <a:ea typeface="+mn-ea"/>
                <a:cs typeface="+mn-cs"/>
              </a:rPr>
              <a:t>that people are actually exposed to not only content</a:t>
            </a:r>
            <a:r>
              <a:rPr lang="en-US" sz="1200" kern="1200" baseline="0" dirty="0" smtClean="0">
                <a:solidFill>
                  <a:schemeClr val="tx1"/>
                </a:solidFill>
                <a:latin typeface="+mn-lt"/>
                <a:ea typeface="+mn-ea"/>
                <a:cs typeface="+mn-cs"/>
              </a:rPr>
              <a:t> from the main stream media, but also niche content from smaller media by their friends, so called </a:t>
            </a:r>
            <a:r>
              <a:rPr lang="en-US" sz="1200" kern="1200" dirty="0" smtClean="0">
                <a:solidFill>
                  <a:schemeClr val="tx1"/>
                </a:solidFill>
                <a:latin typeface="+mn-lt"/>
                <a:ea typeface="+mn-ea"/>
                <a:cs typeface="+mn-cs"/>
              </a:rPr>
              <a:t>social filter effect.</a:t>
            </a:r>
          </a:p>
          <a:p>
            <a:pPr>
              <a:buFontTx/>
              <a:buNone/>
            </a:pPr>
            <a:endParaRPr lang="en-US" sz="1200" kern="1200" dirty="0" smtClean="0">
              <a:solidFill>
                <a:schemeClr val="tx1"/>
              </a:solidFill>
              <a:latin typeface="+mn-lt"/>
              <a:ea typeface="+mn-ea"/>
              <a:cs typeface="+mn-cs"/>
            </a:endParaRPr>
          </a:p>
          <a:p>
            <a:pPr>
              <a:buFontTx/>
              <a:buNone/>
            </a:pPr>
            <a:r>
              <a:rPr lang="ko-KR" altLang="en-US" sz="1200" kern="1200" dirty="0" smtClean="0">
                <a:solidFill>
                  <a:schemeClr val="tx1"/>
                </a:solidFill>
                <a:latin typeface="+mn-lt"/>
                <a:ea typeface="+mn-ea"/>
                <a:cs typeface="+mn-cs"/>
              </a:rPr>
              <a:t>그럼 다음 질문으로 넘어와서</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과연 </a:t>
            </a:r>
            <a:r>
              <a:rPr lang="en-GB" altLang="ko-KR" sz="1200" kern="1200" dirty="0" smtClean="0">
                <a:solidFill>
                  <a:schemeClr val="tx1"/>
                </a:solidFill>
                <a:latin typeface="+mn-lt"/>
                <a:ea typeface="+mn-ea"/>
                <a:cs typeface="+mn-cs"/>
              </a:rPr>
              <a:t>social interaction</a:t>
            </a:r>
            <a:r>
              <a:rPr lang="ko-KR" altLang="en-US" sz="1200" kern="1200" dirty="0" smtClean="0">
                <a:solidFill>
                  <a:schemeClr val="tx1"/>
                </a:solidFill>
                <a:latin typeface="+mn-lt"/>
                <a:ea typeface="+mn-ea"/>
                <a:cs typeface="+mn-cs"/>
              </a:rPr>
              <a:t>은 좀 더 많은 청중을 확보할 수 있게 도와줄까요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직접 구독에 의한 청중을 넘어서 과연 그들의 뉴스 기사는 얼마나 많은 청중들에게 노출이 될까요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이 그림에서 </a:t>
            </a:r>
            <a:r>
              <a:rPr lang="en-GB" altLang="ko-KR" sz="1200" kern="1200" dirty="0" err="1" smtClean="0">
                <a:solidFill>
                  <a:schemeClr val="tx1"/>
                </a:solidFill>
                <a:latin typeface="+mn-lt"/>
                <a:ea typeface="+mn-ea"/>
                <a:cs typeface="+mn-cs"/>
              </a:rPr>
              <a:t>x</a:t>
            </a:r>
            <a:r>
              <a:rPr lang="ko-KR" altLang="en-US" sz="1200" kern="1200" dirty="0" smtClean="0">
                <a:solidFill>
                  <a:schemeClr val="tx1"/>
                </a:solidFill>
                <a:latin typeface="+mn-lt"/>
                <a:ea typeface="+mn-ea"/>
                <a:cs typeface="+mn-cs"/>
              </a:rPr>
              <a:t>축은 각 미디어 소스를 나타내는데</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80</a:t>
            </a:r>
            <a:r>
              <a:rPr lang="ko-KR" altLang="en-US" sz="1200" kern="1200" dirty="0" smtClean="0">
                <a:solidFill>
                  <a:schemeClr val="tx1"/>
                </a:solidFill>
                <a:latin typeface="+mn-lt"/>
                <a:ea typeface="+mn-ea"/>
                <a:cs typeface="+mn-cs"/>
              </a:rPr>
              <a:t>개의 미디어 소스들을 그들의 직접 청중 수를 기준으로 정렬하였습니다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예를 들어 뉴욕타임즈는 </a:t>
            </a:r>
            <a:r>
              <a:rPr lang="en-US" altLang="ko-KR" sz="1200" kern="1200" dirty="0" smtClean="0">
                <a:solidFill>
                  <a:schemeClr val="tx1"/>
                </a:solidFill>
                <a:latin typeface="+mn-lt"/>
                <a:ea typeface="+mn-ea"/>
                <a:cs typeface="+mn-cs"/>
              </a:rPr>
              <a:t>2</a:t>
            </a:r>
            <a:r>
              <a:rPr lang="ko-KR" altLang="en-US" sz="1200" kern="1200" dirty="0" smtClean="0">
                <a:solidFill>
                  <a:schemeClr val="tx1"/>
                </a:solidFill>
                <a:latin typeface="+mn-lt"/>
                <a:ea typeface="+mn-ea"/>
                <a:cs typeface="+mn-cs"/>
              </a:rPr>
              <a:t>위를 차지하였는데요 </a:t>
            </a:r>
            <a:r>
              <a:rPr lang="ko-KR" altLang="ko-KR" sz="1200" kern="1200" dirty="0" smtClean="0">
                <a:solidFill>
                  <a:schemeClr val="tx1"/>
                </a:solidFill>
                <a:latin typeface="+mn-lt"/>
                <a:ea typeface="+mn-ea"/>
                <a:cs typeface="+mn-cs"/>
              </a:rPr>
              <a:t>1</a:t>
            </a:r>
            <a:r>
              <a:rPr lang="ko-KR" altLang="en-US" sz="1200" kern="1200" dirty="0" smtClean="0">
                <a:solidFill>
                  <a:schemeClr val="tx1"/>
                </a:solidFill>
                <a:latin typeface="+mn-lt"/>
                <a:ea typeface="+mn-ea"/>
                <a:cs typeface="+mn-cs"/>
              </a:rPr>
              <a:t>백</a:t>
            </a:r>
            <a:r>
              <a:rPr lang="en-US" altLang="ko-KR" sz="1200" kern="1200" dirty="0" smtClean="0">
                <a:solidFill>
                  <a:schemeClr val="tx1"/>
                </a:solidFill>
                <a:latin typeface="+mn-lt"/>
                <a:ea typeface="+mn-ea"/>
                <a:cs typeface="+mn-cs"/>
              </a:rPr>
              <a:t>7</a:t>
            </a:r>
            <a:r>
              <a:rPr lang="ko-KR" altLang="en-US" sz="1200" kern="1200" dirty="0" smtClean="0">
                <a:solidFill>
                  <a:schemeClr val="tx1"/>
                </a:solidFill>
                <a:latin typeface="+mn-lt"/>
                <a:ea typeface="+mn-ea"/>
                <a:cs typeface="+mn-cs"/>
              </a:rPr>
              <a:t>천만 청중을 갖고 있구요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rPr>
              <a:t>NASA</a:t>
            </a:r>
            <a:r>
              <a:rPr lang="ko-KR" altLang="en-US" sz="1200" kern="1200" dirty="0" smtClean="0">
                <a:solidFill>
                  <a:schemeClr val="tx1"/>
                </a:solidFill>
                <a:latin typeface="+mn-lt"/>
                <a:ea typeface="+mn-ea"/>
                <a:cs typeface="+mn-cs"/>
              </a:rPr>
              <a:t>는 </a:t>
            </a:r>
            <a:r>
              <a:rPr lang="en-US" altLang="ko-KR" sz="1200" kern="1200" dirty="0" smtClean="0">
                <a:solidFill>
                  <a:schemeClr val="tx1"/>
                </a:solidFill>
                <a:latin typeface="+mn-lt"/>
                <a:ea typeface="+mn-ea"/>
                <a:cs typeface="+mn-cs"/>
              </a:rPr>
              <a:t>55</a:t>
            </a:r>
            <a:r>
              <a:rPr lang="ko-KR" altLang="en-US" sz="1200" kern="1200" dirty="0" smtClean="0">
                <a:solidFill>
                  <a:schemeClr val="tx1"/>
                </a:solidFill>
                <a:latin typeface="+mn-lt"/>
                <a:ea typeface="+mn-ea"/>
                <a:cs typeface="+mn-cs"/>
              </a:rPr>
              <a:t>위 인데 </a:t>
            </a:r>
            <a:r>
              <a:rPr lang="en-US" altLang="ko-KR" sz="1200" kern="1200" dirty="0" smtClean="0">
                <a:solidFill>
                  <a:schemeClr val="tx1"/>
                </a:solidFill>
                <a:latin typeface="+mn-lt"/>
                <a:ea typeface="+mn-ea"/>
                <a:cs typeface="+mn-cs"/>
              </a:rPr>
              <a:t>12</a:t>
            </a:r>
            <a:r>
              <a:rPr lang="ko-KR" altLang="en-US" sz="1200" kern="1200" dirty="0" smtClean="0">
                <a:solidFill>
                  <a:schemeClr val="tx1"/>
                </a:solidFill>
                <a:latin typeface="+mn-lt"/>
                <a:ea typeface="+mn-ea"/>
                <a:cs typeface="+mn-cs"/>
              </a:rPr>
              <a:t>만 청중을 갖고 있습니다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여기에 </a:t>
            </a:r>
            <a:r>
              <a:rPr lang="en-GB" altLang="ko-KR" sz="1200" kern="1200" dirty="0" err="1" smtClean="0">
                <a:solidFill>
                  <a:schemeClr val="tx1"/>
                </a:solidFill>
                <a:latin typeface="+mn-lt"/>
                <a:ea typeface="+mn-ea"/>
                <a:cs typeface="+mn-cs"/>
              </a:rPr>
              <a:t>y</a:t>
            </a:r>
            <a:r>
              <a:rPr lang="ko-KR" altLang="en-US" sz="1200" kern="1200" dirty="0" smtClean="0">
                <a:solidFill>
                  <a:schemeClr val="tx1"/>
                </a:solidFill>
                <a:latin typeface="+mn-lt"/>
                <a:ea typeface="+mn-ea"/>
                <a:cs typeface="+mn-cs"/>
              </a:rPr>
              <a:t>축에는 직접 청중에 비하여 소셜 </a:t>
            </a:r>
            <a:r>
              <a:rPr lang="en-GB" altLang="ko-KR" sz="1200" kern="1200" dirty="0" smtClean="0">
                <a:solidFill>
                  <a:schemeClr val="tx1"/>
                </a:solidFill>
                <a:latin typeface="+mn-lt"/>
                <a:ea typeface="+mn-ea"/>
                <a:cs typeface="+mn-cs"/>
              </a:rPr>
              <a:t>interaction </a:t>
            </a:r>
            <a:r>
              <a:rPr lang="ko-KR" altLang="en-US" sz="1200" kern="1200" dirty="0" smtClean="0">
                <a:solidFill>
                  <a:schemeClr val="tx1"/>
                </a:solidFill>
                <a:latin typeface="+mn-lt"/>
                <a:ea typeface="+mn-ea"/>
                <a:cs typeface="+mn-cs"/>
              </a:rPr>
              <a:t>청중이 몇 배 증가하였는지를 나타내고 있습니다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다시말해</a:t>
            </a:r>
            <a:r>
              <a:rPr lang="en-GB" altLang="ko-KR" sz="1200" kern="1200" baseline="0" dirty="0" smtClean="0">
                <a:solidFill>
                  <a:schemeClr val="tx1"/>
                </a:solidFill>
                <a:latin typeface="+mn-lt"/>
                <a:ea typeface="+mn-ea"/>
                <a:cs typeface="+mn-cs"/>
              </a:rPr>
              <a:t> </a:t>
            </a:r>
            <a:r>
              <a:rPr lang="en-GB" altLang="ko-KR" sz="1200" kern="1200" baseline="0" dirty="0" err="1" smtClean="0">
                <a:solidFill>
                  <a:schemeClr val="tx1"/>
                </a:solidFill>
                <a:latin typeface="+mn-lt"/>
                <a:ea typeface="+mn-ea"/>
                <a:cs typeface="+mn-cs"/>
              </a:rPr>
              <a:t>retweet</a:t>
            </a:r>
            <a:r>
              <a:rPr lang="en-GB"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이나</a:t>
            </a:r>
            <a:r>
              <a:rPr lang="en-US" altLang="ko-KR" sz="1200" kern="1200" baseline="0" dirty="0" smtClean="0">
                <a:solidFill>
                  <a:schemeClr val="tx1"/>
                </a:solidFill>
                <a:latin typeface="+mn-lt"/>
                <a:ea typeface="+mn-ea"/>
                <a:cs typeface="+mn-cs"/>
              </a:rPr>
              <a:t> mention</a:t>
            </a:r>
            <a:r>
              <a:rPr lang="ko-KR" altLang="en-US" sz="1200" kern="1200" baseline="0" dirty="0" smtClean="0">
                <a:solidFill>
                  <a:schemeClr val="tx1"/>
                </a:solidFill>
                <a:latin typeface="+mn-lt"/>
                <a:ea typeface="+mn-ea"/>
                <a:cs typeface="+mn-cs"/>
              </a:rPr>
              <a:t>등을 통해 몇배의 사람들에게 더 노출이 되었는지를 나타냅니다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평균적으로는 </a:t>
            </a:r>
            <a:r>
              <a:rPr lang="en-US" altLang="ko-KR" sz="1200" kern="1200" baseline="0" dirty="0" smtClean="0">
                <a:solidFill>
                  <a:schemeClr val="tx1"/>
                </a:solidFill>
                <a:latin typeface="+mn-lt"/>
                <a:ea typeface="+mn-ea"/>
                <a:cs typeface="+mn-cs"/>
              </a:rPr>
              <a:t>28</a:t>
            </a:r>
            <a:r>
              <a:rPr lang="ko-KR" altLang="en-US" sz="1200" kern="1200" baseline="0" dirty="0" smtClean="0">
                <a:solidFill>
                  <a:schemeClr val="tx1"/>
                </a:solidFill>
                <a:latin typeface="+mn-lt"/>
                <a:ea typeface="+mn-ea"/>
                <a:cs typeface="+mn-cs"/>
              </a:rPr>
              <a:t>배 증가하였구요</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상위에 랭크되어있는 미디어 소스들은 그 증가가 크지는 않지만</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보시는 바와 같이 하위에 랭크되어 있는 미디어 소스들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즉 직접 청중수가 상대적으로 작은 미디어 소스들은 </a:t>
            </a:r>
            <a:r>
              <a:rPr lang="en-GB" altLang="ko-KR" sz="1200" kern="1200" baseline="0" dirty="0" smtClean="0">
                <a:solidFill>
                  <a:schemeClr val="tx1"/>
                </a:solidFill>
                <a:latin typeface="+mn-lt"/>
                <a:ea typeface="+mn-ea"/>
                <a:cs typeface="+mn-cs"/>
              </a:rPr>
              <a:t>social interaction</a:t>
            </a:r>
            <a:r>
              <a:rPr lang="ko-KR" altLang="en-US" sz="1200" kern="1200" baseline="0" dirty="0" smtClean="0">
                <a:solidFill>
                  <a:schemeClr val="tx1"/>
                </a:solidFill>
                <a:latin typeface="+mn-lt"/>
                <a:ea typeface="+mn-ea"/>
                <a:cs typeface="+mn-cs"/>
              </a:rPr>
              <a:t>를 통해 아주 큰 이익을 보고 있는 것을 확인할 수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왜 미디어 소스들이 소셜 미디어를 이용하려고 혈안이 되어 있는지 이해가 되시나요</a:t>
            </a:r>
            <a:r>
              <a:rPr lang="en-US" altLang="ko-KR"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ECC7945-427D-714E-950F-3B97BD332EAB}"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we look at their direct</a:t>
            </a:r>
            <a:r>
              <a:rPr lang="en-US" sz="1200" kern="1200" baseline="0" dirty="0" smtClean="0">
                <a:solidFill>
                  <a:schemeClr val="tx1"/>
                </a:solidFill>
                <a:latin typeface="+mn-lt"/>
                <a:ea typeface="+mn-ea"/>
                <a:cs typeface="+mn-cs"/>
              </a:rPr>
              <a:t> following links, we can measure how many media sources each user follow among those 80 media sources. </a:t>
            </a:r>
            <a:r>
              <a:rPr lang="en-US" sz="1200" kern="1200" dirty="0" smtClean="0">
                <a:solidFill>
                  <a:schemeClr val="tx1"/>
                </a:solidFill>
                <a:latin typeface="+mn-lt"/>
                <a:ea typeface="+mn-ea"/>
                <a:cs typeface="+mn-cs"/>
              </a:rPr>
              <a:t>This graph shows cumulative distribution function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number of distinct media sources each user subscribe to. Here the graph shows 80% of users follows only to 2-3 media sources. it’s quite smaller than we expected.</a:t>
            </a:r>
          </a:p>
          <a:p>
            <a:endParaRPr lang="en-US" sz="1200" kern="1200" dirty="0" smtClean="0">
              <a:solidFill>
                <a:schemeClr val="tx1"/>
              </a:solidFill>
              <a:latin typeface="+mn-lt"/>
              <a:ea typeface="+mn-ea"/>
              <a:cs typeface="+mn-cs"/>
            </a:endParaRPr>
          </a:p>
          <a:p>
            <a:r>
              <a:rPr lang="ko-KR" altLang="en-US" sz="1200" kern="1200" dirty="0" smtClean="0">
                <a:solidFill>
                  <a:schemeClr val="tx1"/>
                </a:solidFill>
                <a:latin typeface="+mn-lt"/>
                <a:ea typeface="+mn-ea"/>
                <a:cs typeface="+mn-cs"/>
              </a:rPr>
              <a:t>이제 데이터에서 사용자들의 미디어 소스들로 향한 </a:t>
            </a:r>
            <a:r>
              <a:rPr lang="en-GB" altLang="ko-KR" sz="1200" kern="1200" dirty="0" smtClean="0">
                <a:solidFill>
                  <a:schemeClr val="tx1"/>
                </a:solidFill>
                <a:latin typeface="+mn-lt"/>
                <a:ea typeface="+mn-ea"/>
                <a:cs typeface="+mn-cs"/>
              </a:rPr>
              <a:t>follow</a:t>
            </a:r>
            <a:r>
              <a:rPr lang="en-GB" altLang="ko-KR" sz="1200" kern="1200" baseline="0" dirty="0" smtClean="0">
                <a:solidFill>
                  <a:schemeClr val="tx1"/>
                </a:solidFill>
                <a:latin typeface="+mn-lt"/>
                <a:ea typeface="+mn-ea"/>
                <a:cs typeface="+mn-cs"/>
              </a:rPr>
              <a:t> link</a:t>
            </a:r>
            <a:r>
              <a:rPr lang="ko-KR" altLang="en-US" sz="1200" kern="1200" baseline="0" dirty="0" smtClean="0">
                <a:solidFill>
                  <a:schemeClr val="tx1"/>
                </a:solidFill>
                <a:latin typeface="+mn-lt"/>
                <a:ea typeface="+mn-ea"/>
                <a:cs typeface="+mn-cs"/>
              </a:rPr>
              <a:t>들을 들여다 보면</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과연 </a:t>
            </a:r>
            <a:r>
              <a:rPr lang="en-US" altLang="ko-KR" sz="1200" kern="1200" baseline="0" dirty="0" smtClean="0">
                <a:solidFill>
                  <a:schemeClr val="tx1"/>
                </a:solidFill>
                <a:latin typeface="+mn-lt"/>
                <a:ea typeface="+mn-ea"/>
                <a:cs typeface="+mn-cs"/>
              </a:rPr>
              <a:t>80</a:t>
            </a:r>
            <a:r>
              <a:rPr lang="ko-KR" altLang="en-US" sz="1200" kern="1200" baseline="0" dirty="0" smtClean="0">
                <a:solidFill>
                  <a:schemeClr val="tx1"/>
                </a:solidFill>
                <a:latin typeface="+mn-lt"/>
                <a:ea typeface="+mn-ea"/>
                <a:cs typeface="+mn-cs"/>
              </a:rPr>
              <a:t>개의 미디어 소스들 중에 몇 개나 구독하고 있는지를 세볼 수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이 그래프는 각 사용자가 구독하는 있는 별개의 미디어 소스의 개수에 대한 </a:t>
            </a:r>
            <a:r>
              <a:rPr lang="en-GB" altLang="ko-KR" sz="1200" kern="1200" baseline="0" dirty="0" smtClean="0">
                <a:solidFill>
                  <a:schemeClr val="tx1"/>
                </a:solidFill>
                <a:latin typeface="+mn-lt"/>
                <a:ea typeface="+mn-ea"/>
                <a:cs typeface="+mn-cs"/>
              </a:rPr>
              <a:t>cumulative distribution function</a:t>
            </a:r>
            <a:r>
              <a:rPr lang="ko-KR" altLang="en-US" sz="1200" kern="1200" baseline="0" dirty="0" smtClean="0">
                <a:solidFill>
                  <a:schemeClr val="tx1"/>
                </a:solidFill>
                <a:latin typeface="+mn-lt"/>
                <a:ea typeface="+mn-ea"/>
                <a:cs typeface="+mn-cs"/>
              </a:rPr>
              <a:t>을 나타내고 있는데요</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보시는 바와 같이 </a:t>
            </a:r>
            <a:r>
              <a:rPr lang="en-US" altLang="ko-KR" sz="1200" kern="1200" baseline="0" dirty="0" smtClean="0">
                <a:solidFill>
                  <a:schemeClr val="tx1"/>
                </a:solidFill>
                <a:latin typeface="+mn-lt"/>
                <a:ea typeface="+mn-ea"/>
                <a:cs typeface="+mn-cs"/>
              </a:rPr>
              <a:t>80%</a:t>
            </a:r>
            <a:r>
              <a:rPr lang="ko-KR" altLang="en-US" sz="1200" kern="1200" baseline="0" dirty="0" smtClean="0">
                <a:solidFill>
                  <a:schemeClr val="tx1"/>
                </a:solidFill>
                <a:latin typeface="+mn-lt"/>
                <a:ea typeface="+mn-ea"/>
                <a:cs typeface="+mn-cs"/>
              </a:rPr>
              <a:t>의 사용자들이 단지 </a:t>
            </a:r>
            <a:r>
              <a:rPr lang="en-US" altLang="ko-KR" sz="1200" kern="1200" baseline="0" dirty="0" smtClean="0">
                <a:solidFill>
                  <a:schemeClr val="tx1"/>
                </a:solidFill>
                <a:latin typeface="+mn-lt"/>
                <a:ea typeface="+mn-ea"/>
                <a:cs typeface="+mn-cs"/>
              </a:rPr>
              <a:t>2</a:t>
            </a:r>
            <a:r>
              <a:rPr lang="ko-KR" altLang="en-US" sz="1200" kern="1200" baseline="0" dirty="0" smtClean="0">
                <a:solidFill>
                  <a:schemeClr val="tx1"/>
                </a:solidFill>
                <a:latin typeface="+mn-lt"/>
                <a:ea typeface="+mn-ea"/>
                <a:cs typeface="+mn-cs"/>
              </a:rPr>
              <a:t>개 내지에서 </a:t>
            </a:r>
            <a:r>
              <a:rPr lang="en-US" altLang="ko-KR" sz="1200" kern="1200" baseline="0" dirty="0" smtClean="0">
                <a:solidFill>
                  <a:schemeClr val="tx1"/>
                </a:solidFill>
                <a:latin typeface="+mn-lt"/>
                <a:ea typeface="+mn-ea"/>
                <a:cs typeface="+mn-cs"/>
              </a:rPr>
              <a:t>3</a:t>
            </a:r>
            <a:r>
              <a:rPr lang="ko-KR" altLang="en-US" sz="1200" kern="1200" baseline="0" dirty="0" smtClean="0">
                <a:solidFill>
                  <a:schemeClr val="tx1"/>
                </a:solidFill>
                <a:latin typeface="+mn-lt"/>
                <a:ea typeface="+mn-ea"/>
                <a:cs typeface="+mn-cs"/>
              </a:rPr>
              <a:t>개의 미디어 소스들만을 구독하고 있는 것을 알 수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생각했던 것보다 굉장히 작은 수의 미디어만을 구독하고 있네요</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ECC7945-427D-714E-950F-3B97BD332EAB}"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then What could be the impact of social interaction? After incorporating social interaction, they are now hearing from up to 27 media sources. Also I</a:t>
            </a:r>
            <a:r>
              <a:rPr lang="en-US" sz="1200" kern="1200" baseline="0" dirty="0" smtClean="0">
                <a:solidFill>
                  <a:schemeClr val="tx1"/>
                </a:solidFill>
                <a:latin typeface="+mn-lt"/>
                <a:ea typeface="+mn-ea"/>
                <a:cs typeface="+mn-cs"/>
              </a:rPr>
              <a:t> found it</a:t>
            </a:r>
            <a:r>
              <a:rPr lang="en-US" sz="1200" kern="1200" dirty="0" smtClean="0">
                <a:solidFill>
                  <a:schemeClr val="tx1"/>
                </a:solidFill>
                <a:latin typeface="+mn-lt"/>
                <a:ea typeface="+mn-ea"/>
                <a:cs typeface="+mn-cs"/>
              </a:rPr>
              <a:t> surprising</a:t>
            </a:r>
            <a:r>
              <a:rPr lang="en-US" sz="1200" kern="1200" baseline="0" dirty="0" smtClean="0">
                <a:solidFill>
                  <a:schemeClr val="tx1"/>
                </a:solidFill>
                <a:latin typeface="+mn-lt"/>
                <a:ea typeface="+mn-ea"/>
                <a:cs typeface="+mn-cs"/>
              </a:rPr>
              <a:t> that even it’s few, there are some people who get the news from more than 40 media sources, I wonder how they manage to intake the news. W</a:t>
            </a:r>
            <a:r>
              <a:rPr lang="en-US" sz="1200" kern="1200" dirty="0" smtClean="0">
                <a:solidFill>
                  <a:schemeClr val="tx1"/>
                </a:solidFill>
                <a:latin typeface="+mn-lt"/>
                <a:ea typeface="+mn-ea"/>
                <a:cs typeface="+mn-cs"/>
              </a:rPr>
              <a:t>hile users are actually following to very limited media sources directly, social media gives a chance for users to find some spontaneous news article that they didn't know they are interested in.</a:t>
            </a:r>
          </a:p>
          <a:p>
            <a:endParaRPr lang="en-US" dirty="0" smtClean="0"/>
          </a:p>
          <a:p>
            <a:r>
              <a:rPr lang="ko-KR" altLang="en-US" dirty="0" smtClean="0"/>
              <a:t>자 그렇다면</a:t>
            </a:r>
            <a:r>
              <a:rPr lang="en-US" altLang="ko-KR" dirty="0" smtClean="0"/>
              <a:t>,</a:t>
            </a:r>
            <a:r>
              <a:rPr lang="ko-KR" altLang="en-US" dirty="0" smtClean="0"/>
              <a:t>  </a:t>
            </a:r>
            <a:r>
              <a:rPr lang="en-GB" altLang="ko-KR" dirty="0" smtClean="0"/>
              <a:t>social</a:t>
            </a:r>
            <a:r>
              <a:rPr lang="en-GB" altLang="ko-KR" baseline="0" dirty="0" smtClean="0"/>
              <a:t> interaction</a:t>
            </a:r>
            <a:r>
              <a:rPr lang="ko-KR" altLang="en-US" baseline="0" dirty="0" smtClean="0"/>
              <a:t>의 영향력은 얼마나 될까요</a:t>
            </a:r>
            <a:r>
              <a:rPr lang="en-US" altLang="ko-KR" baseline="0" dirty="0" smtClean="0"/>
              <a:t>?</a:t>
            </a:r>
            <a:r>
              <a:rPr lang="ko-KR" altLang="en-US" baseline="0" dirty="0" smtClean="0"/>
              <a:t> </a:t>
            </a:r>
            <a:r>
              <a:rPr lang="en-GB" altLang="ko-KR" baseline="0" dirty="0" smtClean="0"/>
              <a:t>social interaction</a:t>
            </a:r>
            <a:r>
              <a:rPr lang="ko-KR" altLang="en-US" baseline="0" dirty="0" smtClean="0"/>
              <a:t>을 고려해 보면</a:t>
            </a:r>
            <a:r>
              <a:rPr lang="en-US" altLang="ko-KR" baseline="0" dirty="0" smtClean="0"/>
              <a:t>,</a:t>
            </a:r>
            <a:r>
              <a:rPr lang="ko-KR" altLang="en-US" baseline="0" dirty="0" smtClean="0"/>
              <a:t> 이제 사용자들은 무려 </a:t>
            </a:r>
            <a:r>
              <a:rPr lang="en-US" altLang="ko-KR" baseline="0" dirty="0" smtClean="0"/>
              <a:t>27</a:t>
            </a:r>
            <a:r>
              <a:rPr lang="ko-KR" altLang="en-US" baseline="0" dirty="0" smtClean="0"/>
              <a:t>개의 미디어 소스들에 노출되고 있습니다</a:t>
            </a:r>
            <a:r>
              <a:rPr lang="en-US" altLang="ko-KR" baseline="0" dirty="0" smtClean="0"/>
              <a:t>.</a:t>
            </a:r>
            <a:r>
              <a:rPr lang="ko-KR" altLang="en-US" baseline="0" dirty="0" smtClean="0"/>
              <a:t> 저한테는 되게 재미있었던 점이</a:t>
            </a:r>
            <a:r>
              <a:rPr lang="en-US" altLang="ko-KR" baseline="0" dirty="0" smtClean="0"/>
              <a:t>,</a:t>
            </a:r>
            <a:r>
              <a:rPr lang="ko-KR" altLang="en-US" baseline="0" dirty="0" smtClean="0"/>
              <a:t> 잘 보시면 몇 명 되지는 않지만 </a:t>
            </a:r>
            <a:r>
              <a:rPr lang="en-US" altLang="ko-KR" baseline="0" dirty="0" smtClean="0"/>
              <a:t>40</a:t>
            </a:r>
            <a:r>
              <a:rPr lang="ko-KR" altLang="en-US" baseline="0" dirty="0" smtClean="0"/>
              <a:t>개 이상의 미디어 소스들로부터 뉴스를 받게 되는 사용자들이 있는데</a:t>
            </a:r>
            <a:r>
              <a:rPr lang="en-US" altLang="ko-KR" baseline="0" dirty="0" smtClean="0"/>
              <a:t>,</a:t>
            </a:r>
            <a:r>
              <a:rPr lang="ko-KR" altLang="en-US" baseline="0" dirty="0" smtClean="0"/>
              <a:t> 이런 사람들은 그 많은 뉴스 기사들을 어떻게 다 읽고 있을 까 하는 생각이 좀 듭니다</a:t>
            </a:r>
            <a:r>
              <a:rPr lang="en-US" altLang="ko-KR" baseline="0" dirty="0" smtClean="0"/>
              <a:t>.</a:t>
            </a:r>
            <a:r>
              <a:rPr lang="ko-KR" altLang="en-US" baseline="0" dirty="0" smtClean="0"/>
              <a:t> 사용자들은 직접적으로 굉장히 작은 수의 미디어를 구독하는 반면에</a:t>
            </a:r>
            <a:r>
              <a:rPr lang="en-US" altLang="ko-KR" baseline="0" dirty="0" smtClean="0"/>
              <a:t>, </a:t>
            </a:r>
            <a:r>
              <a:rPr lang="ko-KR" altLang="en-US" baseline="0" dirty="0" smtClean="0"/>
              <a:t>소셜 미디어는 사용자들로 하여금 기존에 자신이 재밌을 거라고 생각하지도 못했던 뉴스나 컨텐츠등을 우발적으로 발견할 수 있는 기회를 제공하고 있습니다</a:t>
            </a:r>
            <a:r>
              <a:rPr lang="en-US" altLang="ko-KR" baseline="0" dirty="0" smtClean="0"/>
              <a:t>. </a:t>
            </a:r>
            <a:endParaRPr lang="en-US" dirty="0"/>
          </a:p>
        </p:txBody>
      </p:sp>
      <p:sp>
        <p:nvSpPr>
          <p:cNvPr id="4" name="Slide Number Placeholder 3"/>
          <p:cNvSpPr>
            <a:spLocks noGrp="1"/>
          </p:cNvSpPr>
          <p:nvPr>
            <p:ph type="sldNum" sz="quarter" idx="10"/>
          </p:nvPr>
        </p:nvSpPr>
        <p:spPr/>
        <p:txBody>
          <a:bodyPr/>
          <a:lstStyle/>
          <a:p>
            <a:fld id="{1ECC7945-427D-714E-950F-3B97BD332EAB}"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exposing to multiple media sources doesn't not necessarily mean that users are exposed to diverse media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sources. For example, a user might receive news from 10 difference media sources having the same bias, like liberal view point. Thus, we're focusing on political news to measure</a:t>
            </a:r>
            <a:r>
              <a:rPr lang="en-US" sz="1200" kern="1200" baseline="0" dirty="0" smtClean="0">
                <a:solidFill>
                  <a:schemeClr val="tx1"/>
                </a:solidFill>
                <a:latin typeface="+mn-lt"/>
                <a:ea typeface="+mn-ea"/>
                <a:cs typeface="+mn-cs"/>
              </a:rPr>
              <a:t> the opinion diversity </a:t>
            </a:r>
            <a:r>
              <a:rPr lang="en-US" sz="1200" kern="1200" dirty="0" smtClean="0">
                <a:solidFill>
                  <a:schemeClr val="tx1"/>
                </a:solidFill>
                <a:latin typeface="+mn-lt"/>
                <a:ea typeface="+mn-ea"/>
                <a:cs typeface="+mn-cs"/>
              </a:rPr>
              <a:t>since political news can have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different point of views, like left, center, or right</a:t>
            </a:r>
            <a:r>
              <a:rPr lang="en-US" sz="1200" kern="1200" baseline="0" dirty="0" smtClean="0">
                <a:solidFill>
                  <a:schemeClr val="tx1"/>
                </a:solidFill>
                <a:latin typeface="+mn-lt"/>
                <a:ea typeface="+mn-ea"/>
                <a:cs typeface="+mn-cs"/>
              </a:rPr>
              <a:t> and we’re asking</a:t>
            </a:r>
            <a:r>
              <a:rPr lang="en-US" sz="1200" kern="1200" dirty="0" smtClean="0">
                <a:solidFill>
                  <a:schemeClr val="tx1"/>
                </a:solidFill>
                <a:latin typeface="+mn-lt"/>
                <a:ea typeface="+mn-ea"/>
                <a:cs typeface="+mn-cs"/>
              </a:rPr>
              <a:t> to what extent users increase opinion diversity through</a:t>
            </a:r>
            <a:r>
              <a:rPr lang="en-US" sz="1200" kern="1200" baseline="0" dirty="0" smtClean="0">
                <a:solidFill>
                  <a:schemeClr val="tx1"/>
                </a:solidFill>
                <a:latin typeface="+mn-lt"/>
                <a:ea typeface="+mn-ea"/>
                <a:cs typeface="+mn-cs"/>
              </a:rPr>
              <a:t> social interaction</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ko-KR" altLang="en-US" sz="1200" kern="1200" dirty="0" smtClean="0">
                <a:solidFill>
                  <a:schemeClr val="tx1"/>
                </a:solidFill>
                <a:latin typeface="+mn-lt"/>
                <a:ea typeface="+mn-ea"/>
                <a:cs typeface="+mn-cs"/>
              </a:rPr>
              <a:t>그렇지만</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여러개의 미디어 소스에 노출된다고 하는 것이 꼭 다양한 미디어 소스에 노출된다는 것을 의미하지는 않습니다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예를 들어 한 사용자가 </a:t>
            </a:r>
            <a:r>
              <a:rPr lang="en-US" altLang="ko-KR" sz="1200" kern="1200" dirty="0" smtClean="0">
                <a:solidFill>
                  <a:schemeClr val="tx1"/>
                </a:solidFill>
                <a:latin typeface="+mn-lt"/>
                <a:ea typeface="+mn-ea"/>
                <a:cs typeface="+mn-cs"/>
              </a:rPr>
              <a:t>10</a:t>
            </a:r>
            <a:r>
              <a:rPr lang="ko-KR" altLang="en-US" sz="1200" kern="1200" dirty="0" smtClean="0">
                <a:solidFill>
                  <a:schemeClr val="tx1"/>
                </a:solidFill>
                <a:latin typeface="+mn-lt"/>
                <a:ea typeface="+mn-ea"/>
                <a:cs typeface="+mn-cs"/>
              </a:rPr>
              <a:t>개의 다른 미디어 소스들로부터 뉴스를 받지만</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그 </a:t>
            </a:r>
            <a:r>
              <a:rPr lang="en-US" altLang="ko-KR" sz="1200" kern="1200" dirty="0" smtClean="0">
                <a:solidFill>
                  <a:schemeClr val="tx1"/>
                </a:solidFill>
                <a:latin typeface="+mn-lt"/>
                <a:ea typeface="+mn-ea"/>
                <a:cs typeface="+mn-cs"/>
              </a:rPr>
              <a:t>10</a:t>
            </a:r>
            <a:r>
              <a:rPr lang="ko-KR" altLang="en-US" sz="1200" kern="1200" dirty="0" smtClean="0">
                <a:solidFill>
                  <a:schemeClr val="tx1"/>
                </a:solidFill>
                <a:latin typeface="+mn-lt"/>
                <a:ea typeface="+mn-ea"/>
                <a:cs typeface="+mn-cs"/>
              </a:rPr>
              <a:t>개의 미디어 소스들이 모두 같은 정치적 의견 예를 들면 좌측의 의견만을 반영하고 있을 수도 있지 않나요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그래서 지금부터는 사용자들의 의견의 다양성을 측정하기 위해 정치적 미디어에만 초점을 맞추었습니다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정치적 뉴스는 </a:t>
            </a:r>
            <a:r>
              <a:rPr lang="en-GB" altLang="ko-KR" sz="1200" kern="1200" dirty="0" smtClean="0">
                <a:solidFill>
                  <a:schemeClr val="tx1"/>
                </a:solidFill>
                <a:latin typeface="+mn-lt"/>
                <a:ea typeface="+mn-ea"/>
                <a:cs typeface="+mn-cs"/>
              </a:rPr>
              <a:t>left,</a:t>
            </a:r>
            <a:r>
              <a:rPr lang="en-GB" altLang="ko-KR" sz="1200" kern="1200" baseline="0" dirty="0" smtClean="0">
                <a:solidFill>
                  <a:schemeClr val="tx1"/>
                </a:solidFill>
                <a:latin typeface="+mn-lt"/>
                <a:ea typeface="+mn-ea"/>
                <a:cs typeface="+mn-cs"/>
              </a:rPr>
              <a:t> </a:t>
            </a:r>
            <a:r>
              <a:rPr lang="en-GB" altLang="ko-KR" sz="1200" kern="1200" baseline="0" dirty="0" err="1" smtClean="0">
                <a:solidFill>
                  <a:schemeClr val="tx1"/>
                </a:solidFill>
                <a:latin typeface="+mn-lt"/>
                <a:ea typeface="+mn-ea"/>
                <a:cs typeface="+mn-cs"/>
              </a:rPr>
              <a:t>center</a:t>
            </a:r>
            <a:r>
              <a:rPr lang="en-GB" altLang="ko-KR" sz="1200" kern="1200" baseline="0" dirty="0" smtClean="0">
                <a:solidFill>
                  <a:schemeClr val="tx1"/>
                </a:solidFill>
                <a:latin typeface="+mn-lt"/>
                <a:ea typeface="+mn-ea"/>
                <a:cs typeface="+mn-cs"/>
              </a:rPr>
              <a:t>, or right</a:t>
            </a:r>
            <a:r>
              <a:rPr lang="ko-KR" altLang="en-US" sz="1200" kern="1200" baseline="0" dirty="0" smtClean="0">
                <a:solidFill>
                  <a:schemeClr val="tx1"/>
                </a:solidFill>
                <a:latin typeface="+mn-lt"/>
                <a:ea typeface="+mn-ea"/>
                <a:cs typeface="+mn-cs"/>
              </a:rPr>
              <a:t>등의 의견을 가질 수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ECC7945-427D-714E-950F-3B97BD332EAB}"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 we measured how many media sources in different political view point a user follows. Among the 80 media sources we started to study, there are 34 political media source. W</a:t>
            </a:r>
            <a:r>
              <a:rPr lang="en-US" sz="1200" kern="1200" dirty="0" smtClean="0">
                <a:solidFill>
                  <a:schemeClr val="tx1"/>
                </a:solidFill>
                <a:latin typeface="+mn-lt"/>
                <a:ea typeface="+mn-ea"/>
                <a:cs typeface="+mn-cs"/>
              </a:rPr>
              <a:t>e manually tagged media sources with their political leanings by</a:t>
            </a:r>
            <a:r>
              <a:rPr lang="en-US" sz="1200" kern="1200" baseline="0" dirty="0" smtClean="0">
                <a:solidFill>
                  <a:schemeClr val="tx1"/>
                </a:solidFill>
                <a:latin typeface="+mn-lt"/>
                <a:ea typeface="+mn-ea"/>
                <a:cs typeface="+mn-cs"/>
              </a:rPr>
              <a:t> referring left-</a:t>
            </a:r>
            <a:r>
              <a:rPr lang="en-US" sz="1200" kern="1200" baseline="0" dirty="0" err="1" smtClean="0">
                <a:solidFill>
                  <a:schemeClr val="tx1"/>
                </a:solidFill>
                <a:latin typeface="+mn-lt"/>
                <a:ea typeface="+mn-ea"/>
                <a:cs typeface="+mn-cs"/>
              </a:rPr>
              <a:t>right.org</a:t>
            </a:r>
            <a:r>
              <a:rPr lang="en-US" sz="1200" kern="1200" dirty="0" smtClean="0">
                <a:solidFill>
                  <a:schemeClr val="tx1"/>
                </a:solidFill>
                <a:latin typeface="+mn-lt"/>
                <a:ea typeface="+mn-ea"/>
                <a:cs typeface="+mn-cs"/>
              </a:rPr>
              <a:t>. For</a:t>
            </a:r>
            <a:r>
              <a:rPr lang="en-US" sz="1200" kern="1200" baseline="0" dirty="0" smtClean="0">
                <a:solidFill>
                  <a:schemeClr val="tx1"/>
                </a:solidFill>
                <a:latin typeface="+mn-lt"/>
                <a:ea typeface="+mn-ea"/>
                <a:cs typeface="+mn-cs"/>
              </a:rPr>
              <a:t> those political media sources, 21 media sources are categorized in left wing side, 9 in center and 4 in right wing </a:t>
            </a:r>
            <a:r>
              <a:rPr lang="en-US" sz="1200" kern="1200" baseline="0" dirty="0" err="1" smtClean="0">
                <a:solidFill>
                  <a:schemeClr val="tx1"/>
                </a:solidFill>
                <a:latin typeface="+mn-lt"/>
                <a:ea typeface="+mn-ea"/>
                <a:cs typeface="+mn-cs"/>
              </a:rPr>
              <a:t>sdie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also referred </a:t>
            </a:r>
            <a:r>
              <a:rPr lang="en-US" sz="1200" kern="1200" dirty="0" smtClean="0">
                <a:solidFill>
                  <a:schemeClr val="tx1"/>
                </a:solidFill>
                <a:latin typeface="+mn-lt"/>
                <a:ea typeface="+mn-ea"/>
                <a:cs typeface="+mn-cs"/>
              </a:rPr>
              <a:t>ADA scores of media outlets to check whether</a:t>
            </a:r>
            <a:r>
              <a:rPr lang="en-US" sz="1200" kern="1200" baseline="0" dirty="0" smtClean="0">
                <a:solidFill>
                  <a:schemeClr val="tx1"/>
                </a:solidFill>
                <a:latin typeface="+mn-lt"/>
                <a:ea typeface="+mn-ea"/>
                <a:cs typeface="+mn-cs"/>
              </a:rPr>
              <a:t> this categorization is validate. In the work named ‘ a measure of media bias in 2005 by Time </a:t>
            </a:r>
            <a:r>
              <a:rPr lang="en-US" sz="1200" kern="1200" baseline="0" dirty="0" err="1" smtClean="0">
                <a:solidFill>
                  <a:schemeClr val="tx1"/>
                </a:solidFill>
                <a:latin typeface="+mn-lt"/>
                <a:ea typeface="+mn-ea"/>
                <a:cs typeface="+mn-cs"/>
              </a:rPr>
              <a:t>Groseclose</a:t>
            </a:r>
            <a:r>
              <a:rPr lang="en-US" sz="1200" kern="1200" baseline="0" dirty="0" smtClean="0">
                <a:solidFill>
                  <a:schemeClr val="tx1"/>
                </a:solidFill>
                <a:latin typeface="+mn-lt"/>
                <a:ea typeface="+mn-ea"/>
                <a:cs typeface="+mn-cs"/>
              </a:rPr>
              <a:t> and Jeff </a:t>
            </a:r>
            <a:r>
              <a:rPr lang="en-US" sz="1200" kern="1200" baseline="0" dirty="0" err="1" smtClean="0">
                <a:solidFill>
                  <a:schemeClr val="tx1"/>
                </a:solidFill>
                <a:latin typeface="+mn-lt"/>
                <a:ea typeface="+mn-ea"/>
                <a:cs typeface="+mn-cs"/>
              </a:rPr>
              <a:t>Milyo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ADA score is a well known media bias metric that requires extensive text classification techniques. It scales from 0 to 100, where 0 means 'very conservative'. If one follows </a:t>
            </a:r>
            <a:r>
              <a:rPr lang="en-US" sz="1200" kern="1200" dirty="0" err="1" smtClean="0">
                <a:solidFill>
                  <a:schemeClr val="tx1"/>
                </a:solidFill>
                <a:latin typeface="+mn-lt"/>
                <a:ea typeface="+mn-ea"/>
                <a:cs typeface="+mn-cs"/>
              </a:rPr>
              <a:t>nytimes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chicago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tribuens</a:t>
            </a:r>
            <a:r>
              <a:rPr lang="en-US" sz="1200" kern="1200" baseline="0" dirty="0" smtClean="0">
                <a:solidFill>
                  <a:schemeClr val="tx1"/>
                </a:solidFill>
                <a:latin typeface="+mn-lt"/>
                <a:ea typeface="+mn-ea"/>
                <a:cs typeface="+mn-cs"/>
              </a:rPr>
              <a:t> at the same time, we considered that he likes to see diverse media source. Do people follow diverse media sources? </a:t>
            </a:r>
            <a:r>
              <a:rPr lang="en-US" sz="1200" kern="1200" dirty="0" smtClean="0">
                <a:solidFill>
                  <a:schemeClr val="tx1"/>
                </a:solidFill>
                <a:latin typeface="+mn-lt"/>
                <a:ea typeface="+mn-ea"/>
                <a:cs typeface="+mn-cs"/>
              </a:rPr>
              <a:t>Interestingly, out of 10M users, 7M users are following only one side of media</a:t>
            </a:r>
            <a:r>
              <a:rPr lang="en-US" sz="1200" kern="1200" baseline="0" dirty="0" smtClean="0">
                <a:solidFill>
                  <a:schemeClr val="tx1"/>
                </a:solidFill>
                <a:latin typeface="+mn-lt"/>
                <a:ea typeface="+mn-ea"/>
                <a:cs typeface="+mn-cs"/>
              </a:rPr>
              <a:t> sources! one feature of our dataset is that there are overwhelming left-leaning media sources thus our dataset has majority of left leaning population. </a:t>
            </a:r>
            <a:r>
              <a:rPr lang="en-US" sz="1200" kern="1200" dirty="0" smtClean="0">
                <a:solidFill>
                  <a:schemeClr val="tx1"/>
                </a:solidFill>
                <a:latin typeface="+mn-lt"/>
                <a:ea typeface="+mn-ea"/>
                <a:cs typeface="+mn-cs"/>
              </a:rPr>
              <a:t>Despite these limitations, we </a:t>
            </a:r>
            <a:r>
              <a:rPr lang="en-US" sz="1200" kern="1200" dirty="0" err="1" smtClean="0">
                <a:solidFill>
                  <a:schemeClr val="tx1"/>
                </a:solidFill>
                <a:latin typeface="+mn-lt"/>
                <a:ea typeface="+mn-ea"/>
                <a:cs typeface="+mn-cs"/>
              </a:rPr>
              <a:t>belive</a:t>
            </a:r>
            <a:r>
              <a:rPr lang="en-US" sz="1200" kern="1200" dirty="0" smtClean="0">
                <a:solidFill>
                  <a:schemeClr val="tx1"/>
                </a:solidFill>
                <a:latin typeface="+mn-lt"/>
                <a:ea typeface="+mn-ea"/>
                <a:cs typeface="+mn-cs"/>
              </a:rPr>
              <a:t> that our results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provide a valuable snapshot of the media landscape at an early stage of Twitter.</a:t>
            </a:r>
          </a:p>
          <a:p>
            <a:endParaRPr lang="en-US" sz="1200" kern="1200" dirty="0" smtClean="0">
              <a:solidFill>
                <a:schemeClr val="tx1"/>
              </a:solidFill>
              <a:latin typeface="+mn-lt"/>
              <a:ea typeface="+mn-ea"/>
              <a:cs typeface="+mn-cs"/>
            </a:endParaRPr>
          </a:p>
          <a:p>
            <a:r>
              <a:rPr lang="ko-KR" altLang="en-US" sz="1200" kern="1200" dirty="0" smtClean="0">
                <a:solidFill>
                  <a:schemeClr val="tx1"/>
                </a:solidFill>
                <a:latin typeface="+mn-lt"/>
                <a:ea typeface="+mn-ea"/>
                <a:cs typeface="+mn-cs"/>
              </a:rPr>
              <a:t>이제는 사용자가 단순히 몇개의 미디어를 </a:t>
            </a:r>
            <a:r>
              <a:rPr lang="en-GB" altLang="ko-KR" sz="1200" kern="1200" dirty="0" smtClean="0">
                <a:solidFill>
                  <a:schemeClr val="tx1"/>
                </a:solidFill>
                <a:latin typeface="+mn-lt"/>
                <a:ea typeface="+mn-ea"/>
                <a:cs typeface="+mn-cs"/>
              </a:rPr>
              <a:t>follow</a:t>
            </a:r>
            <a:r>
              <a:rPr lang="ko-KR" altLang="en-US" sz="1200" kern="1200" dirty="0" smtClean="0">
                <a:solidFill>
                  <a:schemeClr val="tx1"/>
                </a:solidFill>
                <a:latin typeface="+mn-lt"/>
                <a:ea typeface="+mn-ea"/>
                <a:cs typeface="+mn-cs"/>
              </a:rPr>
              <a:t>하고 있느냐가 아닌</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몇개의 다른 정치적 의견에 대해 </a:t>
            </a:r>
            <a:r>
              <a:rPr lang="en-GB" altLang="ko-KR" sz="1200" kern="1200" dirty="0" smtClean="0">
                <a:solidFill>
                  <a:schemeClr val="tx1"/>
                </a:solidFill>
                <a:latin typeface="+mn-lt"/>
                <a:ea typeface="+mn-ea"/>
                <a:cs typeface="+mn-cs"/>
              </a:rPr>
              <a:t>follow</a:t>
            </a:r>
            <a:r>
              <a:rPr lang="ko-KR" altLang="en-US" sz="1200" kern="1200" dirty="0" smtClean="0">
                <a:solidFill>
                  <a:schemeClr val="tx1"/>
                </a:solidFill>
                <a:latin typeface="+mn-lt"/>
                <a:ea typeface="+mn-ea"/>
                <a:cs typeface="+mn-cs"/>
              </a:rPr>
              <a:t> 하고 있느냐를 측정하였습니다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이를 위해 다음과 같은 방법을 사용하였는데요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80</a:t>
            </a:r>
            <a:r>
              <a:rPr lang="ko-KR" altLang="en-US" sz="1200" kern="1200" dirty="0" smtClean="0">
                <a:solidFill>
                  <a:schemeClr val="tx1"/>
                </a:solidFill>
                <a:latin typeface="+mn-lt"/>
                <a:ea typeface="+mn-ea"/>
                <a:cs typeface="+mn-cs"/>
              </a:rPr>
              <a:t>개의 미디어 소스들 중에 </a:t>
            </a:r>
            <a:r>
              <a:rPr lang="ko-KR" altLang="ko-KR" sz="1200" kern="1200" dirty="0" smtClean="0">
                <a:solidFill>
                  <a:schemeClr val="tx1"/>
                </a:solidFill>
                <a:latin typeface="+mn-lt"/>
                <a:ea typeface="+mn-ea"/>
                <a:cs typeface="+mn-cs"/>
              </a:rPr>
              <a:t>3</a:t>
            </a:r>
            <a:r>
              <a:rPr lang="en-US" altLang="ko-KR" sz="1200" kern="1200" dirty="0" smtClean="0">
                <a:solidFill>
                  <a:schemeClr val="tx1"/>
                </a:solidFill>
                <a:latin typeface="+mn-lt"/>
                <a:ea typeface="+mn-ea"/>
                <a:cs typeface="+mn-cs"/>
              </a:rPr>
              <a:t>4</a:t>
            </a:r>
            <a:r>
              <a:rPr lang="ko-KR" altLang="en-US" sz="1200" kern="1200" dirty="0" smtClean="0">
                <a:solidFill>
                  <a:schemeClr val="tx1"/>
                </a:solidFill>
                <a:latin typeface="+mn-lt"/>
                <a:ea typeface="+mn-ea"/>
                <a:cs typeface="+mn-cs"/>
              </a:rPr>
              <a:t>개가 정치적 뉴스를 다루는 미디어였구요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rPr>
              <a:t>left-</a:t>
            </a:r>
            <a:r>
              <a:rPr lang="en-GB" altLang="ko-KR" sz="1200" kern="1200" dirty="0" err="1" smtClean="0">
                <a:solidFill>
                  <a:schemeClr val="tx1"/>
                </a:solidFill>
                <a:latin typeface="+mn-lt"/>
                <a:ea typeface="+mn-ea"/>
                <a:cs typeface="+mn-cs"/>
              </a:rPr>
              <a:t>right.org</a:t>
            </a:r>
            <a:r>
              <a:rPr lang="ko-KR" altLang="en-US" sz="1200" kern="1200" dirty="0" smtClean="0">
                <a:solidFill>
                  <a:schemeClr val="tx1"/>
                </a:solidFill>
                <a:latin typeface="+mn-lt"/>
                <a:ea typeface="+mn-ea"/>
                <a:cs typeface="+mn-cs"/>
              </a:rPr>
              <a:t>이라는 싸이트등을 이용하여 이 </a:t>
            </a:r>
            <a:r>
              <a:rPr lang="en-US" altLang="ko-KR" sz="1200" kern="1200" dirty="0" smtClean="0">
                <a:solidFill>
                  <a:schemeClr val="tx1"/>
                </a:solidFill>
                <a:latin typeface="+mn-lt"/>
                <a:ea typeface="+mn-ea"/>
                <a:cs typeface="+mn-cs"/>
              </a:rPr>
              <a:t>34</a:t>
            </a:r>
            <a:r>
              <a:rPr lang="ko-KR" altLang="en-US" sz="1200" kern="1200" dirty="0" smtClean="0">
                <a:solidFill>
                  <a:schemeClr val="tx1"/>
                </a:solidFill>
                <a:latin typeface="+mn-lt"/>
                <a:ea typeface="+mn-ea"/>
                <a:cs typeface="+mn-cs"/>
              </a:rPr>
              <a:t>개의 미디어의 정치적 편향을 결정하였습니다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21</a:t>
            </a:r>
            <a:r>
              <a:rPr lang="ko-KR" altLang="en-US" sz="1200" kern="1200" dirty="0" smtClean="0">
                <a:solidFill>
                  <a:schemeClr val="tx1"/>
                </a:solidFill>
                <a:latin typeface="+mn-lt"/>
                <a:ea typeface="+mn-ea"/>
                <a:cs typeface="+mn-cs"/>
              </a:rPr>
              <a:t>개가 </a:t>
            </a:r>
            <a:r>
              <a:rPr lang="en-GB" altLang="ko-KR" sz="1200" kern="1200" dirty="0" smtClean="0">
                <a:solidFill>
                  <a:schemeClr val="tx1"/>
                </a:solidFill>
                <a:latin typeface="+mn-lt"/>
                <a:ea typeface="+mn-ea"/>
                <a:cs typeface="+mn-cs"/>
              </a:rPr>
              <a:t>left, 9</a:t>
            </a:r>
            <a:r>
              <a:rPr lang="ko-KR" altLang="en-US" sz="1200" kern="1200" dirty="0" smtClean="0">
                <a:solidFill>
                  <a:schemeClr val="tx1"/>
                </a:solidFill>
                <a:latin typeface="+mn-lt"/>
                <a:ea typeface="+mn-ea"/>
                <a:cs typeface="+mn-cs"/>
              </a:rPr>
              <a:t>개가 </a:t>
            </a:r>
            <a:r>
              <a:rPr lang="en-GB" altLang="ko-KR" sz="1200" kern="1200" dirty="0" err="1" smtClean="0">
                <a:solidFill>
                  <a:schemeClr val="tx1"/>
                </a:solidFill>
                <a:latin typeface="+mn-lt"/>
                <a:ea typeface="+mn-ea"/>
                <a:cs typeface="+mn-cs"/>
              </a:rPr>
              <a:t>center</a:t>
            </a:r>
            <a:r>
              <a:rPr lang="en-GB" altLang="ko-KR"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4</a:t>
            </a:r>
            <a:r>
              <a:rPr lang="ko-KR" altLang="en-US" sz="1200" kern="1200" dirty="0" smtClean="0">
                <a:solidFill>
                  <a:schemeClr val="tx1"/>
                </a:solidFill>
                <a:latin typeface="+mn-lt"/>
                <a:ea typeface="+mn-ea"/>
                <a:cs typeface="+mn-cs"/>
              </a:rPr>
              <a:t>개가 </a:t>
            </a:r>
            <a:r>
              <a:rPr lang="en-GB" altLang="ko-KR" sz="1200" kern="1200" dirty="0" smtClean="0">
                <a:solidFill>
                  <a:schemeClr val="tx1"/>
                </a:solidFill>
                <a:latin typeface="+mn-lt"/>
                <a:ea typeface="+mn-ea"/>
                <a:cs typeface="+mn-cs"/>
              </a:rPr>
              <a:t>right</a:t>
            </a:r>
            <a:r>
              <a:rPr lang="ko-KR" altLang="en-US" sz="1200" kern="1200" dirty="0" smtClean="0">
                <a:solidFill>
                  <a:schemeClr val="tx1"/>
                </a:solidFill>
                <a:latin typeface="+mn-lt"/>
                <a:ea typeface="+mn-ea"/>
                <a:cs typeface="+mn-cs"/>
              </a:rPr>
              <a:t>을 차지하였습니다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기존의 미디어 정치적 편향 연구</a:t>
            </a:r>
            <a:r>
              <a:rPr lang="ko-KR" altLang="ko-KR" sz="1200" kern="1200" dirty="0" smtClean="0">
                <a:solidFill>
                  <a:schemeClr val="tx1"/>
                </a:solidFill>
                <a:latin typeface="+mn-lt"/>
                <a:ea typeface="+mn-ea"/>
                <a:cs typeface="+mn-cs"/>
              </a:rPr>
              <a:t> </a:t>
            </a:r>
            <a:r>
              <a:rPr lang="ko-KR" altLang="en-US" sz="1200" kern="1200" dirty="0" smtClean="0">
                <a:solidFill>
                  <a:schemeClr val="tx1"/>
                </a:solidFill>
                <a:latin typeface="+mn-lt"/>
                <a:ea typeface="+mn-ea"/>
                <a:cs typeface="+mn-cs"/>
              </a:rPr>
              <a:t>중에 </a:t>
            </a:r>
            <a:r>
              <a:rPr lang="en-US" altLang="ko-KR" sz="1200" kern="1200" dirty="0" smtClean="0">
                <a:solidFill>
                  <a:schemeClr val="tx1"/>
                </a:solidFill>
                <a:latin typeface="+mn-lt"/>
                <a:ea typeface="+mn-ea"/>
                <a:cs typeface="+mn-cs"/>
              </a:rPr>
              <a:t>2005</a:t>
            </a:r>
            <a:r>
              <a:rPr lang="ko-KR" altLang="en-US" sz="1200" kern="1200" dirty="0" smtClean="0">
                <a:solidFill>
                  <a:schemeClr val="tx1"/>
                </a:solidFill>
                <a:latin typeface="+mn-lt"/>
                <a:ea typeface="+mn-ea"/>
                <a:cs typeface="+mn-cs"/>
              </a:rPr>
              <a:t>년에 각 미디어의 </a:t>
            </a:r>
            <a:r>
              <a:rPr lang="en-GB" altLang="ko-KR" sz="1200" kern="1200" dirty="0" smtClean="0">
                <a:solidFill>
                  <a:schemeClr val="tx1"/>
                </a:solidFill>
                <a:latin typeface="+mn-lt"/>
                <a:ea typeface="+mn-ea"/>
                <a:cs typeface="+mn-cs"/>
              </a:rPr>
              <a:t>ADA</a:t>
            </a:r>
            <a:r>
              <a:rPr lang="ko-KR" altLang="en-US"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rPr>
              <a:t>score</a:t>
            </a:r>
            <a:r>
              <a:rPr lang="ko-KR" altLang="en-US" sz="1200" kern="1200" dirty="0" smtClean="0">
                <a:solidFill>
                  <a:schemeClr val="tx1"/>
                </a:solidFill>
                <a:latin typeface="+mn-lt"/>
                <a:ea typeface="+mn-ea"/>
                <a:cs typeface="+mn-cs"/>
              </a:rPr>
              <a:t>를 매긴 연구가 있었는데요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이 </a:t>
            </a:r>
            <a:r>
              <a:rPr lang="en-GB" altLang="ko-KR" sz="1200" kern="1200" dirty="0" smtClean="0">
                <a:solidFill>
                  <a:schemeClr val="tx1"/>
                </a:solidFill>
                <a:latin typeface="+mn-lt"/>
                <a:ea typeface="+mn-ea"/>
                <a:cs typeface="+mn-cs"/>
              </a:rPr>
              <a:t>ADA</a:t>
            </a:r>
            <a:r>
              <a:rPr lang="ko-KR" altLang="en-US"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rPr>
              <a:t>score</a:t>
            </a:r>
            <a:r>
              <a:rPr lang="ko-KR" altLang="en-US" sz="1200" kern="1200" baseline="0" dirty="0" smtClean="0">
                <a:solidFill>
                  <a:schemeClr val="tx1"/>
                </a:solidFill>
                <a:latin typeface="+mn-lt"/>
                <a:ea typeface="+mn-ea"/>
                <a:cs typeface="+mn-cs"/>
              </a:rPr>
              <a:t>는</a:t>
            </a:r>
            <a:r>
              <a:rPr lang="ko-KR" altLang="en-US" sz="1200" kern="1200" dirty="0" smtClean="0">
                <a:solidFill>
                  <a:schemeClr val="tx1"/>
                </a:solidFill>
                <a:latin typeface="+mn-lt"/>
                <a:ea typeface="+mn-ea"/>
                <a:cs typeface="+mn-cs"/>
              </a:rPr>
              <a:t> </a:t>
            </a:r>
            <a:r>
              <a:rPr lang="ko-KR" altLang="ko-KR" sz="1200" kern="1200" dirty="0" smtClean="0">
                <a:solidFill>
                  <a:schemeClr val="tx1"/>
                </a:solidFill>
                <a:latin typeface="+mn-lt"/>
                <a:ea typeface="+mn-ea"/>
                <a:cs typeface="+mn-cs"/>
              </a:rPr>
              <a:t>0</a:t>
            </a:r>
            <a:r>
              <a:rPr lang="ko-KR" altLang="en-US" sz="1200" kern="1200" dirty="0" smtClean="0">
                <a:solidFill>
                  <a:schemeClr val="tx1"/>
                </a:solidFill>
                <a:latin typeface="+mn-lt"/>
                <a:ea typeface="+mn-ea"/>
                <a:cs typeface="+mn-cs"/>
              </a:rPr>
              <a:t>부터 </a:t>
            </a:r>
            <a:r>
              <a:rPr lang="en-US" altLang="ko-KR" sz="1200" kern="1200" dirty="0" smtClean="0">
                <a:solidFill>
                  <a:schemeClr val="tx1"/>
                </a:solidFill>
                <a:latin typeface="+mn-lt"/>
                <a:ea typeface="+mn-ea"/>
                <a:cs typeface="+mn-cs"/>
              </a:rPr>
              <a:t>100</a:t>
            </a:r>
            <a:r>
              <a:rPr lang="ko-KR" altLang="en-US" sz="1200" kern="1200" dirty="0" smtClean="0">
                <a:solidFill>
                  <a:schemeClr val="tx1"/>
                </a:solidFill>
                <a:latin typeface="+mn-lt"/>
                <a:ea typeface="+mn-ea"/>
                <a:cs typeface="+mn-cs"/>
              </a:rPr>
              <a:t>까지 범위에서 </a:t>
            </a:r>
            <a:r>
              <a:rPr lang="en-US" altLang="ko-KR" sz="1200" kern="1200" dirty="0" smtClean="0">
                <a:solidFill>
                  <a:schemeClr val="tx1"/>
                </a:solidFill>
                <a:latin typeface="+mn-lt"/>
                <a:ea typeface="+mn-ea"/>
                <a:cs typeface="+mn-cs"/>
              </a:rPr>
              <a:t>0</a:t>
            </a:r>
            <a:r>
              <a:rPr lang="ko-KR" altLang="en-US" sz="1200" kern="1200" dirty="0" smtClean="0">
                <a:solidFill>
                  <a:schemeClr val="tx1"/>
                </a:solidFill>
                <a:latin typeface="+mn-lt"/>
                <a:ea typeface="+mn-ea"/>
                <a:cs typeface="+mn-cs"/>
              </a:rPr>
              <a:t>은</a:t>
            </a:r>
            <a:r>
              <a:rPr lang="en-US" altLang="ko-KR" sz="1200" kern="1200" dirty="0" smtClean="0">
                <a:solidFill>
                  <a:schemeClr val="tx1"/>
                </a:solidFill>
                <a:latin typeface="+mn-lt"/>
                <a:ea typeface="+mn-ea"/>
                <a:cs typeface="+mn-cs"/>
              </a:rPr>
              <a:t> very</a:t>
            </a:r>
            <a:r>
              <a:rPr lang="ko-KR" altLang="en-US"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rPr>
              <a:t>conservative </a:t>
            </a:r>
            <a:r>
              <a:rPr lang="ko-KR" altLang="en-US" sz="1200" kern="1200" dirty="0" smtClean="0">
                <a:solidFill>
                  <a:schemeClr val="tx1"/>
                </a:solidFill>
                <a:latin typeface="+mn-lt"/>
                <a:ea typeface="+mn-ea"/>
                <a:cs typeface="+mn-cs"/>
              </a:rPr>
              <a:t>를 의미합니다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이 점수를 매기기 위해서는 미디어들의 모든 뉴스 기사를 모아서 기사에 사용된 단어들을 이용하게 되는데요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필요한 데이터량도 많고 시간이 오래 걸립니다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어쨌든 기존의 </a:t>
            </a:r>
            <a:r>
              <a:rPr lang="en-GB" altLang="ko-KR" sz="1200" kern="1200" dirty="0" smtClean="0">
                <a:solidFill>
                  <a:schemeClr val="tx1"/>
                </a:solidFill>
                <a:latin typeface="+mn-lt"/>
                <a:ea typeface="+mn-ea"/>
                <a:cs typeface="+mn-cs"/>
              </a:rPr>
              <a:t>ADA  score</a:t>
            </a:r>
            <a:r>
              <a:rPr lang="ko-KR" altLang="en-US" sz="1200" kern="1200" dirty="0" smtClean="0">
                <a:solidFill>
                  <a:schemeClr val="tx1"/>
                </a:solidFill>
                <a:latin typeface="+mn-lt"/>
                <a:ea typeface="+mn-ea"/>
                <a:cs typeface="+mn-cs"/>
              </a:rPr>
              <a:t> 역시 </a:t>
            </a:r>
            <a:r>
              <a:rPr lang="en-GB" altLang="ko-KR" sz="1200" kern="1200" dirty="0" smtClean="0">
                <a:solidFill>
                  <a:schemeClr val="tx1"/>
                </a:solidFill>
                <a:latin typeface="+mn-lt"/>
                <a:ea typeface="+mn-ea"/>
                <a:cs typeface="+mn-cs"/>
              </a:rPr>
              <a:t>categorization</a:t>
            </a:r>
            <a:r>
              <a:rPr lang="ko-KR" altLang="en-US" sz="1200" kern="1200" dirty="0" smtClean="0">
                <a:solidFill>
                  <a:schemeClr val="tx1"/>
                </a:solidFill>
                <a:latin typeface="+mn-lt"/>
                <a:ea typeface="+mn-ea"/>
                <a:cs typeface="+mn-cs"/>
              </a:rPr>
              <a:t>과 매칭이 되는 것을 볼 수 있습니다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여기서 어떤 사용자가 다양한 미디어 소스를 본다는 것은 예를 들어 어떤 사용자가 </a:t>
            </a:r>
            <a:r>
              <a:rPr lang="en-GB" altLang="ko-KR" sz="1200" kern="1200" dirty="0" smtClean="0">
                <a:solidFill>
                  <a:schemeClr val="tx1"/>
                </a:solidFill>
                <a:latin typeface="+mn-lt"/>
                <a:ea typeface="+mn-ea"/>
                <a:cs typeface="+mn-cs"/>
              </a:rPr>
              <a:t>left</a:t>
            </a:r>
            <a:r>
              <a:rPr lang="en-GB"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측에 있는 뉴욕타임즈와 </a:t>
            </a:r>
            <a:r>
              <a:rPr lang="en-GB" altLang="ko-KR" sz="1200" kern="1200" baseline="0" dirty="0" smtClean="0">
                <a:solidFill>
                  <a:schemeClr val="tx1"/>
                </a:solidFill>
                <a:latin typeface="+mn-lt"/>
                <a:ea typeface="+mn-ea"/>
                <a:cs typeface="+mn-cs"/>
              </a:rPr>
              <a:t>right</a:t>
            </a:r>
            <a:r>
              <a:rPr lang="ko-KR" altLang="en-US" sz="1200" kern="1200" baseline="0" dirty="0" smtClean="0">
                <a:solidFill>
                  <a:schemeClr val="tx1"/>
                </a:solidFill>
                <a:latin typeface="+mn-lt"/>
                <a:ea typeface="+mn-ea"/>
                <a:cs typeface="+mn-cs"/>
              </a:rPr>
              <a:t> 측에 있는 </a:t>
            </a:r>
            <a:r>
              <a:rPr lang="en-GB" altLang="ko-KR" sz="1200" kern="1200" baseline="0" dirty="0" err="1" smtClean="0">
                <a:solidFill>
                  <a:schemeClr val="tx1"/>
                </a:solidFill>
                <a:latin typeface="+mn-lt"/>
                <a:ea typeface="+mn-ea"/>
                <a:cs typeface="+mn-cs"/>
              </a:rPr>
              <a:t>chicago</a:t>
            </a:r>
            <a:r>
              <a:rPr lang="en-GB" altLang="ko-KR" sz="1200" kern="1200" baseline="0" dirty="0" smtClean="0">
                <a:solidFill>
                  <a:schemeClr val="tx1"/>
                </a:solidFill>
                <a:latin typeface="+mn-lt"/>
                <a:ea typeface="+mn-ea"/>
                <a:cs typeface="+mn-cs"/>
              </a:rPr>
              <a:t> tribune</a:t>
            </a:r>
            <a:r>
              <a:rPr lang="ko-KR" altLang="en-US" sz="1200" kern="1200" baseline="0" dirty="0" smtClean="0">
                <a:solidFill>
                  <a:schemeClr val="tx1"/>
                </a:solidFill>
                <a:latin typeface="+mn-lt"/>
                <a:ea typeface="+mn-ea"/>
                <a:cs typeface="+mn-cs"/>
              </a:rPr>
              <a:t>을 같이 </a:t>
            </a:r>
            <a:r>
              <a:rPr lang="en-GB" altLang="ko-KR" sz="1200" kern="1200" baseline="0" dirty="0" smtClean="0">
                <a:solidFill>
                  <a:schemeClr val="tx1"/>
                </a:solidFill>
                <a:latin typeface="+mn-lt"/>
                <a:ea typeface="+mn-ea"/>
                <a:cs typeface="+mn-cs"/>
              </a:rPr>
              <a:t>follow</a:t>
            </a:r>
            <a:r>
              <a:rPr lang="ko-KR" altLang="en-US" sz="1200" kern="1200" baseline="0" dirty="0" smtClean="0">
                <a:solidFill>
                  <a:schemeClr val="tx1"/>
                </a:solidFill>
                <a:latin typeface="+mn-lt"/>
                <a:ea typeface="+mn-ea"/>
                <a:cs typeface="+mn-cs"/>
              </a:rPr>
              <a:t> 하는 경우를 말하고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그럼 과연 사람들은 다양한 미디어 소스들을 </a:t>
            </a:r>
            <a:r>
              <a:rPr lang="en-GB" altLang="ko-KR" sz="1200" kern="1200" baseline="0" dirty="0" smtClean="0">
                <a:solidFill>
                  <a:schemeClr val="tx1"/>
                </a:solidFill>
                <a:latin typeface="+mn-lt"/>
                <a:ea typeface="+mn-ea"/>
                <a:cs typeface="+mn-cs"/>
              </a:rPr>
              <a:t>follow</a:t>
            </a:r>
            <a:r>
              <a:rPr lang="ko-KR" altLang="en-US" sz="1200" kern="1200" baseline="0" dirty="0" smtClean="0">
                <a:solidFill>
                  <a:schemeClr val="tx1"/>
                </a:solidFill>
                <a:latin typeface="+mn-lt"/>
                <a:ea typeface="+mn-ea"/>
                <a:cs typeface="+mn-cs"/>
              </a:rPr>
              <a:t>하고 있을까요</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재미나게고 </a:t>
            </a:r>
            <a:r>
              <a:rPr lang="ko-KR" altLang="ko-KR" sz="1200" kern="1200" baseline="0" dirty="0" smtClean="0">
                <a:solidFill>
                  <a:schemeClr val="tx1"/>
                </a:solidFill>
                <a:latin typeface="+mn-lt"/>
                <a:ea typeface="+mn-ea"/>
                <a:cs typeface="+mn-cs"/>
              </a:rPr>
              <a:t>3</a:t>
            </a:r>
            <a:r>
              <a:rPr lang="en-US" altLang="ko-KR" sz="1200" kern="1200" baseline="0" dirty="0" smtClean="0">
                <a:solidFill>
                  <a:schemeClr val="tx1"/>
                </a:solidFill>
                <a:latin typeface="+mn-lt"/>
                <a:ea typeface="+mn-ea"/>
                <a:cs typeface="+mn-cs"/>
              </a:rPr>
              <a:t>4</a:t>
            </a:r>
            <a:r>
              <a:rPr lang="ko-KR" altLang="en-US" sz="1200" kern="1200" baseline="0" dirty="0" smtClean="0">
                <a:solidFill>
                  <a:schemeClr val="tx1"/>
                </a:solidFill>
                <a:latin typeface="+mn-lt"/>
                <a:ea typeface="+mn-ea"/>
                <a:cs typeface="+mn-cs"/>
              </a:rPr>
              <a:t>개의 미디어 소스를 구독하는 </a:t>
            </a:r>
            <a:r>
              <a:rPr lang="en-US" altLang="ko-KR" sz="1200" kern="1200" baseline="0" dirty="0" smtClean="0">
                <a:solidFill>
                  <a:schemeClr val="tx1"/>
                </a:solidFill>
                <a:latin typeface="+mn-lt"/>
                <a:ea typeface="+mn-ea"/>
                <a:cs typeface="+mn-cs"/>
              </a:rPr>
              <a:t>1</a:t>
            </a:r>
            <a:r>
              <a:rPr lang="ko-KR" altLang="en-US" sz="1200" kern="1200" baseline="0" dirty="0" smtClean="0">
                <a:solidFill>
                  <a:schemeClr val="tx1"/>
                </a:solidFill>
                <a:latin typeface="+mn-lt"/>
                <a:ea typeface="+mn-ea"/>
                <a:cs typeface="+mn-cs"/>
              </a:rPr>
              <a:t>천만명의 사용자들 중에 무려 </a:t>
            </a:r>
            <a:r>
              <a:rPr lang="en-US" altLang="ko-KR" sz="1200" kern="1200" baseline="0" dirty="0" smtClean="0">
                <a:solidFill>
                  <a:schemeClr val="tx1"/>
                </a:solidFill>
                <a:latin typeface="+mn-lt"/>
                <a:ea typeface="+mn-ea"/>
                <a:cs typeface="+mn-cs"/>
              </a:rPr>
              <a:t>7</a:t>
            </a:r>
            <a:r>
              <a:rPr lang="ko-KR" altLang="en-US" sz="1200" kern="1200" baseline="0" dirty="0" smtClean="0">
                <a:solidFill>
                  <a:schemeClr val="tx1"/>
                </a:solidFill>
                <a:latin typeface="+mn-lt"/>
                <a:ea typeface="+mn-ea"/>
                <a:cs typeface="+mn-cs"/>
              </a:rPr>
              <a:t>백만명의 사용자가 단 한 쪽의 미디어 소스들 만을 따르고 있었습니다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a:t>
            </a:r>
            <a:endParaRPr lang="en-US" altLang="ko-K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ECC7945-427D-714E-950F-3B97BD332EAB}"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then we are back to our question. is social interaction helping them to receive diverse opinions? the answer is yes. 17.8% of left wing users and 57.2% of right wing users are exposed to opposite view point by their friends. again, the numbers in our result might have been influenced by left-leaning</a:t>
            </a:r>
            <a:r>
              <a:rPr lang="en-US" sz="1200" kern="1200" baseline="0" dirty="0" smtClean="0">
                <a:solidFill>
                  <a:schemeClr val="tx1"/>
                </a:solidFill>
                <a:latin typeface="+mn-lt"/>
                <a:ea typeface="+mn-ea"/>
                <a:cs typeface="+mn-cs"/>
              </a:rPr>
              <a:t> dominated population of our dataset. </a:t>
            </a:r>
            <a:r>
              <a:rPr lang="en-US" sz="1200" kern="1200" dirty="0" smtClean="0">
                <a:solidFill>
                  <a:schemeClr val="tx1"/>
                </a:solidFill>
                <a:latin typeface="+mn-lt"/>
                <a:ea typeface="+mn-ea"/>
                <a:cs typeface="+mn-cs"/>
              </a:rPr>
              <a:t>Maybe it's not significant exposure but it is worth to know there's potential for social media to help them to get balanced view.</a:t>
            </a:r>
          </a:p>
          <a:p>
            <a:endParaRPr lang="en-US" sz="1200" kern="1200" dirty="0" smtClean="0">
              <a:solidFill>
                <a:schemeClr val="tx1"/>
              </a:solidFill>
              <a:latin typeface="+mn-lt"/>
              <a:ea typeface="+mn-ea"/>
              <a:cs typeface="+mn-cs"/>
            </a:endParaRPr>
          </a:p>
          <a:p>
            <a:r>
              <a:rPr lang="ko-KR" altLang="en-US" sz="1200" kern="1200" dirty="0" smtClean="0">
                <a:solidFill>
                  <a:schemeClr val="tx1"/>
                </a:solidFill>
                <a:latin typeface="+mn-lt"/>
                <a:ea typeface="+mn-ea"/>
                <a:cs typeface="+mn-cs"/>
              </a:rPr>
              <a:t>그렇다면</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rPr>
              <a:t>social interaction</a:t>
            </a:r>
            <a:r>
              <a:rPr lang="ko-KR" altLang="en-US" sz="1200" kern="1200" dirty="0" smtClean="0">
                <a:solidFill>
                  <a:schemeClr val="tx1"/>
                </a:solidFill>
                <a:latin typeface="+mn-lt"/>
                <a:ea typeface="+mn-ea"/>
                <a:cs typeface="+mn-cs"/>
              </a:rPr>
              <a:t>이 좀 더 다양한 의견을 전달받게 해 줄까요</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정답은</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네 맞습니다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17.8%</a:t>
            </a:r>
            <a:r>
              <a:rPr lang="ko-KR" altLang="en-US" sz="1200" kern="1200" dirty="0" smtClean="0">
                <a:solidFill>
                  <a:schemeClr val="tx1"/>
                </a:solidFill>
                <a:latin typeface="+mn-lt"/>
                <a:ea typeface="+mn-ea"/>
                <a:cs typeface="+mn-cs"/>
              </a:rPr>
              <a:t>의 </a:t>
            </a:r>
            <a:r>
              <a:rPr lang="en-GB" altLang="ko-KR" sz="1200" kern="1200" dirty="0" smtClean="0">
                <a:solidFill>
                  <a:schemeClr val="tx1"/>
                </a:solidFill>
                <a:latin typeface="+mn-lt"/>
                <a:ea typeface="+mn-ea"/>
                <a:cs typeface="+mn-cs"/>
              </a:rPr>
              <a:t>left</a:t>
            </a:r>
            <a:r>
              <a:rPr lang="ko-KR" altLang="en-US" sz="1200" kern="1200" dirty="0" smtClean="0">
                <a:solidFill>
                  <a:schemeClr val="tx1"/>
                </a:solidFill>
                <a:latin typeface="+mn-lt"/>
                <a:ea typeface="+mn-ea"/>
                <a:cs typeface="+mn-cs"/>
              </a:rPr>
              <a:t> 쪽의 사용자들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a:t>
            </a:r>
            <a:r>
              <a:rPr lang="en-GB" altLang="ko-KR" sz="1200" kern="1200" dirty="0" smtClean="0">
                <a:solidFill>
                  <a:schemeClr val="tx1"/>
                </a:solidFill>
                <a:latin typeface="+mn-lt"/>
                <a:ea typeface="+mn-ea"/>
                <a:cs typeface="+mn-cs"/>
              </a:rPr>
              <a:t>57.2%</a:t>
            </a:r>
            <a:r>
              <a:rPr lang="ko-KR" altLang="en-US" sz="1200" kern="1200" dirty="0" smtClean="0">
                <a:solidFill>
                  <a:schemeClr val="tx1"/>
                </a:solidFill>
                <a:latin typeface="+mn-lt"/>
                <a:ea typeface="+mn-ea"/>
                <a:cs typeface="+mn-cs"/>
              </a:rPr>
              <a:t>의 </a:t>
            </a:r>
            <a:r>
              <a:rPr lang="en-GB" altLang="ko-KR" sz="1200" kern="1200" dirty="0" smtClean="0">
                <a:solidFill>
                  <a:schemeClr val="tx1"/>
                </a:solidFill>
                <a:latin typeface="+mn-lt"/>
                <a:ea typeface="+mn-ea"/>
                <a:cs typeface="+mn-cs"/>
              </a:rPr>
              <a:t>right</a:t>
            </a:r>
            <a:r>
              <a:rPr lang="ko-KR" altLang="en-US" sz="1200" kern="1200" dirty="0" smtClean="0">
                <a:solidFill>
                  <a:schemeClr val="tx1"/>
                </a:solidFill>
                <a:latin typeface="+mn-lt"/>
                <a:ea typeface="+mn-ea"/>
                <a:cs typeface="+mn-cs"/>
              </a:rPr>
              <a:t> 쪽 사용자들의 자신의 친구들을 통해 자신이 구독하고 있는 의견과 상반되는 미디어에 노출되고 있었습니다</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물론 이것이 굉장히 주목할 만한 노출 정도가 아닐 수도 있지만</a:t>
            </a:r>
            <a:r>
              <a:rPr lang="en-US" altLang="ko-KR" sz="1200" kern="1200" dirty="0" smtClean="0">
                <a:solidFill>
                  <a:schemeClr val="tx1"/>
                </a:solidFill>
                <a:latin typeface="+mn-lt"/>
                <a:ea typeface="+mn-ea"/>
                <a:cs typeface="+mn-cs"/>
              </a:rPr>
              <a:t>,</a:t>
            </a:r>
            <a:r>
              <a:rPr lang="ko-KR" altLang="en-US" sz="1200" kern="1200" dirty="0" smtClean="0">
                <a:solidFill>
                  <a:schemeClr val="tx1"/>
                </a:solidFill>
                <a:latin typeface="+mn-lt"/>
                <a:ea typeface="+mn-ea"/>
                <a:cs typeface="+mn-cs"/>
              </a:rPr>
              <a:t> 소셜 미디어가 사용자들로 하여금 균형된 의견을 받게 하는 잠재성을 갖고 있다는 것을 확인한 것에 의의가 있다고 생각합니다</a:t>
            </a:r>
            <a:r>
              <a:rPr lang="en-US" altLang="ko-KR"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ECC7945-427D-714E-950F-3B97BD332EAB}"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9699" name="슬라이드 노트 개체 틀 2"/>
          <p:cNvSpPr>
            <a:spLocks noGrp="1"/>
          </p:cNvSpPr>
          <p:nvPr>
            <p:ph type="body" idx="1"/>
          </p:nvPr>
        </p:nvSpPr>
        <p:spPr bwMode="auto">
          <a:noFill/>
        </p:spPr>
        <p:txBody>
          <a:bodyPr/>
          <a:lstStyle/>
          <a:p>
            <a:pPr marL="0" marR="0" indent="0" algn="l" defTabSz="457200" rtl="0" eaLnBrk="1" fontAlgn="auto" latinLnBrk="0" hangingPunct="1">
              <a:lnSpc>
                <a:spcPct val="80000"/>
              </a:lnSpc>
              <a:spcBef>
                <a:spcPct val="0"/>
              </a:spcBef>
              <a:spcAft>
                <a:spcPts val="0"/>
              </a:spcAft>
              <a:buClrTx/>
              <a:buSzTx/>
              <a:buFontTx/>
              <a:buNone/>
              <a:tabLst/>
              <a:defRPr/>
            </a:pPr>
            <a:r>
              <a:rPr lang="en-US" sz="1400" kern="1200" dirty="0" smtClean="0">
                <a:solidFill>
                  <a:schemeClr val="tx1"/>
                </a:solidFill>
                <a:latin typeface="+mn-lt"/>
                <a:ea typeface="+mn-ea"/>
                <a:cs typeface="+mn-cs"/>
              </a:rPr>
              <a:t>From the observation that users are following multiple media sources in the same political leaning, we had this feeling that it's possible to utilize this overlap between two media sources to measure how "close" or "similar" two media sources are.</a:t>
            </a:r>
          </a:p>
          <a:p>
            <a:pPr marL="0" marR="0" indent="0" algn="l" defTabSz="457200" rtl="0" eaLnBrk="1" fontAlgn="auto" latinLnBrk="0" hangingPunct="1">
              <a:lnSpc>
                <a:spcPct val="80000"/>
              </a:lnSpc>
              <a:spcBef>
                <a:spcPct val="0"/>
              </a:spcBef>
              <a:spcAft>
                <a:spcPts val="0"/>
              </a:spcAft>
              <a:buClrTx/>
              <a:buSzTx/>
              <a:buFontTx/>
              <a:buNone/>
              <a:tabLst/>
              <a:defRPr/>
            </a:pPr>
            <a:endParaRPr lang="en-US" sz="1400" kern="1200" baseline="0" dirty="0" smtClean="0">
              <a:solidFill>
                <a:schemeClr val="tx1"/>
              </a:solidFill>
              <a:latin typeface="+mn-lt"/>
              <a:ea typeface="+mn-ea"/>
              <a:cs typeface="+mn-cs"/>
            </a:endParaRPr>
          </a:p>
          <a:p>
            <a:pPr marL="0" marR="0" indent="0" algn="l" defTabSz="457200" rtl="0" eaLnBrk="1" fontAlgn="auto" latinLnBrk="0" hangingPunct="1">
              <a:lnSpc>
                <a:spcPct val="80000"/>
              </a:lnSpc>
              <a:spcBef>
                <a:spcPct val="0"/>
              </a:spcBef>
              <a:spcAft>
                <a:spcPts val="0"/>
              </a:spcAft>
              <a:buClrTx/>
              <a:buSzTx/>
              <a:buFontTx/>
              <a:buNone/>
              <a:tabLst/>
              <a:defRPr/>
            </a:pPr>
            <a:r>
              <a:rPr lang="ko-KR" altLang="en-US" sz="1400" kern="1200" baseline="0" dirty="0" smtClean="0">
                <a:solidFill>
                  <a:schemeClr val="tx1"/>
                </a:solidFill>
                <a:latin typeface="+mn-lt"/>
                <a:ea typeface="+mn-ea"/>
                <a:cs typeface="+mn-cs"/>
              </a:rPr>
              <a:t>우리는 많은 사용자들이 같은 정치적 의견에 있는 여러개의 다른 미디어 소스들을 </a:t>
            </a:r>
            <a:r>
              <a:rPr lang="en-US" sz="1400" kern="1200" dirty="0" smtClean="0">
                <a:solidFill>
                  <a:schemeClr val="tx1"/>
                </a:solidFill>
                <a:latin typeface="+mn-lt"/>
                <a:ea typeface="+mn-ea"/>
                <a:cs typeface="+mn-cs"/>
              </a:rPr>
              <a:t> </a:t>
            </a:r>
            <a:r>
              <a:rPr lang="ko-KR" altLang="en-US" sz="1400" kern="1200" dirty="0" smtClean="0">
                <a:solidFill>
                  <a:schemeClr val="tx1"/>
                </a:solidFill>
                <a:latin typeface="+mn-lt"/>
                <a:ea typeface="+mn-ea"/>
                <a:cs typeface="+mn-cs"/>
              </a:rPr>
              <a:t>한꺼번에 </a:t>
            </a:r>
            <a:r>
              <a:rPr lang="en-GB" altLang="ko-KR" sz="1400" kern="1200" dirty="0" smtClean="0">
                <a:solidFill>
                  <a:schemeClr val="tx1"/>
                </a:solidFill>
                <a:latin typeface="+mn-lt"/>
                <a:ea typeface="+mn-ea"/>
                <a:cs typeface="+mn-cs"/>
              </a:rPr>
              <a:t>follow</a:t>
            </a:r>
            <a:r>
              <a:rPr lang="ko-KR" altLang="en-US" sz="1400" kern="1200" dirty="0" smtClean="0">
                <a:solidFill>
                  <a:schemeClr val="tx1"/>
                </a:solidFill>
                <a:latin typeface="+mn-lt"/>
                <a:ea typeface="+mn-ea"/>
                <a:cs typeface="+mn-cs"/>
              </a:rPr>
              <a:t> 하고 있는 것을 발견하였는데요</a:t>
            </a:r>
            <a:r>
              <a:rPr lang="en-US" altLang="ko-KR" sz="1400" kern="1200" dirty="0" smtClean="0">
                <a:solidFill>
                  <a:schemeClr val="tx1"/>
                </a:solidFill>
                <a:latin typeface="+mn-lt"/>
                <a:ea typeface="+mn-ea"/>
                <a:cs typeface="+mn-cs"/>
              </a:rPr>
              <a:t>.</a:t>
            </a:r>
            <a:r>
              <a:rPr lang="ko-KR" altLang="en-US" sz="1400" kern="1200" dirty="0" smtClean="0">
                <a:solidFill>
                  <a:schemeClr val="tx1"/>
                </a:solidFill>
                <a:latin typeface="+mn-lt"/>
                <a:ea typeface="+mn-ea"/>
                <a:cs typeface="+mn-cs"/>
              </a:rPr>
              <a:t> 이를 통해</a:t>
            </a:r>
            <a:r>
              <a:rPr lang="en-US" altLang="ko-KR" sz="1400" kern="1200" dirty="0" smtClean="0">
                <a:solidFill>
                  <a:schemeClr val="tx1"/>
                </a:solidFill>
                <a:latin typeface="+mn-lt"/>
                <a:ea typeface="+mn-ea"/>
                <a:cs typeface="+mn-cs"/>
              </a:rPr>
              <a:t>,</a:t>
            </a:r>
            <a:r>
              <a:rPr lang="ko-KR" altLang="en-US" sz="1400" kern="1200" smtClean="0">
                <a:solidFill>
                  <a:schemeClr val="tx1"/>
                </a:solidFill>
                <a:latin typeface="+mn-lt"/>
                <a:ea typeface="+mn-ea"/>
                <a:cs typeface="+mn-cs"/>
              </a:rPr>
              <a:t> 어떤 두 미디어 소스의 공통된 청중이 이 두 미디어 소스들이 얼마나 가까운지 또는 유사한지를 측정할 수 있지 않을까 하는 생각을 하기 시작했습니다</a:t>
            </a:r>
            <a:r>
              <a:rPr lang="en-US" altLang="ko-KR" sz="1400" kern="1200" smtClean="0">
                <a:solidFill>
                  <a:schemeClr val="tx1"/>
                </a:solidFill>
                <a:latin typeface="+mn-lt"/>
                <a:ea typeface="+mn-ea"/>
                <a:cs typeface="+mn-cs"/>
              </a:rPr>
              <a:t>.</a:t>
            </a:r>
            <a:endParaRPr lang="en-US" altLang="ko-KR" sz="1300" dirty="0">
              <a:ea typeface="맑은 고딕" pitchFamily="50" charset="-127"/>
              <a:cs typeface="맑은 고딕" pitchFamily="50" charset="-127"/>
            </a:endParaRPr>
          </a:p>
        </p:txBody>
      </p:sp>
      <p:sp>
        <p:nvSpPr>
          <p:cNvPr id="29700" name="슬라이드 번호 개체 틀 3"/>
          <p:cNvSpPr>
            <a:spLocks noGrp="1"/>
          </p:cNvSpPr>
          <p:nvPr>
            <p:ph type="sldNum" sz="quarter" idx="5"/>
          </p:nvPr>
        </p:nvSpPr>
        <p:spPr bwMode="auto">
          <a:noFill/>
          <a:ln>
            <a:miter lim="800000"/>
            <a:headEnd/>
            <a:tailEnd/>
          </a:ln>
        </p:spPr>
        <p:txBody>
          <a:bodyPr/>
          <a:lstStyle/>
          <a:p>
            <a:fld id="{4AD92FF4-B168-8349-8F6E-0626E9894F6E}" type="slidenum">
              <a:rPr lang="en-US" altLang="ko-KR"/>
              <a:pPr/>
              <a:t>49</a:t>
            </a:fld>
            <a:endParaRPr lang="en-US" altLang="ko-K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슬라이드 이미지 개체 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sz="1400" kern="1200" dirty="0" smtClean="0">
                <a:solidFill>
                  <a:schemeClr val="tx1"/>
                </a:solidFill>
                <a:latin typeface="+mn-lt"/>
                <a:ea typeface="+mn-ea"/>
                <a:cs typeface="+mn-cs"/>
              </a:rPr>
              <a:t>Here is one</a:t>
            </a:r>
            <a:r>
              <a:rPr lang="en-US" sz="1400" kern="1200" baseline="0" dirty="0" smtClean="0">
                <a:solidFill>
                  <a:schemeClr val="tx1"/>
                </a:solidFill>
                <a:latin typeface="+mn-lt"/>
                <a:ea typeface="+mn-ea"/>
                <a:cs typeface="+mn-cs"/>
              </a:rPr>
              <a:t> case</a:t>
            </a:r>
            <a:r>
              <a:rPr lang="en-US" sz="1400" kern="1200" dirty="0" smtClean="0">
                <a:solidFill>
                  <a:schemeClr val="tx1"/>
                </a:solidFill>
                <a:latin typeface="+mn-lt"/>
                <a:ea typeface="+mn-ea"/>
                <a:cs typeface="+mn-cs"/>
              </a:rPr>
              <a:t>. Which one is closer to </a:t>
            </a:r>
            <a:r>
              <a:rPr lang="en-US" sz="1400" kern="1200" dirty="0" err="1" smtClean="0">
                <a:solidFill>
                  <a:schemeClr val="tx1"/>
                </a:solidFill>
                <a:latin typeface="+mn-lt"/>
                <a:ea typeface="+mn-ea"/>
                <a:cs typeface="+mn-cs"/>
              </a:rPr>
              <a:t>nytimes</a:t>
            </a:r>
            <a:r>
              <a:rPr lang="en-US" sz="1400" kern="1200" dirty="0" smtClean="0">
                <a:solidFill>
                  <a:schemeClr val="tx1"/>
                </a:solidFill>
                <a:latin typeface="+mn-lt"/>
                <a:ea typeface="+mn-ea"/>
                <a:cs typeface="+mn-cs"/>
              </a:rPr>
              <a:t>, CNN or</a:t>
            </a:r>
            <a:r>
              <a:rPr lang="en-US" sz="1400" kern="1200" baseline="0" dirty="0" smtClean="0">
                <a:solidFill>
                  <a:schemeClr val="tx1"/>
                </a:solidFill>
                <a:latin typeface="+mn-lt"/>
                <a:ea typeface="+mn-ea"/>
                <a:cs typeface="+mn-cs"/>
              </a:rPr>
              <a:t> wired?</a:t>
            </a:r>
            <a:endParaRPr lang="en-US" sz="1400" kern="1200" dirty="0" smtClean="0">
              <a:solidFill>
                <a:schemeClr val="tx1"/>
              </a:solidFill>
              <a:latin typeface="+mn-lt"/>
              <a:ea typeface="+mn-ea"/>
              <a:cs typeface="+mn-cs"/>
            </a:endParaRPr>
          </a:p>
          <a:p>
            <a:pPr eaLnBrk="1" hangingPunct="1">
              <a:lnSpc>
                <a:spcPct val="80000"/>
              </a:lnSpc>
              <a:spcBef>
                <a:spcPct val="0"/>
              </a:spcBef>
            </a:pPr>
            <a:r>
              <a:rPr lang="en-US" sz="1400" kern="1200" dirty="0" smtClean="0">
                <a:solidFill>
                  <a:schemeClr val="tx1"/>
                </a:solidFill>
                <a:latin typeface="+mn-lt"/>
                <a:ea typeface="+mn-ea"/>
                <a:cs typeface="+mn-cs"/>
              </a:rPr>
              <a:t>We defined this asymmetric 'closeness measure' that simply normalizes an overlap in their audience.</a:t>
            </a:r>
          </a:p>
          <a:p>
            <a:pPr eaLnBrk="1" hangingPunct="1">
              <a:lnSpc>
                <a:spcPct val="80000"/>
              </a:lnSpc>
              <a:spcBef>
                <a:spcPct val="0"/>
              </a:spcBef>
            </a:pPr>
            <a:r>
              <a:rPr lang="en-US" sz="1400" kern="1200" dirty="0" smtClean="0">
                <a:solidFill>
                  <a:schemeClr val="tx1"/>
                </a:solidFill>
                <a:latin typeface="+mn-lt"/>
                <a:ea typeface="+mn-ea"/>
                <a:cs typeface="+mn-cs"/>
              </a:rPr>
              <a:t>Given</a:t>
            </a:r>
            <a:r>
              <a:rPr lang="en-US" sz="1400" kern="1200" baseline="0" dirty="0" smtClean="0">
                <a:solidFill>
                  <a:schemeClr val="tx1"/>
                </a:solidFill>
                <a:latin typeface="+mn-lt"/>
                <a:ea typeface="+mn-ea"/>
                <a:cs typeface="+mn-cs"/>
              </a:rPr>
              <a:t> a media source A, closeness of media source B is defied as interaction size of their audience divided by audience size of media source B.</a:t>
            </a:r>
            <a:endParaRPr lang="en-US" sz="1400" kern="1200" dirty="0" smtClean="0">
              <a:solidFill>
                <a:schemeClr val="tx1"/>
              </a:solidFill>
              <a:latin typeface="+mn-lt"/>
              <a:ea typeface="+mn-ea"/>
              <a:cs typeface="+mn-cs"/>
            </a:endParaRPr>
          </a:p>
          <a:p>
            <a:pPr eaLnBrk="1" hangingPunct="1">
              <a:lnSpc>
                <a:spcPct val="80000"/>
              </a:lnSpc>
              <a:spcBef>
                <a:spcPct val="0"/>
              </a:spcBef>
            </a:pPr>
            <a:r>
              <a:rPr lang="en-US" sz="1400" kern="1200" dirty="0" smtClean="0">
                <a:solidFill>
                  <a:schemeClr val="tx1"/>
                </a:solidFill>
                <a:latin typeface="+mn-lt"/>
                <a:ea typeface="+mn-ea"/>
                <a:cs typeface="+mn-cs"/>
              </a:rPr>
              <a:t>From</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this</a:t>
            </a:r>
            <a:r>
              <a:rPr lang="en-US" sz="1400" kern="1200" baseline="0" dirty="0" smtClean="0">
                <a:solidFill>
                  <a:schemeClr val="tx1"/>
                </a:solidFill>
                <a:latin typeface="+mn-lt"/>
                <a:ea typeface="+mn-ea"/>
                <a:cs typeface="+mn-cs"/>
              </a:rPr>
              <a:t> equation, g</a:t>
            </a:r>
            <a:r>
              <a:rPr lang="en-US" sz="1400" kern="1200" dirty="0" smtClean="0">
                <a:solidFill>
                  <a:schemeClr val="tx1"/>
                </a:solidFill>
                <a:latin typeface="+mn-lt"/>
                <a:ea typeface="+mn-ea"/>
                <a:cs typeface="+mn-cs"/>
              </a:rPr>
              <a:t>iven a </a:t>
            </a:r>
            <a:r>
              <a:rPr lang="en-US" sz="1400" kern="1200" dirty="0" err="1" smtClean="0">
                <a:solidFill>
                  <a:schemeClr val="tx1"/>
                </a:solidFill>
                <a:latin typeface="+mn-lt"/>
                <a:ea typeface="+mn-ea"/>
                <a:cs typeface="+mn-cs"/>
              </a:rPr>
              <a:t>nytimes</a:t>
            </a:r>
            <a:r>
              <a:rPr lang="en-US" sz="1400" kern="1200" baseline="0" dirty="0" smtClean="0">
                <a:solidFill>
                  <a:schemeClr val="tx1"/>
                </a:solidFill>
                <a:latin typeface="+mn-lt"/>
                <a:ea typeface="+mn-ea"/>
                <a:cs typeface="+mn-cs"/>
              </a:rPr>
              <a:t>, the closeness of </a:t>
            </a:r>
            <a:r>
              <a:rPr lang="en-US" sz="1400" kern="1200" baseline="0" dirty="0" err="1" smtClean="0">
                <a:solidFill>
                  <a:schemeClr val="tx1"/>
                </a:solidFill>
                <a:latin typeface="+mn-lt"/>
                <a:ea typeface="+mn-ea"/>
                <a:cs typeface="+mn-cs"/>
              </a:rPr>
              <a:t>cnn</a:t>
            </a:r>
            <a:r>
              <a:rPr lang="en-US" sz="1400" kern="1200" baseline="0" dirty="0" smtClean="0">
                <a:solidFill>
                  <a:schemeClr val="tx1"/>
                </a:solidFill>
                <a:latin typeface="+mn-lt"/>
                <a:ea typeface="+mn-ea"/>
                <a:cs typeface="+mn-cs"/>
              </a:rPr>
              <a:t> is 0.29 which means there are 29% of change that a random follower of CNN also follows </a:t>
            </a:r>
            <a:r>
              <a:rPr lang="en-US" sz="1400" kern="1200" baseline="0" dirty="0" err="1" smtClean="0">
                <a:solidFill>
                  <a:schemeClr val="tx1"/>
                </a:solidFill>
                <a:latin typeface="+mn-lt"/>
                <a:ea typeface="+mn-ea"/>
                <a:cs typeface="+mn-cs"/>
              </a:rPr>
              <a:t>nytimes</a:t>
            </a:r>
            <a:r>
              <a:rPr lang="en-US" sz="1400" kern="1200" baseline="0" dirty="0" smtClean="0">
                <a:solidFill>
                  <a:schemeClr val="tx1"/>
                </a:solidFill>
                <a:latin typeface="+mn-lt"/>
                <a:ea typeface="+mn-ea"/>
                <a:cs typeface="+mn-cs"/>
              </a:rPr>
              <a:t>.</a:t>
            </a:r>
          </a:p>
          <a:p>
            <a:pPr eaLnBrk="1" hangingPunct="1">
              <a:lnSpc>
                <a:spcPct val="80000"/>
              </a:lnSpc>
              <a:spcBef>
                <a:spcPct val="0"/>
              </a:spcBef>
            </a:pPr>
            <a:r>
              <a:rPr lang="en-US" sz="1400" kern="1200" dirty="0" smtClean="0">
                <a:solidFill>
                  <a:schemeClr val="tx1"/>
                </a:solidFill>
                <a:latin typeface="+mn-lt"/>
                <a:ea typeface="+mn-ea"/>
                <a:cs typeface="+mn-cs"/>
              </a:rPr>
              <a:t>Given</a:t>
            </a:r>
            <a:r>
              <a:rPr lang="en-US" sz="1400" kern="1200" baseline="0" dirty="0" smtClean="0">
                <a:solidFill>
                  <a:schemeClr val="tx1"/>
                </a:solidFill>
                <a:latin typeface="+mn-lt"/>
                <a:ea typeface="+mn-ea"/>
                <a:cs typeface="+mn-cs"/>
              </a:rPr>
              <a:t> a </a:t>
            </a:r>
            <a:r>
              <a:rPr lang="en-US" sz="1400" kern="1200" baseline="0" dirty="0" err="1" smtClean="0">
                <a:solidFill>
                  <a:schemeClr val="tx1"/>
                </a:solidFill>
                <a:latin typeface="+mn-lt"/>
                <a:ea typeface="+mn-ea"/>
                <a:cs typeface="+mn-cs"/>
              </a:rPr>
              <a:t>nytimes</a:t>
            </a:r>
            <a:r>
              <a:rPr lang="en-US" sz="1400" kern="1200" baseline="0" dirty="0" smtClean="0">
                <a:solidFill>
                  <a:schemeClr val="tx1"/>
                </a:solidFill>
                <a:latin typeface="+mn-lt"/>
                <a:ea typeface="+mn-ea"/>
                <a:cs typeface="+mn-cs"/>
              </a:rPr>
              <a:t>,</a:t>
            </a:r>
            <a:r>
              <a:rPr lang="en-US" sz="1400" kern="1200" dirty="0" smtClean="0">
                <a:solidFill>
                  <a:schemeClr val="tx1"/>
                </a:solidFill>
                <a:latin typeface="+mn-lt"/>
                <a:ea typeface="+mn-ea"/>
                <a:cs typeface="+mn-cs"/>
              </a:rPr>
              <a:t> the </a:t>
            </a:r>
            <a:r>
              <a:rPr lang="en-US" sz="1400" kern="1200" dirty="0" err="1" smtClean="0">
                <a:solidFill>
                  <a:schemeClr val="tx1"/>
                </a:solidFill>
                <a:latin typeface="+mn-lt"/>
                <a:ea typeface="+mn-ea"/>
                <a:cs typeface="+mn-cs"/>
              </a:rPr>
              <a:t>closeeness</a:t>
            </a:r>
            <a:r>
              <a:rPr lang="en-US" sz="1400" kern="1200" dirty="0" smtClean="0">
                <a:solidFill>
                  <a:schemeClr val="tx1"/>
                </a:solidFill>
                <a:latin typeface="+mn-lt"/>
                <a:ea typeface="+mn-ea"/>
                <a:cs typeface="+mn-cs"/>
              </a:rPr>
              <a:t> of wired is 0.67</a:t>
            </a:r>
            <a:r>
              <a:rPr lang="en-US" sz="1400" kern="1200" baseline="0" dirty="0" smtClean="0">
                <a:solidFill>
                  <a:schemeClr val="tx1"/>
                </a:solidFill>
                <a:latin typeface="+mn-lt"/>
                <a:ea typeface="+mn-ea"/>
                <a:cs typeface="+mn-cs"/>
              </a:rPr>
              <a:t> which is higher than closeness of </a:t>
            </a:r>
            <a:r>
              <a:rPr lang="en-US" sz="1400" kern="1200" baseline="0" dirty="0" err="1" smtClean="0">
                <a:solidFill>
                  <a:schemeClr val="tx1"/>
                </a:solidFill>
                <a:latin typeface="+mn-lt"/>
                <a:ea typeface="+mn-ea"/>
                <a:cs typeface="+mn-cs"/>
              </a:rPr>
              <a:t>cnn</a:t>
            </a:r>
            <a:r>
              <a:rPr lang="en-US" sz="1400" kern="1200" baseline="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pPr eaLnBrk="1" hangingPunct="1">
              <a:lnSpc>
                <a:spcPct val="80000"/>
              </a:lnSpc>
              <a:spcBef>
                <a:spcPct val="0"/>
              </a:spcBef>
            </a:pPr>
            <a:r>
              <a:rPr lang="en-US" sz="1400" kern="1200" baseline="0" dirty="0" smtClean="0">
                <a:solidFill>
                  <a:schemeClr val="tx1"/>
                </a:solidFill>
                <a:latin typeface="+mn-lt"/>
                <a:ea typeface="+mn-ea"/>
                <a:cs typeface="+mn-cs"/>
              </a:rPr>
              <a:t>We can now say wired is closer to </a:t>
            </a:r>
            <a:r>
              <a:rPr lang="en-US" sz="1400" kern="1200" baseline="0" dirty="0" err="1" smtClean="0">
                <a:solidFill>
                  <a:schemeClr val="tx1"/>
                </a:solidFill>
                <a:latin typeface="+mn-lt"/>
                <a:ea typeface="+mn-ea"/>
                <a:cs typeface="+mn-cs"/>
              </a:rPr>
              <a:t>nytimes</a:t>
            </a:r>
            <a:r>
              <a:rPr lang="en-US" sz="1400" kern="1200" baseline="0" dirty="0" smtClean="0">
                <a:solidFill>
                  <a:schemeClr val="tx1"/>
                </a:solidFill>
                <a:latin typeface="+mn-lt"/>
                <a:ea typeface="+mn-ea"/>
                <a:cs typeface="+mn-cs"/>
              </a:rPr>
              <a:t> than CNN. </a:t>
            </a:r>
          </a:p>
          <a:p>
            <a:pPr eaLnBrk="1" hangingPunct="1">
              <a:lnSpc>
                <a:spcPct val="80000"/>
              </a:lnSpc>
              <a:spcBef>
                <a:spcPct val="0"/>
              </a:spcBef>
            </a:pPr>
            <a:r>
              <a:rPr lang="en-US" sz="1400" kern="1200" baseline="0" dirty="0" smtClean="0">
                <a:solidFill>
                  <a:schemeClr val="tx1"/>
                </a:solidFill>
                <a:latin typeface="+mn-lt"/>
                <a:ea typeface="+mn-ea"/>
                <a:cs typeface="+mn-cs"/>
              </a:rPr>
              <a:t>This closeness measure is ego-centric. even wired is closer to </a:t>
            </a:r>
            <a:r>
              <a:rPr lang="en-US" sz="1400" kern="1200" baseline="0" dirty="0" err="1" smtClean="0">
                <a:solidFill>
                  <a:schemeClr val="tx1"/>
                </a:solidFill>
                <a:latin typeface="+mn-lt"/>
                <a:ea typeface="+mn-ea"/>
                <a:cs typeface="+mn-cs"/>
              </a:rPr>
              <a:t>nytimes</a:t>
            </a:r>
            <a:r>
              <a:rPr lang="en-US" sz="1400" kern="1200" baseline="0" dirty="0" smtClean="0">
                <a:solidFill>
                  <a:schemeClr val="tx1"/>
                </a:solidFill>
                <a:latin typeface="+mn-lt"/>
                <a:ea typeface="+mn-ea"/>
                <a:cs typeface="+mn-cs"/>
              </a:rPr>
              <a:t> than CNN, it doesn’t define the relation between CNN and wired.</a:t>
            </a:r>
          </a:p>
          <a:p>
            <a:pPr eaLnBrk="1" hangingPunct="1">
              <a:lnSpc>
                <a:spcPct val="80000"/>
              </a:lnSpc>
              <a:spcBef>
                <a:spcPct val="0"/>
              </a:spcBef>
            </a:pPr>
            <a:endParaRPr lang="en-US" sz="1400" kern="1200" baseline="0" dirty="0" smtClean="0">
              <a:solidFill>
                <a:schemeClr val="tx1"/>
              </a:solidFill>
              <a:latin typeface="+mn-lt"/>
              <a:ea typeface="+mn-ea"/>
              <a:cs typeface="+mn-cs"/>
            </a:endParaRPr>
          </a:p>
          <a:p>
            <a:pPr eaLnBrk="1" hangingPunct="1">
              <a:lnSpc>
                <a:spcPct val="80000"/>
              </a:lnSpc>
              <a:spcBef>
                <a:spcPct val="0"/>
              </a:spcBef>
            </a:pPr>
            <a:r>
              <a:rPr lang="en-US" sz="1400" kern="1200" dirty="0" smtClean="0">
                <a:solidFill>
                  <a:schemeClr val="tx1"/>
                </a:solidFill>
                <a:latin typeface="+mn-lt"/>
                <a:ea typeface="+mn-ea"/>
                <a:cs typeface="+mn-cs"/>
              </a:rPr>
              <a:t>But is this metric useful? Where can we use this metric? Here is one example</a:t>
            </a:r>
          </a:p>
          <a:p>
            <a:pPr eaLnBrk="1" hangingPunct="1">
              <a:lnSpc>
                <a:spcPct val="80000"/>
              </a:lnSpc>
              <a:spcBef>
                <a:spcPct val="0"/>
              </a:spcBef>
            </a:pPr>
            <a:endParaRPr lang="en-US" altLang="ko-KR" sz="1400" kern="1200" dirty="0" smtClean="0">
              <a:solidFill>
                <a:schemeClr val="tx1"/>
              </a:solidFill>
              <a:latin typeface="+mn-lt"/>
              <a:ea typeface="+mn-ea"/>
              <a:cs typeface="+mn-cs"/>
            </a:endParaRPr>
          </a:p>
          <a:p>
            <a:pPr eaLnBrk="1" hangingPunct="1">
              <a:lnSpc>
                <a:spcPct val="80000"/>
              </a:lnSpc>
              <a:spcBef>
                <a:spcPct val="0"/>
              </a:spcBef>
            </a:pPr>
            <a:r>
              <a:rPr lang="ko-KR" altLang="en-US" sz="1400" kern="1200" dirty="0" smtClean="0">
                <a:solidFill>
                  <a:schemeClr val="tx1"/>
                </a:solidFill>
                <a:latin typeface="+mn-lt"/>
                <a:ea typeface="+mn-ea"/>
                <a:cs typeface="+mn-cs"/>
              </a:rPr>
              <a:t>여기 뉴욕타임즈와 폭스 뉴스 그리고 워싱턴포스트의 예가 있습니다</a:t>
            </a:r>
            <a:r>
              <a:rPr lang="en-US" altLang="ko-KR" sz="1400" kern="1200" dirty="0" smtClean="0">
                <a:solidFill>
                  <a:schemeClr val="tx1"/>
                </a:solidFill>
                <a:latin typeface="+mn-lt"/>
                <a:ea typeface="+mn-ea"/>
                <a:cs typeface="+mn-cs"/>
              </a:rPr>
              <a:t>.</a:t>
            </a:r>
            <a:r>
              <a:rPr lang="ko-KR" altLang="en-US" sz="1400" kern="1200" dirty="0" smtClean="0">
                <a:solidFill>
                  <a:schemeClr val="tx1"/>
                </a:solidFill>
                <a:latin typeface="+mn-lt"/>
                <a:ea typeface="+mn-ea"/>
                <a:cs typeface="+mn-cs"/>
              </a:rPr>
              <a:t> 폭스 뉴그와 워싱턴포스트 둘 중에 누가 더 뉴욕타임즈에 가까울까요</a:t>
            </a:r>
            <a:r>
              <a:rPr lang="en-US" altLang="ko-KR" sz="1400" kern="1200" dirty="0" smtClean="0">
                <a:solidFill>
                  <a:schemeClr val="tx1"/>
                </a:solidFill>
                <a:latin typeface="+mn-lt"/>
                <a:ea typeface="+mn-ea"/>
                <a:cs typeface="+mn-cs"/>
              </a:rPr>
              <a:t>?</a:t>
            </a:r>
          </a:p>
          <a:p>
            <a:pPr eaLnBrk="1" hangingPunct="1">
              <a:lnSpc>
                <a:spcPct val="80000"/>
              </a:lnSpc>
              <a:spcBef>
                <a:spcPct val="0"/>
              </a:spcBef>
            </a:pPr>
            <a:r>
              <a:rPr lang="ko-KR" altLang="en-US" sz="1400" kern="1200" dirty="0" smtClean="0">
                <a:solidFill>
                  <a:schemeClr val="tx1"/>
                </a:solidFill>
                <a:latin typeface="+mn-lt"/>
                <a:ea typeface="+mn-ea"/>
                <a:cs typeface="+mn-cs"/>
              </a:rPr>
              <a:t>이를 위해 단방향성 </a:t>
            </a:r>
            <a:r>
              <a:rPr lang="en-GB" altLang="ko-KR" sz="1400" kern="1200" dirty="0" smtClean="0">
                <a:solidFill>
                  <a:schemeClr val="tx1"/>
                </a:solidFill>
                <a:latin typeface="+mn-lt"/>
                <a:ea typeface="+mn-ea"/>
                <a:cs typeface="+mn-cs"/>
              </a:rPr>
              <a:t>closeness</a:t>
            </a:r>
            <a:r>
              <a:rPr lang="en-GB" altLang="ko-KR" sz="1400" kern="1200" baseline="0" dirty="0" smtClean="0">
                <a:solidFill>
                  <a:schemeClr val="tx1"/>
                </a:solidFill>
                <a:latin typeface="+mn-lt"/>
                <a:ea typeface="+mn-ea"/>
                <a:cs typeface="+mn-cs"/>
              </a:rPr>
              <a:t> measure</a:t>
            </a:r>
            <a:r>
              <a:rPr lang="ko-KR" altLang="en-US" sz="1400" kern="1200" baseline="0" dirty="0" smtClean="0">
                <a:solidFill>
                  <a:schemeClr val="tx1"/>
                </a:solidFill>
                <a:latin typeface="+mn-lt"/>
                <a:ea typeface="+mn-ea"/>
                <a:cs typeface="+mn-cs"/>
              </a:rPr>
              <a:t> </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친밀도</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를 정의하였는데요 이것은 간단하게 두 미디어 사이의 공통 청중을 </a:t>
            </a:r>
            <a:r>
              <a:rPr lang="en-GB" altLang="ko-KR" sz="1400" kern="1200" baseline="0" dirty="0" smtClean="0">
                <a:solidFill>
                  <a:schemeClr val="tx1"/>
                </a:solidFill>
                <a:latin typeface="+mn-lt"/>
                <a:ea typeface="+mn-ea"/>
                <a:cs typeface="+mn-cs"/>
              </a:rPr>
              <a:t>normalize</a:t>
            </a:r>
            <a:r>
              <a:rPr lang="ko-KR" altLang="en-US" sz="1400" kern="1200" baseline="0" dirty="0" smtClean="0">
                <a:solidFill>
                  <a:schemeClr val="tx1"/>
                </a:solidFill>
                <a:latin typeface="+mn-lt"/>
                <a:ea typeface="+mn-ea"/>
                <a:cs typeface="+mn-cs"/>
              </a:rPr>
              <a:t> 하였습니다</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a:t>
            </a:r>
            <a:endParaRPr lang="en-US" altLang="ko-KR" sz="1400" kern="1200" baseline="0" dirty="0" smtClean="0">
              <a:solidFill>
                <a:schemeClr val="tx1"/>
              </a:solidFill>
              <a:latin typeface="+mn-lt"/>
              <a:ea typeface="+mn-ea"/>
              <a:cs typeface="+mn-cs"/>
            </a:endParaRPr>
          </a:p>
          <a:p>
            <a:pPr eaLnBrk="1" hangingPunct="1">
              <a:lnSpc>
                <a:spcPct val="80000"/>
              </a:lnSpc>
              <a:spcBef>
                <a:spcPct val="0"/>
              </a:spcBef>
            </a:pPr>
            <a:r>
              <a:rPr lang="ko-KR" altLang="en-US" sz="1400" kern="1200" baseline="0" dirty="0" smtClean="0">
                <a:solidFill>
                  <a:schemeClr val="tx1"/>
                </a:solidFill>
                <a:latin typeface="+mn-lt"/>
                <a:ea typeface="+mn-ea"/>
                <a:cs typeface="+mn-cs"/>
              </a:rPr>
              <a:t>어떤 미디어 소스</a:t>
            </a:r>
            <a:r>
              <a:rPr lang="en-GB" altLang="ko-KR" sz="1400" kern="1200" baseline="0" dirty="0" smtClean="0">
                <a:solidFill>
                  <a:schemeClr val="tx1"/>
                </a:solidFill>
                <a:latin typeface="+mn-lt"/>
                <a:ea typeface="+mn-ea"/>
                <a:cs typeface="+mn-cs"/>
              </a:rPr>
              <a:t>A</a:t>
            </a:r>
            <a:r>
              <a:rPr lang="ko-KR" altLang="en-US" sz="1400" kern="1200" baseline="0" dirty="0" smtClean="0">
                <a:solidFill>
                  <a:schemeClr val="tx1"/>
                </a:solidFill>
                <a:latin typeface="+mn-lt"/>
                <a:ea typeface="+mn-ea"/>
                <a:cs typeface="+mn-cs"/>
              </a:rPr>
              <a:t>가 주어졌을 때</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미디어 소스 </a:t>
            </a:r>
            <a:r>
              <a:rPr lang="en-GB" altLang="ko-KR" sz="1400" kern="1200" baseline="0" dirty="0" smtClean="0">
                <a:solidFill>
                  <a:schemeClr val="tx1"/>
                </a:solidFill>
                <a:latin typeface="+mn-lt"/>
                <a:ea typeface="+mn-ea"/>
                <a:cs typeface="+mn-cs"/>
              </a:rPr>
              <a:t>B</a:t>
            </a:r>
            <a:r>
              <a:rPr lang="ko-KR" altLang="en-US" sz="1400" kern="1200" baseline="0" dirty="0" smtClean="0">
                <a:solidFill>
                  <a:schemeClr val="tx1"/>
                </a:solidFill>
                <a:latin typeface="+mn-lt"/>
                <a:ea typeface="+mn-ea"/>
                <a:cs typeface="+mn-cs"/>
              </a:rPr>
              <a:t>에 대한 가까운 정도는 두 미디어 사이의 공통 청중의 수 나누기 미디어</a:t>
            </a:r>
            <a:r>
              <a:rPr lang="en-GB" altLang="ko-KR" sz="1400" kern="1200" baseline="0" dirty="0" smtClean="0">
                <a:solidFill>
                  <a:schemeClr val="tx1"/>
                </a:solidFill>
                <a:latin typeface="+mn-lt"/>
                <a:ea typeface="+mn-ea"/>
                <a:cs typeface="+mn-cs"/>
              </a:rPr>
              <a:t>B</a:t>
            </a:r>
            <a:r>
              <a:rPr lang="ko-KR" altLang="en-US" sz="1400" kern="1200" baseline="0" dirty="0" smtClean="0">
                <a:solidFill>
                  <a:schemeClr val="tx1"/>
                </a:solidFill>
                <a:latin typeface="+mn-lt"/>
                <a:ea typeface="+mn-ea"/>
                <a:cs typeface="+mn-cs"/>
              </a:rPr>
              <a:t>의 청중 사이즈 입니다</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결국 이것은 어떤 랜덤한 </a:t>
            </a:r>
            <a:r>
              <a:rPr lang="en-GB" altLang="ko-KR" sz="1400" kern="1200" baseline="0" dirty="0" smtClean="0">
                <a:solidFill>
                  <a:schemeClr val="tx1"/>
                </a:solidFill>
                <a:latin typeface="+mn-lt"/>
                <a:ea typeface="+mn-ea"/>
                <a:cs typeface="+mn-cs"/>
              </a:rPr>
              <a:t>B</a:t>
            </a:r>
            <a:r>
              <a:rPr lang="ko-KR" altLang="en-US" sz="1400" kern="1200" baseline="0" dirty="0" smtClean="0">
                <a:solidFill>
                  <a:schemeClr val="tx1"/>
                </a:solidFill>
                <a:latin typeface="+mn-lt"/>
                <a:ea typeface="+mn-ea"/>
                <a:cs typeface="+mn-cs"/>
              </a:rPr>
              <a:t>의 청중이 미디어 </a:t>
            </a:r>
            <a:r>
              <a:rPr lang="en-GB" altLang="ko-KR" sz="1400" kern="1200" baseline="0" dirty="0" smtClean="0">
                <a:solidFill>
                  <a:schemeClr val="tx1"/>
                </a:solidFill>
                <a:latin typeface="+mn-lt"/>
                <a:ea typeface="+mn-ea"/>
                <a:cs typeface="+mn-cs"/>
              </a:rPr>
              <a:t>A</a:t>
            </a:r>
            <a:r>
              <a:rPr lang="ko-KR" altLang="en-US" sz="1400" kern="1200" baseline="0" dirty="0" smtClean="0">
                <a:solidFill>
                  <a:schemeClr val="tx1"/>
                </a:solidFill>
                <a:latin typeface="+mn-lt"/>
                <a:ea typeface="+mn-ea"/>
                <a:cs typeface="+mn-cs"/>
              </a:rPr>
              <a:t>를 </a:t>
            </a:r>
            <a:r>
              <a:rPr lang="en-GB" altLang="ko-KR" sz="1400" kern="1200" baseline="0" dirty="0" smtClean="0">
                <a:solidFill>
                  <a:schemeClr val="tx1"/>
                </a:solidFill>
                <a:latin typeface="+mn-lt"/>
                <a:ea typeface="+mn-ea"/>
                <a:cs typeface="+mn-cs"/>
              </a:rPr>
              <a:t>follow</a:t>
            </a:r>
            <a:r>
              <a:rPr lang="ko-KR" altLang="en-US" sz="1400" kern="1200" baseline="0" dirty="0" smtClean="0">
                <a:solidFill>
                  <a:schemeClr val="tx1"/>
                </a:solidFill>
                <a:latin typeface="+mn-lt"/>
                <a:ea typeface="+mn-ea"/>
                <a:cs typeface="+mn-cs"/>
              </a:rPr>
              <a:t>할 확률을 의미하게 됩니다</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뉴욕 타임즈가 생각하는 폭스 뉴스에 대한 친밀도는 </a:t>
            </a:r>
            <a:r>
              <a:rPr lang="en-US" altLang="ko-KR" sz="1400" kern="1200" baseline="0" dirty="0" smtClean="0">
                <a:solidFill>
                  <a:schemeClr val="tx1"/>
                </a:solidFill>
                <a:latin typeface="+mn-lt"/>
                <a:ea typeface="+mn-ea"/>
                <a:cs typeface="+mn-cs"/>
              </a:rPr>
              <a:t>0.25</a:t>
            </a:r>
            <a:r>
              <a:rPr lang="ko-KR" altLang="en-US" sz="1400" kern="1200" baseline="0" dirty="0" smtClean="0">
                <a:solidFill>
                  <a:schemeClr val="tx1"/>
                </a:solidFill>
                <a:latin typeface="+mn-lt"/>
                <a:ea typeface="+mn-ea"/>
                <a:cs typeface="+mn-cs"/>
              </a:rPr>
              <a:t>구요 워싱턴 포스트에 대한 친밀도는 </a:t>
            </a:r>
            <a:r>
              <a:rPr lang="ko-KR" altLang="ko-KR" sz="1400" kern="1200" baseline="0" dirty="0" smtClean="0">
                <a:solidFill>
                  <a:schemeClr val="tx1"/>
                </a:solidFill>
                <a:latin typeface="+mn-lt"/>
                <a:ea typeface="+mn-ea"/>
                <a:cs typeface="+mn-cs"/>
              </a:rPr>
              <a:t>0</a:t>
            </a:r>
            <a:r>
              <a:rPr lang="en-US" altLang="ko-KR" sz="1400" kern="1200" baseline="0" dirty="0" smtClean="0">
                <a:solidFill>
                  <a:schemeClr val="tx1"/>
                </a:solidFill>
                <a:latin typeface="+mn-lt"/>
                <a:ea typeface="+mn-ea"/>
                <a:cs typeface="+mn-cs"/>
              </a:rPr>
              <a:t>.62</a:t>
            </a:r>
            <a:r>
              <a:rPr lang="ko-KR" altLang="en-US" sz="1400" kern="1200" baseline="0" dirty="0" smtClean="0">
                <a:solidFill>
                  <a:schemeClr val="tx1"/>
                </a:solidFill>
                <a:latin typeface="+mn-lt"/>
                <a:ea typeface="+mn-ea"/>
                <a:cs typeface="+mn-cs"/>
              </a:rPr>
              <a:t> 입니다</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즉 워싱턴 포스트가 폭스 뉴스보다 뉴욕 타임즈에 더 가까운 미디어인 것을 말하고 있습니다</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a:t>
            </a:r>
            <a:r>
              <a:rPr lang="ko-KR" altLang="en-US" sz="1400" kern="1200" dirty="0" smtClean="0">
                <a:solidFill>
                  <a:schemeClr val="tx1"/>
                </a:solidFill>
                <a:latin typeface="+mn-lt"/>
                <a:ea typeface="+mn-ea"/>
                <a:cs typeface="+mn-cs"/>
              </a:rPr>
              <a:t> </a:t>
            </a:r>
            <a:r>
              <a:rPr lang="en-US" altLang="ko-KR" sz="1400" kern="1200" dirty="0" smtClean="0">
                <a:solidFill>
                  <a:schemeClr val="tx1"/>
                </a:solidFill>
                <a:latin typeface="+mn-lt"/>
                <a:ea typeface="+mn-ea"/>
                <a:cs typeface="+mn-cs"/>
              </a:rPr>
              <a:t>(</a:t>
            </a:r>
            <a:r>
              <a:rPr lang="ko-KR" altLang="en-US" sz="1400" kern="1200" dirty="0" smtClean="0">
                <a:solidFill>
                  <a:schemeClr val="tx1"/>
                </a:solidFill>
                <a:latin typeface="+mn-lt"/>
                <a:ea typeface="+mn-ea"/>
                <a:cs typeface="+mn-cs"/>
              </a:rPr>
              <a:t>잠깐 언급하자면 폭스 뉴스는 </a:t>
            </a:r>
            <a:r>
              <a:rPr lang="en-GB" altLang="ko-KR" sz="1400" kern="1200" dirty="0" smtClean="0">
                <a:solidFill>
                  <a:schemeClr val="tx1"/>
                </a:solidFill>
                <a:latin typeface="+mn-lt"/>
                <a:ea typeface="+mn-ea"/>
                <a:cs typeface="+mn-cs"/>
              </a:rPr>
              <a:t>right</a:t>
            </a:r>
            <a:r>
              <a:rPr lang="en-GB" altLang="ko-KR" sz="1400" kern="1200" baseline="0" dirty="0" smtClean="0">
                <a:solidFill>
                  <a:schemeClr val="tx1"/>
                </a:solidFill>
                <a:latin typeface="+mn-lt"/>
                <a:ea typeface="+mn-ea"/>
                <a:cs typeface="+mn-cs"/>
              </a:rPr>
              <a:t> side</a:t>
            </a:r>
            <a:r>
              <a:rPr lang="ko-KR" altLang="en-US" sz="1400" kern="1200" baseline="0" dirty="0" smtClean="0">
                <a:solidFill>
                  <a:schemeClr val="tx1"/>
                </a:solidFill>
                <a:latin typeface="+mn-lt"/>
                <a:ea typeface="+mn-ea"/>
                <a:cs typeface="+mn-cs"/>
              </a:rPr>
              <a:t>이고 워싱턴포스트는 </a:t>
            </a:r>
            <a:r>
              <a:rPr lang="en-GB" altLang="ko-KR" sz="1400" kern="1200" baseline="0" dirty="0" smtClean="0">
                <a:solidFill>
                  <a:schemeClr val="tx1"/>
                </a:solidFill>
                <a:latin typeface="+mn-lt"/>
                <a:ea typeface="+mn-ea"/>
                <a:cs typeface="+mn-cs"/>
              </a:rPr>
              <a:t>left side </a:t>
            </a:r>
            <a:r>
              <a:rPr lang="ko-KR" altLang="en-US" sz="1400" kern="1200" baseline="0" dirty="0" smtClean="0">
                <a:solidFill>
                  <a:schemeClr val="tx1"/>
                </a:solidFill>
                <a:latin typeface="+mn-lt"/>
                <a:ea typeface="+mn-ea"/>
                <a:cs typeface="+mn-cs"/>
              </a:rPr>
              <a:t>입니다</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여기에서 정의한 친밀도는 단반향성이기 때문에</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워싱턴 포스트가 폭스 뉴스보다 뉴욕타임즈와 더 가깝다고 해서 이것이 워싱턴 포스트와 폭스 뉴스 둘 사이의 관계를 정의하지는 않습니다</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a:t>
            </a:r>
            <a:endParaRPr lang="en-US" altLang="ko-KR" sz="1400" kern="1200" baseline="0" dirty="0" smtClean="0">
              <a:solidFill>
                <a:schemeClr val="tx1"/>
              </a:solidFill>
              <a:latin typeface="+mn-lt"/>
              <a:ea typeface="+mn-ea"/>
              <a:cs typeface="+mn-cs"/>
            </a:endParaRPr>
          </a:p>
          <a:p>
            <a:pPr eaLnBrk="1" hangingPunct="1">
              <a:lnSpc>
                <a:spcPct val="80000"/>
              </a:lnSpc>
              <a:spcBef>
                <a:spcPct val="0"/>
              </a:spcBef>
            </a:pPr>
            <a:r>
              <a:rPr lang="ko-KR" altLang="en-US" sz="1400" kern="1200" baseline="0" dirty="0" smtClean="0">
                <a:solidFill>
                  <a:schemeClr val="tx1"/>
                </a:solidFill>
                <a:latin typeface="+mn-lt"/>
                <a:ea typeface="+mn-ea"/>
                <a:cs typeface="+mn-cs"/>
              </a:rPr>
              <a:t>그렇다면 이 척도가 과연 유용할까요</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과연 이게 어디에 쓰일 수 있을까요</a:t>
            </a:r>
            <a:r>
              <a:rPr lang="en-US" altLang="ko-KR" sz="1400" kern="1200" baseline="0" dirty="0" smtClean="0">
                <a:solidFill>
                  <a:schemeClr val="tx1"/>
                </a:solidFill>
                <a:latin typeface="+mn-lt"/>
                <a:ea typeface="+mn-ea"/>
                <a:cs typeface="+mn-cs"/>
              </a:rPr>
              <a:t>?</a:t>
            </a:r>
            <a:r>
              <a:rPr lang="ko-KR" altLang="en-US" sz="1400" kern="1200" baseline="0" dirty="0" smtClean="0">
                <a:solidFill>
                  <a:schemeClr val="tx1"/>
                </a:solidFill>
                <a:latin typeface="+mn-lt"/>
                <a:ea typeface="+mn-ea"/>
                <a:cs typeface="+mn-cs"/>
              </a:rPr>
              <a:t> 여기 한가지 예가 있습니다</a:t>
            </a:r>
            <a:r>
              <a:rPr lang="en-US" altLang="ko-KR" sz="1400" kern="1200" baseline="0" dirty="0" smtClean="0">
                <a:solidFill>
                  <a:schemeClr val="tx1"/>
                </a:solidFill>
                <a:latin typeface="+mn-lt"/>
                <a:ea typeface="+mn-ea"/>
                <a:cs typeface="+mn-cs"/>
              </a:rPr>
              <a:t>.</a:t>
            </a:r>
            <a:endParaRPr lang="en-US" altLang="ko-KR" sz="1300" dirty="0" smtClean="0">
              <a:ea typeface="맑은 고딕" pitchFamily="50" charset="-127"/>
            </a:endParaRPr>
          </a:p>
        </p:txBody>
      </p:sp>
      <p:sp>
        <p:nvSpPr>
          <p:cNvPr id="56324"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fld id="{EC17FD1F-4C30-4894-9DD4-AE198F48A8DE}" type="slidenum">
              <a:rPr kumimoji="0" lang="en-US" altLang="ko-KR" smtClean="0">
                <a:latin typeface="Calibri" pitchFamily="34" charset="0"/>
              </a:rPr>
              <a:pPr eaLnBrk="1" hangingPunct="1"/>
              <a:t>50</a:t>
            </a:fld>
            <a:endParaRPr kumimoji="0" lang="en-US" altLang="ko-KR"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picked one of political media sources, </a:t>
            </a:r>
            <a:r>
              <a:rPr lang="en-US" sz="1200" kern="1200" dirty="0" err="1" smtClean="0">
                <a:solidFill>
                  <a:schemeClr val="tx1"/>
                </a:solidFill>
                <a:latin typeface="+mn-lt"/>
                <a:ea typeface="+mn-ea"/>
                <a:cs typeface="+mn-cs"/>
              </a:rPr>
              <a:t>nprpolitical</a:t>
            </a:r>
            <a:r>
              <a:rPr lang="en-US" sz="1200" kern="1200" dirty="0" smtClean="0">
                <a:solidFill>
                  <a:schemeClr val="tx1"/>
                </a:solidFill>
                <a:latin typeface="+mn-lt"/>
                <a:ea typeface="+mn-ea"/>
                <a:cs typeface="+mn-cs"/>
              </a:rPr>
              <a:t> which is considered as left-wing</a:t>
            </a:r>
            <a:r>
              <a:rPr lang="en-US" sz="1200" kern="1200" baseline="0" dirty="0" smtClean="0">
                <a:solidFill>
                  <a:schemeClr val="tx1"/>
                </a:solidFill>
                <a:latin typeface="+mn-lt"/>
                <a:ea typeface="+mn-ea"/>
                <a:cs typeface="+mn-cs"/>
              </a:rPr>
              <a:t> media. and then </a:t>
            </a:r>
            <a:r>
              <a:rPr lang="en-US" sz="1200" kern="1200" dirty="0" smtClean="0">
                <a:solidFill>
                  <a:schemeClr val="tx1"/>
                </a:solidFill>
                <a:latin typeface="+mn-lt"/>
                <a:ea typeface="+mn-ea"/>
                <a:cs typeface="+mn-cs"/>
              </a:rPr>
              <a:t>we ranked the other political media sources based on their closeness values to the </a:t>
            </a:r>
            <a:r>
              <a:rPr lang="en-US" sz="1200" kern="1200" dirty="0" err="1" smtClean="0">
                <a:solidFill>
                  <a:schemeClr val="tx1"/>
                </a:solidFill>
                <a:latin typeface="+mn-lt"/>
                <a:ea typeface="+mn-ea"/>
                <a:cs typeface="+mn-cs"/>
              </a:rPr>
              <a:t>nprpoliticss</a:t>
            </a:r>
            <a:r>
              <a:rPr lang="en-US" sz="1200" kern="1200" dirty="0" smtClean="0">
                <a:solidFill>
                  <a:schemeClr val="tx1"/>
                </a:solidFill>
                <a:latin typeface="+mn-lt"/>
                <a:ea typeface="+mn-ea"/>
                <a:cs typeface="+mn-cs"/>
              </a:rPr>
              <a:t>. And here’s the political leaning of each media</a:t>
            </a:r>
            <a:r>
              <a:rPr lang="en-US" sz="1200" kern="1200" baseline="0" dirty="0" smtClean="0">
                <a:solidFill>
                  <a:schemeClr val="tx1"/>
                </a:solidFill>
                <a:latin typeface="+mn-lt"/>
                <a:ea typeface="+mn-ea"/>
                <a:cs typeface="+mn-cs"/>
              </a:rPr>
              <a:t> source. </a:t>
            </a:r>
            <a:r>
              <a:rPr lang="en-US" sz="1200" kern="1200" dirty="0" smtClean="0">
                <a:solidFill>
                  <a:schemeClr val="tx1"/>
                </a:solidFill>
                <a:latin typeface="+mn-lt"/>
                <a:ea typeface="+mn-ea"/>
                <a:cs typeface="+mn-cs"/>
              </a:rPr>
              <a:t>As you can see, they are lined up very well from extreme to the other extreme.</a:t>
            </a:r>
            <a:r>
              <a:rPr lang="en-US" sz="1200" kern="1200" baseline="0" dirty="0" smtClean="0">
                <a:solidFill>
                  <a:schemeClr val="tx1"/>
                </a:solidFill>
                <a:latin typeface="+mn-lt"/>
                <a:ea typeface="+mn-ea"/>
                <a:cs typeface="+mn-cs"/>
              </a:rPr>
              <a:t> This map shows that </a:t>
            </a:r>
            <a:r>
              <a:rPr lang="en-US" sz="1200" kern="1200" dirty="0" err="1" smtClean="0">
                <a:solidFill>
                  <a:schemeClr val="tx1"/>
                </a:solidFill>
                <a:latin typeface="+mn-lt"/>
                <a:ea typeface="+mn-ea"/>
                <a:cs typeface="+mn-cs"/>
              </a:rPr>
              <a:t>nytimes</a:t>
            </a:r>
            <a:r>
              <a:rPr lang="en-US" sz="1200" kern="1200" baseline="0" dirty="0" smtClean="0">
                <a:solidFill>
                  <a:schemeClr val="tx1"/>
                </a:solidFill>
                <a:latin typeface="+mn-lt"/>
                <a:ea typeface="+mn-ea"/>
                <a:cs typeface="+mn-cs"/>
              </a:rPr>
              <a:t> is the closest media to </a:t>
            </a:r>
            <a:r>
              <a:rPr lang="en-US" sz="1200" kern="1200" baseline="0" dirty="0" err="1" smtClean="0">
                <a:solidFill>
                  <a:schemeClr val="tx1"/>
                </a:solidFill>
                <a:latin typeface="+mn-lt"/>
                <a:ea typeface="+mn-ea"/>
                <a:cs typeface="+mn-cs"/>
              </a:rPr>
              <a:t>nprpolitics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jdickerson</a:t>
            </a:r>
            <a:r>
              <a:rPr lang="en-US" sz="1200" kern="1200" baseline="0" dirty="0" smtClean="0">
                <a:solidFill>
                  <a:schemeClr val="tx1"/>
                </a:solidFill>
                <a:latin typeface="+mn-lt"/>
                <a:ea typeface="+mn-ea"/>
                <a:cs typeface="+mn-cs"/>
              </a:rPr>
              <a:t> is the second closest media source, and so on. but again, it does not necessarily means </a:t>
            </a:r>
            <a:r>
              <a:rPr lang="en-US" sz="1200" kern="1200" baseline="0" dirty="0" err="1" smtClean="0">
                <a:solidFill>
                  <a:schemeClr val="tx1"/>
                </a:solidFill>
                <a:latin typeface="+mn-lt"/>
                <a:ea typeface="+mn-ea"/>
                <a:cs typeface="+mn-cs"/>
              </a:rPr>
              <a:t>nytimes</a:t>
            </a:r>
            <a:r>
              <a:rPr lang="en-US" sz="1200" kern="1200" baseline="0" dirty="0" smtClean="0">
                <a:solidFill>
                  <a:schemeClr val="tx1"/>
                </a:solidFill>
                <a:latin typeface="+mn-lt"/>
                <a:ea typeface="+mn-ea"/>
                <a:cs typeface="+mn-cs"/>
              </a:rPr>
              <a:t> is the </a:t>
            </a:r>
            <a:r>
              <a:rPr lang="en-US" sz="1200" kern="1200" baseline="0" dirty="0" err="1" smtClean="0">
                <a:solidFill>
                  <a:schemeClr val="tx1"/>
                </a:solidFill>
                <a:latin typeface="+mn-lt"/>
                <a:ea typeface="+mn-ea"/>
                <a:cs typeface="+mn-cs"/>
              </a:rPr>
              <a:t>cloest</a:t>
            </a:r>
            <a:r>
              <a:rPr lang="en-US" sz="1200" kern="1200" baseline="0" dirty="0" smtClean="0">
                <a:solidFill>
                  <a:schemeClr val="tx1"/>
                </a:solidFill>
                <a:latin typeface="+mn-lt"/>
                <a:ea typeface="+mn-ea"/>
                <a:cs typeface="+mn-cs"/>
              </a:rPr>
              <a:t> media source to </a:t>
            </a:r>
            <a:r>
              <a:rPr lang="en-US" sz="1200" kern="1200" baseline="0" dirty="0" err="1" smtClean="0">
                <a:solidFill>
                  <a:schemeClr val="tx1"/>
                </a:solidFill>
                <a:latin typeface="+mn-lt"/>
                <a:ea typeface="+mn-ea"/>
                <a:cs typeface="+mn-cs"/>
              </a:rPr>
              <a:t>jdickerson</a:t>
            </a:r>
            <a:r>
              <a:rPr lang="en-US" sz="1200" kern="1200" baseline="0" dirty="0" smtClean="0">
                <a:solidFill>
                  <a:schemeClr val="tx1"/>
                </a:solidFill>
                <a:latin typeface="+mn-lt"/>
                <a:ea typeface="+mn-ea"/>
                <a:cs typeface="+mn-cs"/>
              </a:rPr>
              <a:t>. And here is the another example of </a:t>
            </a:r>
            <a:r>
              <a:rPr lang="en-US" sz="1200" kern="1200" baseline="0" dirty="0" err="1" smtClean="0">
                <a:solidFill>
                  <a:schemeClr val="tx1"/>
                </a:solidFill>
                <a:latin typeface="+mn-lt"/>
                <a:ea typeface="+mn-ea"/>
                <a:cs typeface="+mn-cs"/>
              </a:rPr>
              <a:t>washtimes</a:t>
            </a:r>
            <a:r>
              <a:rPr lang="en-US" sz="1200" kern="1200" baseline="0" dirty="0" smtClean="0">
                <a:solidFill>
                  <a:schemeClr val="tx1"/>
                </a:solidFill>
                <a:latin typeface="+mn-lt"/>
                <a:ea typeface="+mn-ea"/>
                <a:cs typeface="+mn-cs"/>
              </a:rPr>
              <a:t>. result also shows political dichotomy of media sources. </a:t>
            </a:r>
            <a:r>
              <a:rPr lang="en-US" sz="1200" kern="1200" dirty="0" smtClean="0">
                <a:solidFill>
                  <a:schemeClr val="tx1"/>
                </a:solidFill>
                <a:latin typeface="+mn-lt"/>
                <a:ea typeface="+mn-ea"/>
                <a:cs typeface="+mn-cs"/>
              </a:rPr>
              <a:t>One exception occurs</a:t>
            </a:r>
            <a:r>
              <a:rPr lang="en-US" sz="1200" kern="1200" baseline="0" dirty="0" smtClean="0">
                <a:solidFill>
                  <a:schemeClr val="tx1"/>
                </a:solidFill>
                <a:latin typeface="+mn-lt"/>
                <a:ea typeface="+mn-ea"/>
                <a:cs typeface="+mn-cs"/>
              </a:rPr>
              <a:t> between </a:t>
            </a:r>
            <a:r>
              <a:rPr lang="en-US" sz="1200" kern="1200" baseline="0" dirty="0" err="1" smtClean="0">
                <a:solidFill>
                  <a:schemeClr val="tx1"/>
                </a:solidFill>
                <a:latin typeface="+mn-lt"/>
                <a:ea typeface="+mn-ea"/>
                <a:cs typeface="+mn-cs"/>
              </a:rPr>
              <a:t>washtimes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washingtonpost</a:t>
            </a:r>
            <a:r>
              <a:rPr lang="en-US" sz="1200" kern="1200" baseline="0" dirty="0" smtClean="0">
                <a:solidFill>
                  <a:schemeClr val="tx1"/>
                </a:solidFill>
                <a:latin typeface="+mn-lt"/>
                <a:ea typeface="+mn-ea"/>
                <a:cs typeface="+mn-cs"/>
              </a:rPr>
              <a:t>. We conjecture it’s because of regional reason. People in DC might follow them both to get more local news. While the closeness measure shows political closeness,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 can also show the regional closeness.</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these</a:t>
            </a:r>
            <a:r>
              <a:rPr lang="en-US" sz="1200" kern="1200" baseline="0" dirty="0" smtClean="0">
                <a:solidFill>
                  <a:schemeClr val="tx1"/>
                </a:solidFill>
                <a:latin typeface="+mn-lt"/>
                <a:ea typeface="+mn-ea"/>
                <a:cs typeface="+mn-cs"/>
              </a:rPr>
              <a:t> are two of examples, we did simple evaluation for our metric. With a comparison to ADA score, our map got 77.5% matching probability and </a:t>
            </a:r>
            <a:r>
              <a:rPr lang="en-US" sz="1200" kern="1200" dirty="0" smtClean="0">
                <a:solidFill>
                  <a:schemeClr val="tx1"/>
                </a:solidFill>
                <a:latin typeface="+mn-lt"/>
                <a:ea typeface="+mn-ea"/>
                <a:cs typeface="+mn-cs"/>
              </a:rPr>
              <a:t>F</a:t>
            </a:r>
            <a:r>
              <a:rPr lang="en-US" sz="1200" kern="1200" baseline="0" dirty="0" smtClean="0">
                <a:solidFill>
                  <a:schemeClr val="tx1"/>
                </a:solidFill>
                <a:latin typeface="+mn-lt"/>
                <a:ea typeface="+mn-ea"/>
                <a:cs typeface="+mn-cs"/>
              </a:rPr>
              <a:t>or the left-wind media sources, it gave perfect match. For the detail, please check the paper. </a:t>
            </a:r>
            <a:r>
              <a:rPr lang="en-US" sz="1200" kern="1200" dirty="0" smtClean="0">
                <a:solidFill>
                  <a:schemeClr val="tx1"/>
                </a:solidFill>
                <a:latin typeface="+mn-lt"/>
                <a:ea typeface="+mn-ea"/>
                <a:cs typeface="+mn-cs"/>
              </a:rPr>
              <a:t>The most interesting implication here is that we can automate whole process to infer the political leaning of media</a:t>
            </a:r>
            <a:r>
              <a:rPr lang="en-US" sz="1200" kern="1200" baseline="0" dirty="0" smtClean="0">
                <a:solidFill>
                  <a:schemeClr val="tx1"/>
                </a:solidFill>
                <a:latin typeface="+mn-lt"/>
                <a:ea typeface="+mn-ea"/>
                <a:cs typeface="+mn-cs"/>
              </a:rPr>
              <a:t> sources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The ADA scores requires lots of manual effort including collecting much articles from each news outlet and expensive text classification algorithm to determine the leaning. Also while there are only 25 media outlets having ADA score, it’d be possible to pursue large-scale study with our metric to get the bias score of any media source. or through a repeated study overtime, we might be able to see the evolution of political media map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ko-KR" altLang="en-US" sz="1200" kern="1200" baseline="0" dirty="0" smtClean="0">
                <a:solidFill>
                  <a:schemeClr val="tx1"/>
                </a:solidFill>
                <a:latin typeface="+mn-lt"/>
                <a:ea typeface="+mn-ea"/>
                <a:cs typeface="+mn-cs"/>
              </a:rPr>
              <a:t>정치적 미디어 들 중 </a:t>
            </a:r>
            <a:r>
              <a:rPr lang="en-GB" altLang="ko-KR" sz="1200" kern="1200" baseline="0" dirty="0" smtClean="0">
                <a:solidFill>
                  <a:schemeClr val="tx1"/>
                </a:solidFill>
                <a:latin typeface="+mn-lt"/>
                <a:ea typeface="+mn-ea"/>
                <a:cs typeface="+mn-cs"/>
              </a:rPr>
              <a:t>left </a:t>
            </a:r>
            <a:r>
              <a:rPr lang="ko-KR" altLang="en-US" sz="1200" kern="1200" baseline="0" dirty="0" smtClean="0">
                <a:solidFill>
                  <a:schemeClr val="tx1"/>
                </a:solidFill>
                <a:latin typeface="+mn-lt"/>
                <a:ea typeface="+mn-ea"/>
                <a:cs typeface="+mn-cs"/>
              </a:rPr>
              <a:t>측으로 구분되는 </a:t>
            </a:r>
            <a:r>
              <a:rPr lang="en-GB" altLang="ko-KR" sz="1200" kern="1200" baseline="0" dirty="0" err="1" smtClean="0">
                <a:solidFill>
                  <a:schemeClr val="tx1"/>
                </a:solidFill>
                <a:latin typeface="+mn-lt"/>
                <a:ea typeface="+mn-ea"/>
                <a:cs typeface="+mn-cs"/>
              </a:rPr>
              <a:t>nprpolitics</a:t>
            </a:r>
            <a:r>
              <a:rPr lang="ko-KR" altLang="en-US" sz="1200" kern="1200" baseline="0" dirty="0" smtClean="0">
                <a:solidFill>
                  <a:schemeClr val="tx1"/>
                </a:solidFill>
                <a:latin typeface="+mn-lt"/>
                <a:ea typeface="+mn-ea"/>
                <a:cs typeface="+mn-cs"/>
              </a:rPr>
              <a:t>라는 것을 하나 골라내었습니다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그리고 나머지 정치적 미디어들에 대해 각각 친밀도를 구하고</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그 값을 기준으로 정렬하였습니다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그리고 여기 각 미디어 소스들의 정치적 성향이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보시는 바와 같이</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친밀도를 통한 정렬일 뿐인데 정치적 성향 또한 한쪽 극에서 다른 쪽 극으로 잘 정렬이 되어있는 것을 보실 수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여기 또 다른 예가 있는데요</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a:t>
            </a:r>
            <a:r>
              <a:rPr lang="en-GB" altLang="ko-KR" sz="1200" kern="1200" baseline="0" dirty="0" smtClean="0">
                <a:solidFill>
                  <a:schemeClr val="tx1"/>
                </a:solidFill>
                <a:latin typeface="+mn-lt"/>
                <a:ea typeface="+mn-ea"/>
                <a:cs typeface="+mn-cs"/>
              </a:rPr>
              <a:t>right </a:t>
            </a:r>
            <a:r>
              <a:rPr lang="ko-KR" altLang="en-US" sz="1200" kern="1200" baseline="0" dirty="0" smtClean="0">
                <a:solidFill>
                  <a:schemeClr val="tx1"/>
                </a:solidFill>
                <a:latin typeface="+mn-lt"/>
                <a:ea typeface="+mn-ea"/>
                <a:cs typeface="+mn-cs"/>
              </a:rPr>
              <a:t>측으로 구분되는 </a:t>
            </a:r>
            <a:r>
              <a:rPr lang="en-GB" altLang="ko-KR" sz="1200" kern="1200" baseline="0" dirty="0" err="1" smtClean="0">
                <a:solidFill>
                  <a:schemeClr val="tx1"/>
                </a:solidFill>
                <a:latin typeface="+mn-lt"/>
                <a:ea typeface="+mn-ea"/>
                <a:cs typeface="+mn-cs"/>
              </a:rPr>
              <a:t>washtimes</a:t>
            </a:r>
            <a:r>
              <a:rPr lang="ko-KR" altLang="en-US" sz="1200" kern="1200" baseline="0" dirty="0" smtClean="0">
                <a:solidFill>
                  <a:schemeClr val="tx1"/>
                </a:solidFill>
                <a:latin typeface="+mn-lt"/>
                <a:ea typeface="+mn-ea"/>
                <a:cs typeface="+mn-cs"/>
              </a:rPr>
              <a:t> 입니다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역시나 정치적 양분을 보여주는 데요</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한가지 예외적인 사항이 </a:t>
            </a:r>
            <a:r>
              <a:rPr lang="en-GB" altLang="ko-KR" sz="1200" kern="1200" baseline="0" dirty="0" err="1" smtClean="0">
                <a:solidFill>
                  <a:schemeClr val="tx1"/>
                </a:solidFill>
                <a:latin typeface="+mn-lt"/>
                <a:ea typeface="+mn-ea"/>
                <a:cs typeface="+mn-cs"/>
              </a:rPr>
              <a:t>washtimes</a:t>
            </a:r>
            <a:r>
              <a:rPr lang="en-GB" altLang="ko-KR" sz="1200" kern="1200" baseline="0" dirty="0" smtClean="0">
                <a:solidFill>
                  <a:schemeClr val="tx1"/>
                </a:solidFill>
                <a:latin typeface="+mn-lt"/>
                <a:ea typeface="+mn-ea"/>
                <a:cs typeface="+mn-cs"/>
              </a:rPr>
              <a:t> </a:t>
            </a:r>
            <a:r>
              <a:rPr lang="ko-KR" altLang="en-US" sz="1200" kern="1200" baseline="0" dirty="0" smtClean="0">
                <a:solidFill>
                  <a:schemeClr val="tx1"/>
                </a:solidFill>
                <a:latin typeface="+mn-lt"/>
                <a:ea typeface="+mn-ea"/>
                <a:cs typeface="+mn-cs"/>
              </a:rPr>
              <a:t>와  </a:t>
            </a:r>
            <a:r>
              <a:rPr lang="en-GB" altLang="ko-KR" sz="1200" kern="1200" baseline="0" dirty="0" err="1" smtClean="0">
                <a:solidFill>
                  <a:schemeClr val="tx1"/>
                </a:solidFill>
                <a:latin typeface="+mn-lt"/>
                <a:ea typeface="+mn-ea"/>
                <a:cs typeface="+mn-cs"/>
              </a:rPr>
              <a:t>washingtonpost</a:t>
            </a:r>
            <a:r>
              <a:rPr lang="ko-KR" altLang="en-US" sz="1200" kern="1200" baseline="0" dirty="0" smtClean="0">
                <a:solidFill>
                  <a:schemeClr val="tx1"/>
                </a:solidFill>
                <a:latin typeface="+mn-lt"/>
                <a:ea typeface="+mn-ea"/>
                <a:cs typeface="+mn-cs"/>
              </a:rPr>
              <a:t> 사이에서 일어납니다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추측컨데</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두 미디어가 같은 지역 기반이기 때문에 워싱턴에 사는 사람들이 로컬 뉴스를 확인하기 위해서 양 쪽 모두 </a:t>
            </a:r>
            <a:r>
              <a:rPr lang="en-GB" altLang="ko-KR" sz="1200" kern="1200" baseline="0" dirty="0" smtClean="0">
                <a:solidFill>
                  <a:schemeClr val="tx1"/>
                </a:solidFill>
                <a:latin typeface="+mn-lt"/>
                <a:ea typeface="+mn-ea"/>
                <a:cs typeface="+mn-cs"/>
              </a:rPr>
              <a:t>follow</a:t>
            </a:r>
            <a:r>
              <a:rPr lang="ko-KR" altLang="en-US" sz="1200" kern="1200" baseline="0" dirty="0" smtClean="0">
                <a:solidFill>
                  <a:schemeClr val="tx1"/>
                </a:solidFill>
                <a:latin typeface="+mn-lt"/>
                <a:ea typeface="+mn-ea"/>
                <a:cs typeface="+mn-cs"/>
              </a:rPr>
              <a:t> 하고 있는게 이유이지 않을까 생각됩니다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이렇게 친밀성 척도는 정치적 경향 뿐만 아니랑 지역적 친밀성 등도 나타낼 수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a:t>
            </a:r>
            <a:endParaRPr lang="en-US" altLang="ko-KR"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ko-KR" altLang="en-US" sz="1200" kern="1200" baseline="0" dirty="0" smtClean="0">
                <a:solidFill>
                  <a:schemeClr val="tx1"/>
                </a:solidFill>
                <a:latin typeface="+mn-lt"/>
                <a:ea typeface="+mn-ea"/>
                <a:cs typeface="+mn-cs"/>
              </a:rPr>
              <a:t>이 예제에서 재미난 점은 미디어의 정치적 편향성을 추측하는 이 전체의 과정을 자동화 할 수 있다는 것입니다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앞서 말씀드린 </a:t>
            </a:r>
            <a:r>
              <a:rPr lang="en-GB" altLang="ko-KR" sz="1200" kern="1200" baseline="0" dirty="0" smtClean="0">
                <a:solidFill>
                  <a:schemeClr val="tx1"/>
                </a:solidFill>
                <a:latin typeface="+mn-lt"/>
                <a:ea typeface="+mn-ea"/>
                <a:cs typeface="+mn-cs"/>
              </a:rPr>
              <a:t>ADA</a:t>
            </a:r>
            <a:r>
              <a:rPr lang="ko-KR" altLang="en-US" sz="1200" kern="1200" baseline="0" dirty="0" smtClean="0">
                <a:solidFill>
                  <a:schemeClr val="tx1"/>
                </a:solidFill>
                <a:latin typeface="+mn-lt"/>
                <a:ea typeface="+mn-ea"/>
                <a:cs typeface="+mn-cs"/>
              </a:rPr>
              <a:t> </a:t>
            </a:r>
            <a:r>
              <a:rPr lang="en-GB" altLang="ko-KR" sz="1200" kern="1200" baseline="0" dirty="0" smtClean="0">
                <a:solidFill>
                  <a:schemeClr val="tx1"/>
                </a:solidFill>
                <a:latin typeface="+mn-lt"/>
                <a:ea typeface="+mn-ea"/>
                <a:cs typeface="+mn-cs"/>
              </a:rPr>
              <a:t>score</a:t>
            </a:r>
            <a:r>
              <a:rPr lang="ko-KR" altLang="en-US" sz="1200" kern="1200" baseline="0" dirty="0" smtClean="0">
                <a:solidFill>
                  <a:schemeClr val="tx1"/>
                </a:solidFill>
                <a:latin typeface="+mn-lt"/>
                <a:ea typeface="+mn-ea"/>
                <a:cs typeface="+mn-cs"/>
              </a:rPr>
              <a:t>와 같은 정지적 편향 연구에서보면 각 미디어의 뉴스 기사들을 모두 모으고</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비싼  </a:t>
            </a:r>
            <a:r>
              <a:rPr lang="en-GB" altLang="ko-KR" sz="1200" kern="1200" baseline="0" dirty="0" smtClean="0">
                <a:solidFill>
                  <a:schemeClr val="tx1"/>
                </a:solidFill>
                <a:latin typeface="+mn-lt"/>
                <a:ea typeface="+mn-ea"/>
                <a:cs typeface="+mn-cs"/>
              </a:rPr>
              <a:t>text </a:t>
            </a:r>
            <a:r>
              <a:rPr lang="en-GB" altLang="ko-KR" sz="1200" kern="1200" baseline="0" dirty="0" err="1" smtClean="0">
                <a:solidFill>
                  <a:schemeClr val="tx1"/>
                </a:solidFill>
                <a:latin typeface="+mn-lt"/>
                <a:ea typeface="+mn-ea"/>
                <a:cs typeface="+mn-cs"/>
              </a:rPr>
              <a:t>classifcation</a:t>
            </a:r>
            <a:r>
              <a:rPr lang="ko-KR" altLang="en-US" sz="1200" kern="1200" baseline="0" dirty="0" smtClean="0">
                <a:solidFill>
                  <a:schemeClr val="tx1"/>
                </a:solidFill>
                <a:latin typeface="+mn-lt"/>
                <a:ea typeface="+mn-ea"/>
                <a:cs typeface="+mn-cs"/>
              </a:rPr>
              <a:t> 알고리즘을 이용했어야 하는데</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여기에서는 사용자들의 구독 </a:t>
            </a:r>
            <a:r>
              <a:rPr lang="en-GB" altLang="ko-KR" sz="1200" kern="1200" baseline="0" dirty="0" smtClean="0">
                <a:solidFill>
                  <a:schemeClr val="tx1"/>
                </a:solidFill>
                <a:latin typeface="+mn-lt"/>
                <a:ea typeface="+mn-ea"/>
                <a:cs typeface="+mn-cs"/>
              </a:rPr>
              <a:t>link</a:t>
            </a:r>
            <a:r>
              <a:rPr lang="ko-KR" altLang="en-US" sz="1200" kern="1200" baseline="0" dirty="0" smtClean="0">
                <a:solidFill>
                  <a:schemeClr val="tx1"/>
                </a:solidFill>
                <a:latin typeface="+mn-lt"/>
                <a:ea typeface="+mn-ea"/>
                <a:cs typeface="+mn-cs"/>
              </a:rPr>
              <a:t>만을 가지고 비슷한 결과를 얻어낼 수 있습니다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또한 앞 선 연구에서 </a:t>
            </a:r>
            <a:r>
              <a:rPr lang="en-US" altLang="ko-KR" sz="1200" kern="1200" baseline="0" dirty="0" smtClean="0">
                <a:solidFill>
                  <a:schemeClr val="tx1"/>
                </a:solidFill>
                <a:latin typeface="+mn-lt"/>
                <a:ea typeface="+mn-ea"/>
                <a:cs typeface="+mn-cs"/>
              </a:rPr>
              <a:t>25</a:t>
            </a:r>
            <a:r>
              <a:rPr lang="ko-KR" altLang="en-US" sz="1200" kern="1200" baseline="0" dirty="0" smtClean="0">
                <a:solidFill>
                  <a:schemeClr val="tx1"/>
                </a:solidFill>
                <a:latin typeface="+mn-lt"/>
                <a:ea typeface="+mn-ea"/>
                <a:cs typeface="+mn-cs"/>
              </a:rPr>
              <a:t>개의 미디어 만을 대상으로 한 것에 비해</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이런 친밀도를 이용하면 훨씬 더 큰 규모의 연구가 가능하고 또한 시간의 변화에 따라 미디어 들의 정치적 성향이 어떻게 변화하는 지에 대한 연구도 가능하게 됩니다</a:t>
            </a:r>
            <a:r>
              <a:rPr lang="en-US" altLang="ko-KR" sz="1200" kern="1200" baseline="0" dirty="0" smtClean="0">
                <a:solidFill>
                  <a:schemeClr val="tx1"/>
                </a:solidFill>
                <a:latin typeface="+mn-lt"/>
                <a:ea typeface="+mn-ea"/>
                <a:cs typeface="+mn-cs"/>
              </a:rPr>
              <a:t>.</a:t>
            </a:r>
            <a:r>
              <a:rPr lang="ko-KR" altLang="en-US"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ECC7945-427D-714E-950F-3B97BD332EAB}"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ko-KR" sz="1100">
                <a:latin typeface="Calibri" charset="0"/>
                <a:cs typeface="맑은 고딕" charset="0"/>
              </a:rPr>
              <a:t>Twitter has media sources, local opinion leaders, all the way down to ordinary users</a:t>
            </a:r>
          </a:p>
        </p:txBody>
      </p:sp>
      <p:sp>
        <p:nvSpPr>
          <p:cNvPr id="33795"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742876" indent="-285722" eaLnBrk="0" hangingPunct="0">
              <a:defRPr kumimoji="1" sz="2400">
                <a:solidFill>
                  <a:schemeClr val="tx1"/>
                </a:solidFill>
                <a:latin typeface="굴림" charset="0"/>
                <a:ea typeface="굴림" charset="0"/>
                <a:cs typeface="굴림" charset="0"/>
              </a:defRPr>
            </a:lvl2pPr>
            <a:lvl3pPr marL="1142886" indent="-228578" eaLnBrk="0" hangingPunct="0">
              <a:defRPr kumimoji="1" sz="2400">
                <a:solidFill>
                  <a:schemeClr val="tx1"/>
                </a:solidFill>
                <a:latin typeface="굴림" charset="0"/>
                <a:ea typeface="굴림" charset="0"/>
                <a:cs typeface="굴림" charset="0"/>
              </a:defRPr>
            </a:lvl3pPr>
            <a:lvl4pPr marL="1600041" indent="-228578" eaLnBrk="0" hangingPunct="0">
              <a:defRPr kumimoji="1" sz="2400">
                <a:solidFill>
                  <a:schemeClr val="tx1"/>
                </a:solidFill>
                <a:latin typeface="굴림" charset="0"/>
                <a:ea typeface="굴림" charset="0"/>
                <a:cs typeface="굴림" charset="0"/>
              </a:defRPr>
            </a:lvl4pPr>
            <a:lvl5pPr marL="2057196" indent="-228578" eaLnBrk="0" hangingPunct="0">
              <a:defRPr kumimoji="1" sz="2400">
                <a:solidFill>
                  <a:schemeClr val="tx1"/>
                </a:solidFill>
                <a:latin typeface="굴림" charset="0"/>
                <a:ea typeface="굴림" charset="0"/>
                <a:cs typeface="굴림" charset="0"/>
              </a:defRPr>
            </a:lvl5pPr>
            <a:lvl6pPr marL="2514350" indent="-228578"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2971505" indent="-228578"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3428660" indent="-228578"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3885814" indent="-228578"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489591DE-BD16-E444-B821-C9D99AE2312C}" type="slidenum">
              <a:rPr kumimoji="0" lang="en-US" altLang="ko-KR" sz="1200">
                <a:latin typeface="Calibri" charset="0"/>
              </a:rPr>
              <a:pPr eaLnBrk="1" hangingPunct="1"/>
              <a:t>6</a:t>
            </a:fld>
            <a:endParaRPr kumimoji="0" lang="en-US" altLang="ko-KR" sz="1200">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53</a:t>
            </a:fld>
            <a:endParaRPr 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on Twitter we have a retweet button that many of the users use that. But,</a:t>
            </a:r>
            <a:r>
              <a:rPr lang="en-US" baseline="0" dirty="0" smtClean="0"/>
              <a:t> this feature was added to Twitter in late 2009, after our dataset was crawled. But, before that users were retweeting by using the pattern of token @username. @username is the way that one can mention a user on Twitter. After we extracted all the such tokens from all our tweets, we manually selected the ones which were used for retweeting. And among them, we selected the 4 most popular tokens and 3 moderately popular tokens. Also, in our work adoption refers to using a variation at least once.</a:t>
            </a:r>
          </a:p>
          <a:p>
            <a:endParaRPr lang="en-US" baseline="0" dirty="0" smtClean="0"/>
          </a:p>
          <a:p>
            <a:r>
              <a:rPr lang="en-US" baseline="0" dirty="0" smtClean="0"/>
              <a:t>In this table on the rate, you can see all the variations ordered by their number of adopters. The most popular variation is RT with 1.8 M adopters and 53 M retweets. The next one is via with 750 adopters and more than 5 M retweets. The next variations have considerably less adopters. The next variation is Retweeting, and then Retweet, HT, R/T and the recycling symbol. And in total we have more than 2 M users who used any of these variations and almost 60 usages.</a:t>
            </a:r>
          </a:p>
          <a:p>
            <a:endParaRPr lang="en-US" baseline="0" dirty="0" smtClean="0"/>
          </a:p>
          <a:p>
            <a:r>
              <a:rPr lang="en-US" baseline="0" dirty="0" smtClean="0"/>
              <a:t>Transition: For these 7 variations ...</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55</a:t>
            </a:fld>
            <a:endParaRPr lang="en-US"/>
          </a:p>
        </p:txBody>
      </p:sp>
    </p:spTree>
    <p:extLst>
      <p:ext uri="{BB962C8B-B14F-4D97-AF65-F5344CB8AC3E}">
        <p14:creationId xmlns:p14="http://schemas.microsoft.com/office/powerpoint/2010/main" val="3552673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reasons why we chose to study the retweeting convention. </a:t>
            </a:r>
          </a:p>
          <a:p>
            <a:endParaRPr lang="en-US" dirty="0" smtClean="0"/>
          </a:p>
          <a:p>
            <a:r>
              <a:rPr lang="en-US" dirty="0" smtClean="0"/>
              <a:t>First, the</a:t>
            </a:r>
            <a:r>
              <a:rPr lang="en-US" baseline="0" dirty="0" smtClean="0"/>
              <a:t> conventions is used on Twitter and in Twitter information sharing channels are explicit. These are the follow links that we have on Twitter.</a:t>
            </a:r>
            <a:endParaRPr lang="en-US" dirty="0" smtClean="0"/>
          </a:p>
          <a:p>
            <a:endParaRPr lang="en-US" baseline="0" dirty="0" smtClean="0"/>
          </a:p>
          <a:p>
            <a:r>
              <a:rPr lang="en-US" baseline="0" dirty="0" smtClean="0"/>
              <a:t>Moreover, the convention is specific to Twitter. So, this lets us to study an almost closed system which means that users are getting exposed from within the community and also we </a:t>
            </a:r>
          </a:p>
          <a:p>
            <a:endParaRPr lang="en-US" baseline="0" dirty="0" smtClean="0"/>
          </a:p>
          <a:p>
            <a:r>
              <a:rPr lang="en-US" baseline="0" dirty="0" smtClean="0"/>
              <a:t>And when I talk about all usages I mean all usages</a:t>
            </a:r>
          </a:p>
          <a:p>
            <a:endParaRPr lang="en-US" baseline="0" dirty="0" smtClean="0"/>
          </a:p>
          <a:p>
            <a:endParaRPr lang="en-US" baseline="0" dirty="0" smtClean="0"/>
          </a:p>
          <a:p>
            <a:r>
              <a:rPr lang="en-US" baseline="0" dirty="0" smtClean="0"/>
              <a:t>Okay, so we’re focusing on retweeting convention.</a:t>
            </a:r>
            <a:endParaRPr lang="en-US" dirty="0" smtClean="0"/>
          </a:p>
          <a:p>
            <a:endParaRPr lang="en-US" dirty="0" smtClean="0"/>
          </a:p>
          <a:p>
            <a:endParaRPr lang="en-US" dirty="0" smtClean="0"/>
          </a:p>
          <a:p>
            <a:endParaRPr lang="en-US" dirty="0" smtClean="0"/>
          </a:p>
          <a:p>
            <a:r>
              <a:rPr lang="en-US" dirty="0" smtClean="0"/>
              <a:t>The chance</a:t>
            </a:r>
            <a:r>
              <a:rPr lang="en-US" baseline="0" dirty="0" smtClean="0"/>
              <a:t> to pick it up from somewhere else is almost zero and the percentage</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56</a:t>
            </a:fld>
            <a:endParaRPr lang="en-US"/>
          </a:p>
        </p:txBody>
      </p:sp>
    </p:spTree>
    <p:extLst>
      <p:ext uri="{BB962C8B-B14F-4D97-AF65-F5344CB8AC3E}">
        <p14:creationId xmlns:p14="http://schemas.microsoft.com/office/powerpoint/2010/main" val="2107104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a timeline from the introduction of the first</a:t>
            </a:r>
            <a:r>
              <a:rPr lang="en-US" baseline="0" dirty="0" smtClean="0"/>
              <a:t> variation in March 2007 till the last one in September 2008.</a:t>
            </a:r>
          </a:p>
          <a:p>
            <a:endParaRPr lang="en-US" baseline="0" dirty="0" smtClean="0"/>
          </a:p>
          <a:p>
            <a:r>
              <a:rPr lang="en-US" baseline="0" dirty="0" smtClean="0"/>
              <a:t>Now, I’ll go over each variation and talk about the very first usage of it.</a:t>
            </a:r>
          </a:p>
          <a:p>
            <a:endParaRPr lang="en-US" baseline="0" dirty="0" smtClean="0"/>
          </a:p>
          <a:p>
            <a:r>
              <a:rPr lang="en-US" baseline="0" dirty="0" smtClean="0"/>
              <a:t>So, ... </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57</a:t>
            </a:fld>
            <a:endParaRPr lang="en-US"/>
          </a:p>
        </p:txBody>
      </p:sp>
    </p:spTree>
    <p:extLst>
      <p:ext uri="{BB962C8B-B14F-4D97-AF65-F5344CB8AC3E}">
        <p14:creationId xmlns:p14="http://schemas.microsoft.com/office/powerpoint/2010/main" val="23861336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variation</a:t>
            </a:r>
            <a:r>
              <a:rPr lang="en-US" baseline="0" dirty="0" smtClean="0"/>
              <a:t> is via, that was introduced in March 2007, 1 year after Twitter was launched.</a:t>
            </a:r>
          </a:p>
          <a:p>
            <a:endParaRPr lang="en-US" baseline="0" dirty="0" smtClean="0"/>
          </a:p>
          <a:p>
            <a:r>
              <a:rPr lang="en-US" dirty="0" smtClean="0"/>
              <a:t>So, “via” is a common word in</a:t>
            </a:r>
            <a:r>
              <a:rPr lang="en-US" baseline="0" dirty="0" smtClean="0"/>
              <a:t> English and some European languages and it somehow makes sense that the user uses that so that his audience understands it. So, via came in Twitter from natural language.</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58</a:t>
            </a:fld>
            <a:endParaRPr lang="en-US"/>
          </a:p>
        </p:txBody>
      </p:sp>
    </p:spTree>
    <p:extLst>
      <p:ext uri="{BB962C8B-B14F-4D97-AF65-F5344CB8AC3E}">
        <p14:creationId xmlns:p14="http://schemas.microsoft.com/office/powerpoint/2010/main" val="4071755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variation is HT which stand for Hear Through or Hat Tip.</a:t>
            </a:r>
            <a:r>
              <a:rPr lang="en-US" baseline="0" dirty="0" smtClean="0"/>
              <a:t> HT was used earlier by bloggers for showing respect to someone or mentioning the source of their post. And here the user thought we have the same idea, so he used HT. So, HT came in Twitter from another community.</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59</a:t>
            </a:fld>
            <a:endParaRPr lang="en-US"/>
          </a:p>
        </p:txBody>
      </p:sp>
    </p:spTree>
    <p:extLst>
      <p:ext uri="{BB962C8B-B14F-4D97-AF65-F5344CB8AC3E}">
        <p14:creationId xmlns:p14="http://schemas.microsoft.com/office/powerpoint/2010/main" val="35369867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variation is Retweet. Retweet is the first Twitter-specific</a:t>
            </a:r>
            <a:r>
              <a:rPr lang="en-US" baseline="0" dirty="0" smtClean="0"/>
              <a:t> variation because it has the word tweet in it. So, users won’t know what it means unless they know what Twitter and tweet are.</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60</a:t>
            </a:fld>
            <a:endParaRPr lang="en-US"/>
          </a:p>
        </p:txBody>
      </p:sp>
    </p:spTree>
    <p:extLst>
      <p:ext uri="{BB962C8B-B14F-4D97-AF65-F5344CB8AC3E}">
        <p14:creationId xmlns:p14="http://schemas.microsoft.com/office/powerpoint/2010/main" val="10413270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in January</a:t>
            </a:r>
            <a:r>
              <a:rPr lang="en-US" baseline="0" dirty="0" smtClean="0"/>
              <a:t> 2008, RT, which is ultimately the most popular variation, was introduced. Interestingly, the user who posted the tweet has used the Retweet variation earlier and also this first tweet of RT contains exactly 140 character. Which means the user couldn’t fit the whole variations and decided to adapt the variation to the space limit in Twitter. So, RT was a previous variation adapted to the constraints of the social environment.</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61</a:t>
            </a:fld>
            <a:endParaRPr lang="en-US"/>
          </a:p>
        </p:txBody>
      </p:sp>
    </p:spTree>
    <p:extLst>
      <p:ext uri="{BB962C8B-B14F-4D97-AF65-F5344CB8AC3E}">
        <p14:creationId xmlns:p14="http://schemas.microsoft.com/office/powerpoint/2010/main" val="3036391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in September 2008 the last variation, recycling symbol, was introduced. We</a:t>
            </a:r>
            <a:r>
              <a:rPr lang="en-US" baseline="0" dirty="0" smtClean="0"/>
              <a:t> saw that all previous variations were introduced naturally but recycle symbol was explicitly introduced to improve the retweeting better. It was introduced by Evan Williams and Biz Stone, co-founders of Twitter. But at the end it’s the least popular variation among the 7 variation. Probably because it’s hard to generate.</a:t>
            </a:r>
            <a:endParaRPr lang="en-US" dirty="0" smtClean="0"/>
          </a:p>
          <a:p>
            <a:endParaRPr lang="en-US" dirty="0" smtClean="0"/>
          </a:p>
          <a:p>
            <a:endParaRPr lang="en-US" dirty="0" smtClean="0"/>
          </a:p>
          <a:p>
            <a:r>
              <a:rPr lang="en-US" dirty="0" smtClean="0"/>
              <a:t>Most cases naturally, here explicit</a:t>
            </a:r>
          </a:p>
          <a:p>
            <a:r>
              <a:rPr lang="en-US" baseline="0" dirty="0" smtClean="0"/>
              <a:t>Post by Biz Stone, tweeted by Evan Williams </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62</a:t>
            </a:fld>
            <a:endParaRPr lang="en-US"/>
          </a:p>
        </p:txBody>
      </p:sp>
    </p:spTree>
    <p:extLst>
      <p:ext uri="{BB962C8B-B14F-4D97-AF65-F5344CB8AC3E}">
        <p14:creationId xmlns:p14="http://schemas.microsoft.com/office/powerpoint/2010/main" val="15530969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this section I’m presenting the results for first 1000 adopters, but the results remains very similar if we pick other thresholds like 500 or 100.</a:t>
            </a:r>
          </a:p>
          <a:p>
            <a:r>
              <a:rPr lang="en-US" baseline="0" dirty="0" smtClean="0"/>
              <a:t>Let’s first compare profiles of early adopters with a random sample of users.</a:t>
            </a:r>
          </a:p>
          <a:p>
            <a:r>
              <a:rPr lang="en-US" dirty="0" smtClean="0"/>
              <a:t>This</a:t>
            </a:r>
            <a:r>
              <a:rPr lang="en-US" baseline="0" dirty="0" smtClean="0"/>
              <a:t> table shows different features of Twitter that a user can use. Like adding a bio to the profile, having a profile picture, and so on. We can see early adopters are using all of these features much more than the random sample.</a:t>
            </a:r>
          </a:p>
          <a:p>
            <a:r>
              <a:rPr lang="en-US" baseline="0" dirty="0" smtClean="0"/>
              <a:t>This means they’re using more of Twitter features and these users are in general  innovative and tech-savvy.</a:t>
            </a:r>
          </a:p>
        </p:txBody>
      </p:sp>
      <p:sp>
        <p:nvSpPr>
          <p:cNvPr id="4" name="Slide Number Placeholder 3"/>
          <p:cNvSpPr>
            <a:spLocks noGrp="1"/>
          </p:cNvSpPr>
          <p:nvPr>
            <p:ph type="sldNum" sz="quarter" idx="10"/>
          </p:nvPr>
        </p:nvSpPr>
        <p:spPr/>
        <p:txBody>
          <a:bodyPr/>
          <a:lstStyle/>
          <a:p>
            <a:fld id="{706215BA-94FF-9640-97D6-8F5C795E9151}" type="slidenum">
              <a:rPr lang="en-US" smtClean="0"/>
              <a:pPr/>
              <a:t>64</a:t>
            </a:fld>
            <a:endParaRPr lang="en-US"/>
          </a:p>
        </p:txBody>
      </p:sp>
    </p:spTree>
    <p:extLst>
      <p:ext uri="{BB962C8B-B14F-4D97-AF65-F5344CB8AC3E}">
        <p14:creationId xmlns:p14="http://schemas.microsoft.com/office/powerpoint/2010/main" val="129233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ko-KR" sz="1300">
                <a:latin typeface="Calibri" charset="0"/>
                <a:cs typeface="맑은 고딕" charset="0"/>
              </a:rPr>
              <a:t>Not needed to say 0 to 80 million users.</a:t>
            </a:r>
          </a:p>
          <a:p>
            <a:pPr eaLnBrk="1" hangingPunct="1">
              <a:lnSpc>
                <a:spcPct val="80000"/>
              </a:lnSpc>
              <a:spcBef>
                <a:spcPct val="0"/>
              </a:spcBef>
            </a:pPr>
            <a:r>
              <a:rPr lang="en-US" altLang="ko-KR" sz="1300">
                <a:latin typeface="Calibri" charset="0"/>
                <a:cs typeface="맑은 고딕" charset="0"/>
              </a:rPr>
              <a:t>This is by far the largest dataset about tweets.</a:t>
            </a:r>
          </a:p>
          <a:p>
            <a:pPr eaLnBrk="1" hangingPunct="1">
              <a:lnSpc>
                <a:spcPct val="80000"/>
              </a:lnSpc>
              <a:spcBef>
                <a:spcPct val="0"/>
              </a:spcBef>
            </a:pPr>
            <a:endParaRPr lang="en-US" altLang="ko-KR" sz="1300">
              <a:latin typeface="Calibri" charset="0"/>
              <a:cs typeface="맑은 고딕" charset="0"/>
            </a:endParaRPr>
          </a:p>
          <a:p>
            <a:pPr eaLnBrk="1" hangingPunct="1">
              <a:lnSpc>
                <a:spcPct val="80000"/>
              </a:lnSpc>
              <a:spcBef>
                <a:spcPct val="0"/>
              </a:spcBef>
            </a:pPr>
            <a:r>
              <a:rPr lang="en-US" altLang="ko-KR" sz="1300">
                <a:latin typeface="Calibri" charset="0"/>
                <a:cs typeface="맑은 고딕" charset="0"/>
              </a:rPr>
              <a:t>-- other people have… first studies to have crawled the tweets exhaustively. </a:t>
            </a:r>
          </a:p>
          <a:p>
            <a:pPr eaLnBrk="1" hangingPunct="1">
              <a:lnSpc>
                <a:spcPct val="80000"/>
              </a:lnSpc>
              <a:spcBef>
                <a:spcPct val="0"/>
              </a:spcBef>
            </a:pPr>
            <a:r>
              <a:rPr lang="en-US" altLang="ko-KR" sz="1300">
                <a:latin typeface="Calibri" charset="0"/>
                <a:cs typeface="맑은 고딕" charset="0"/>
              </a:rPr>
              <a:t>Only mention relevant thing if it </a:t>
            </a:r>
          </a:p>
          <a:p>
            <a:pPr eaLnBrk="1" hangingPunct="1">
              <a:lnSpc>
                <a:spcPct val="80000"/>
              </a:lnSpc>
              <a:spcBef>
                <a:spcPct val="0"/>
              </a:spcBef>
            </a:pPr>
            <a:endParaRPr lang="en-US" altLang="ko-KR" sz="1300">
              <a:latin typeface="Calibri" charset="0"/>
              <a:cs typeface="맑은 고딕" charset="0"/>
            </a:endParaRPr>
          </a:p>
          <a:p>
            <a:pPr eaLnBrk="1" hangingPunct="1">
              <a:lnSpc>
                <a:spcPct val="80000"/>
              </a:lnSpc>
              <a:spcBef>
                <a:spcPct val="0"/>
              </a:spcBef>
            </a:pPr>
            <a:r>
              <a:rPr lang="en-US" sz="1300">
                <a:latin typeface="Calibri" charset="0"/>
                <a:cs typeface="ＭＳ Ｐゴシック" charset="0"/>
              </a:rPr>
              <a:t>Mention other groups</a:t>
            </a:r>
            <a:br>
              <a:rPr lang="en-US" sz="1300">
                <a:latin typeface="Calibri" charset="0"/>
                <a:cs typeface="ＭＳ Ｐゴシック" charset="0"/>
              </a:rPr>
            </a:br>
            <a:r>
              <a:rPr lang="en-US" sz="1300">
                <a:latin typeface="Calibri" charset="0"/>
                <a:cs typeface="ＭＳ Ｐゴシック" charset="0"/>
              </a:rPr>
              <a:t>also have it, but ours</a:t>
            </a:r>
            <a:br>
              <a:rPr lang="en-US" sz="1300">
                <a:latin typeface="Calibri" charset="0"/>
                <a:cs typeface="ＭＳ Ｐゴシック" charset="0"/>
              </a:rPr>
            </a:br>
            <a:r>
              <a:rPr lang="en-US" sz="1300">
                <a:latin typeface="Calibri" charset="0"/>
                <a:cs typeface="ＭＳ Ｐゴシック" charset="0"/>
              </a:rPr>
              <a:t>is complete in tweets</a:t>
            </a:r>
          </a:p>
          <a:p>
            <a:pPr eaLnBrk="1" hangingPunct="1">
              <a:lnSpc>
                <a:spcPct val="80000"/>
              </a:lnSpc>
              <a:spcBef>
                <a:spcPct val="0"/>
              </a:spcBef>
            </a:pPr>
            <a:endParaRPr lang="en-US" altLang="ko-KR" sz="1300">
              <a:latin typeface="Calibri" charset="0"/>
              <a:cs typeface="맑은 고딕" charset="0"/>
            </a:endParaRPr>
          </a:p>
        </p:txBody>
      </p:sp>
      <p:sp>
        <p:nvSpPr>
          <p:cNvPr id="37891"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742876" indent="-285722" eaLnBrk="0" hangingPunct="0">
              <a:defRPr kumimoji="1" sz="2400">
                <a:solidFill>
                  <a:schemeClr val="tx1"/>
                </a:solidFill>
                <a:latin typeface="굴림" charset="0"/>
                <a:ea typeface="굴림" charset="0"/>
                <a:cs typeface="굴림" charset="0"/>
              </a:defRPr>
            </a:lvl2pPr>
            <a:lvl3pPr marL="1142886" indent="-228578" eaLnBrk="0" hangingPunct="0">
              <a:defRPr kumimoji="1" sz="2400">
                <a:solidFill>
                  <a:schemeClr val="tx1"/>
                </a:solidFill>
                <a:latin typeface="굴림" charset="0"/>
                <a:ea typeface="굴림" charset="0"/>
                <a:cs typeface="굴림" charset="0"/>
              </a:defRPr>
            </a:lvl3pPr>
            <a:lvl4pPr marL="1600041" indent="-228578" eaLnBrk="0" hangingPunct="0">
              <a:defRPr kumimoji="1" sz="2400">
                <a:solidFill>
                  <a:schemeClr val="tx1"/>
                </a:solidFill>
                <a:latin typeface="굴림" charset="0"/>
                <a:ea typeface="굴림" charset="0"/>
                <a:cs typeface="굴림" charset="0"/>
              </a:defRPr>
            </a:lvl4pPr>
            <a:lvl5pPr marL="2057196" indent="-228578" eaLnBrk="0" hangingPunct="0">
              <a:defRPr kumimoji="1" sz="2400">
                <a:solidFill>
                  <a:schemeClr val="tx1"/>
                </a:solidFill>
                <a:latin typeface="굴림" charset="0"/>
                <a:ea typeface="굴림" charset="0"/>
                <a:cs typeface="굴림" charset="0"/>
              </a:defRPr>
            </a:lvl5pPr>
            <a:lvl6pPr marL="2514350" indent="-228578"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2971505" indent="-228578"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3428660" indent="-228578"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3885814" indent="-228578"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585EA3E9-3F8C-4A49-A7FF-64F4EA7860CA}" type="slidenum">
              <a:rPr kumimoji="0" lang="en-US" altLang="ko-KR" sz="1200">
                <a:latin typeface="Calibri" charset="0"/>
              </a:rPr>
              <a:pPr eaLnBrk="1" hangingPunct="1"/>
              <a:t>7</a:t>
            </a:fld>
            <a:endParaRPr kumimoji="0" lang="en-US" altLang="ko-KR" sz="1200">
              <a:latin typeface="Calibri"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now let’s see how popular the</a:t>
            </a:r>
            <a:r>
              <a:rPr lang="en-US" baseline="0" dirty="0" smtClean="0"/>
              <a:t> early adopters are. Here we can see the the CDF of in-degree or number of followers of early adopters and all users. X-axis is an specific degree and it’s in log-scale and Y-axis value for a given degree, shows the fraction of users with that degree or smaller degree.</a:t>
            </a:r>
          </a:p>
          <a:p>
            <a:r>
              <a:rPr lang="en-US" baseline="0" dirty="0" smtClean="0"/>
              <a:t>We see that early adopters have 2 orders of magnitudes more followers than all users.</a:t>
            </a:r>
          </a:p>
          <a:p>
            <a:r>
              <a:rPr lang="en-US" baseline="0" dirty="0" smtClean="0"/>
              <a:t>We also looked at their page rank and 80% of early adopters are ranked in top 1% of whole Twitter users according to the page rank.</a:t>
            </a:r>
          </a:p>
          <a:p>
            <a:r>
              <a:rPr lang="en-US" baseline="0" dirty="0" smtClean="0"/>
              <a:t>So, early adopters are popular and influential users.</a:t>
            </a:r>
          </a:p>
        </p:txBody>
      </p:sp>
      <p:sp>
        <p:nvSpPr>
          <p:cNvPr id="4" name="Slide Number Placeholder 3"/>
          <p:cNvSpPr>
            <a:spLocks noGrp="1"/>
          </p:cNvSpPr>
          <p:nvPr>
            <p:ph type="sldNum" sz="quarter" idx="10"/>
          </p:nvPr>
        </p:nvSpPr>
        <p:spPr/>
        <p:txBody>
          <a:bodyPr/>
          <a:lstStyle/>
          <a:p>
            <a:fld id="{706215BA-94FF-9640-97D6-8F5C795E9151}" type="slidenum">
              <a:rPr lang="en-US" smtClean="0"/>
              <a:pPr/>
              <a:t>65</a:t>
            </a:fld>
            <a:endParaRPr lang="en-US"/>
          </a:p>
        </p:txBody>
      </p:sp>
    </p:spTree>
    <p:extLst>
      <p:ext uri="{BB962C8B-B14F-4D97-AF65-F5344CB8AC3E}">
        <p14:creationId xmlns:p14="http://schemas.microsoft.com/office/powerpoint/2010/main" val="40956162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see how the diffusion process was in the early stages. For this, we generate a diffusion</a:t>
            </a:r>
            <a:r>
              <a:rPr lang="en-US" baseline="0" dirty="0" smtClean="0"/>
              <a:t> network from the adopters.</a:t>
            </a:r>
          </a:p>
          <a:p>
            <a:r>
              <a:rPr lang="en-US" baseline="0" dirty="0" smtClean="0"/>
              <a:t>In diffusion network we represent each adopter with a node and there is a link from user A to user B if user A was exposed to the variation by user B. This means user A is a follower of user B in Twitter and also user B used the variation before A. This doesn’t mean B has necessarily influenced A, but it’s likely that </a:t>
            </a:r>
          </a:p>
          <a:p>
            <a:r>
              <a:rPr lang="en-US" baseline="0" dirty="0" smtClean="0"/>
              <a:t>e.g., here you can see the diffusion network of first 500 adopters of RT. We can see the graph is pretty dense and clustered.</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66</a:t>
            </a:fld>
            <a:endParaRPr lang="en-US"/>
          </a:p>
        </p:txBody>
      </p:sp>
    </p:spTree>
    <p:extLst>
      <p:ext uri="{BB962C8B-B14F-4D97-AF65-F5344CB8AC3E}">
        <p14:creationId xmlns:p14="http://schemas.microsoft.com/office/powerpoint/2010/main" val="4761956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generated</a:t>
            </a:r>
            <a:r>
              <a:rPr lang="en-US" baseline="0" dirty="0" smtClean="0"/>
              <a:t> this diffusion network for first 1000 adopters of each variation and observed couple of its characteristics. First, we looked at average number of links in each network. Remember that each link represents an exposure and possibility of influence. The average number of links is ranged from 2.9 up to 6.4. Which means each, on average, each adopter have been exposed by 3 other users before adopting the variation, which is very high and also have in mind that this exposure only comes from 1000 users.</a:t>
            </a:r>
          </a:p>
          <a:p>
            <a:r>
              <a:rPr lang="en-US" baseline="0" dirty="0" smtClean="0"/>
              <a:t>Next we looked at the clustering coefficient and it ranges from 0.223 to 0.320. In general, clustering coefficient of larger than 0.2 considered to be high, so the networks are clustered. And finally, we wanted to see if there is a single node that is critical in the diffusion process of early adopters. For this, we defined a measure called criticality. Criticality is the fraction of users in the network who were exposed to the variation only because of that user. We calculated the criticality of all users in each network, and the maximum in each network ranges from 0.5% to 4.9%. Which shows there is no critical node.</a:t>
            </a:r>
          </a:p>
          <a:p>
            <a:r>
              <a:rPr lang="en-US" baseline="0" dirty="0" smtClean="0"/>
              <a:t>Okay so diffusion networks of early adopters are dense and clustered and there is no single critical user. And interestingly, this is very different from the diffusion of information, something like URL propagation. Earlier studies showed that the diffusion networks for them are sparse graphs so they’re not dense nor clustered and there are many cases that the there are single nodes who are responsible for exposing large fraction of users.</a:t>
            </a:r>
          </a:p>
          <a:p>
            <a:endParaRPr lang="en-US" baseline="0" dirty="0" smtClean="0"/>
          </a:p>
          <a:p>
            <a:r>
              <a:rPr lang="en-US" baseline="0" dirty="0" smtClean="0"/>
              <a:t>Clarify this is across different variations</a:t>
            </a:r>
          </a:p>
          <a:p>
            <a:r>
              <a:rPr lang="en-US" baseline="0" dirty="0" smtClean="0"/>
              <a:t>Clustering coefficient of a typical user</a:t>
            </a:r>
          </a:p>
        </p:txBody>
      </p:sp>
      <p:sp>
        <p:nvSpPr>
          <p:cNvPr id="4" name="Slide Number Placeholder 3"/>
          <p:cNvSpPr>
            <a:spLocks noGrp="1"/>
          </p:cNvSpPr>
          <p:nvPr>
            <p:ph type="sldNum" sz="quarter" idx="10"/>
          </p:nvPr>
        </p:nvSpPr>
        <p:spPr/>
        <p:txBody>
          <a:bodyPr/>
          <a:lstStyle/>
          <a:p>
            <a:fld id="{706215BA-94FF-9640-97D6-8F5C795E9151}" type="slidenum">
              <a:rPr lang="en-US" smtClean="0"/>
              <a:pPr/>
              <a:t>69</a:t>
            </a:fld>
            <a:endParaRPr lang="en-US"/>
          </a:p>
        </p:txBody>
      </p:sp>
    </p:spTree>
    <p:extLst>
      <p:ext uri="{BB962C8B-B14F-4D97-AF65-F5344CB8AC3E}">
        <p14:creationId xmlns:p14="http://schemas.microsoft.com/office/powerpoint/2010/main" val="3426315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log-</a:t>
            </a:r>
            <a:r>
              <a:rPr lang="en-US" baseline="0" dirty="0" smtClean="0"/>
              <a:t>scale</a:t>
            </a:r>
          </a:p>
          <a:p>
            <a:r>
              <a:rPr lang="en-US" baseline="0" dirty="0" smtClean="0"/>
              <a:t>Stress that it’s not accumulative</a:t>
            </a:r>
          </a:p>
          <a:p>
            <a:r>
              <a:rPr lang="en-US" baseline="0" dirty="0" smtClean="0"/>
              <a:t>Remove first point</a:t>
            </a:r>
          </a:p>
          <a:p>
            <a:endParaRPr lang="en-US" baseline="0" dirty="0" smtClean="0"/>
          </a:p>
          <a:p>
            <a:r>
              <a:rPr lang="en-US" baseline="0" dirty="0" smtClean="0"/>
              <a:t>RT/via growth say NEW users</a:t>
            </a:r>
          </a:p>
          <a:p>
            <a:r>
              <a:rPr lang="en-US" baseline="0" dirty="0" smtClean="0"/>
              <a:t>At the end: RT via growing are accelerating and the growth is </a:t>
            </a:r>
            <a:r>
              <a:rPr lang="en-US" baseline="0" dirty="0" err="1" smtClean="0"/>
              <a:t>decalarting</a:t>
            </a:r>
            <a:r>
              <a:rPr lang="en-US" baseline="0" dirty="0" smtClean="0"/>
              <a:t> </a:t>
            </a:r>
          </a:p>
          <a:p>
            <a:r>
              <a:rPr lang="en-US" baseline="0" dirty="0" smtClean="0"/>
              <a:t>Gap: orders of magnitude </a:t>
            </a:r>
          </a:p>
          <a:p>
            <a:r>
              <a:rPr lang="en-US" baseline="0" dirty="0" smtClean="0"/>
              <a:t>Transition: we see that in the number followers</a:t>
            </a:r>
          </a:p>
        </p:txBody>
      </p:sp>
      <p:sp>
        <p:nvSpPr>
          <p:cNvPr id="4" name="Slide Number Placeholder 3"/>
          <p:cNvSpPr>
            <a:spLocks noGrp="1"/>
          </p:cNvSpPr>
          <p:nvPr>
            <p:ph type="sldNum" sz="quarter" idx="10"/>
          </p:nvPr>
        </p:nvSpPr>
        <p:spPr/>
        <p:txBody>
          <a:bodyPr/>
          <a:lstStyle/>
          <a:p>
            <a:fld id="{706215BA-94FF-9640-97D6-8F5C795E9151}" type="slidenum">
              <a:rPr lang="en-US" smtClean="0"/>
              <a:pPr/>
              <a:t>71</a:t>
            </a:fld>
            <a:endParaRPr lang="en-US"/>
          </a:p>
        </p:txBody>
      </p:sp>
    </p:spTree>
    <p:extLst>
      <p:ext uri="{BB962C8B-B14F-4D97-AF65-F5344CB8AC3E}">
        <p14:creationId xmlns:p14="http://schemas.microsoft.com/office/powerpoint/2010/main" val="35246631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log-</a:t>
            </a:r>
            <a:r>
              <a:rPr lang="en-US" baseline="0" dirty="0" smtClean="0"/>
              <a:t>scale</a:t>
            </a:r>
          </a:p>
          <a:p>
            <a:r>
              <a:rPr lang="en-US" baseline="0" dirty="0" smtClean="0"/>
              <a:t>Stress that it’s not accumulative</a:t>
            </a:r>
          </a:p>
          <a:p>
            <a:r>
              <a:rPr lang="en-US" baseline="0" dirty="0" smtClean="0"/>
              <a:t>Remove first point</a:t>
            </a:r>
          </a:p>
          <a:p>
            <a:endParaRPr lang="en-US" baseline="0" dirty="0" smtClean="0"/>
          </a:p>
          <a:p>
            <a:r>
              <a:rPr lang="en-US" baseline="0" dirty="0" smtClean="0"/>
              <a:t>RT/via growth say NEW users</a:t>
            </a:r>
          </a:p>
          <a:p>
            <a:r>
              <a:rPr lang="en-US" baseline="0" dirty="0" smtClean="0"/>
              <a:t>At the end: RT via growing are accelerating and the growth is </a:t>
            </a:r>
            <a:r>
              <a:rPr lang="en-US" baseline="0" dirty="0" err="1" smtClean="0"/>
              <a:t>decalarting</a:t>
            </a:r>
            <a:r>
              <a:rPr lang="en-US" baseline="0" dirty="0" smtClean="0"/>
              <a:t> </a:t>
            </a:r>
          </a:p>
          <a:p>
            <a:r>
              <a:rPr lang="en-US" baseline="0" dirty="0" smtClean="0"/>
              <a:t>Gap: orders of magnitude </a:t>
            </a:r>
          </a:p>
          <a:p>
            <a:r>
              <a:rPr lang="en-US" baseline="0" dirty="0" smtClean="0"/>
              <a:t>Transition: we see that in the number followers</a:t>
            </a:r>
          </a:p>
        </p:txBody>
      </p:sp>
      <p:sp>
        <p:nvSpPr>
          <p:cNvPr id="4" name="Slide Number Placeholder 3"/>
          <p:cNvSpPr>
            <a:spLocks noGrp="1"/>
          </p:cNvSpPr>
          <p:nvPr>
            <p:ph type="sldNum" sz="quarter" idx="10"/>
          </p:nvPr>
        </p:nvSpPr>
        <p:spPr/>
        <p:txBody>
          <a:bodyPr/>
          <a:lstStyle/>
          <a:p>
            <a:fld id="{706215BA-94FF-9640-97D6-8F5C795E9151}" type="slidenum">
              <a:rPr lang="en-US" smtClean="0"/>
              <a:pPr/>
              <a:t>72</a:t>
            </a:fld>
            <a:endParaRPr lang="en-US"/>
          </a:p>
        </p:txBody>
      </p:sp>
    </p:spTree>
    <p:extLst>
      <p:ext uri="{BB962C8B-B14F-4D97-AF65-F5344CB8AC3E}">
        <p14:creationId xmlns:p14="http://schemas.microsoft.com/office/powerpoint/2010/main" val="35246631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two-step flow</a:t>
            </a:r>
            <a:r>
              <a:rPr lang="en-US" baseline="0" dirty="0" smtClean="0"/>
              <a:t> k Paul </a:t>
            </a:r>
            <a:r>
              <a:rPr lang="en-US" baseline="0" dirty="0" err="1" smtClean="0"/>
              <a:t>Lazarsfeld</a:t>
            </a:r>
            <a:r>
              <a:rPr lang="en-US" baseline="0" dirty="0" smtClean="0"/>
              <a:t> 1944: </a:t>
            </a:r>
          </a:p>
          <a:p>
            <a:r>
              <a:rPr lang="en-US" baseline="0" dirty="0" smtClean="0"/>
              <a:t>Opinion leaders &lt;- early adopters</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73</a:t>
            </a:fld>
            <a:endParaRPr lang="en-US"/>
          </a:p>
        </p:txBody>
      </p:sp>
    </p:spTree>
    <p:extLst>
      <p:ext uri="{BB962C8B-B14F-4D97-AF65-F5344CB8AC3E}">
        <p14:creationId xmlns:p14="http://schemas.microsoft.com/office/powerpoint/2010/main" val="515980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Twitter</a:t>
            </a:r>
            <a:r>
              <a:rPr lang="en-US" baseline="0" dirty="0" smtClean="0"/>
              <a:t> is a good source.</a:t>
            </a:r>
          </a:p>
          <a:p>
            <a:r>
              <a:rPr lang="en-US" baseline="0" dirty="0" smtClean="0"/>
              <a:t>First point: say the process of origins</a:t>
            </a:r>
          </a:p>
          <a:p>
            <a:r>
              <a:rPr lang="en-US" baseline="0" dirty="0" smtClean="0"/>
              <a:t>Second point: opinion leaders</a:t>
            </a:r>
          </a:p>
          <a:p>
            <a:r>
              <a:rPr lang="en-US" baseline="0" dirty="0" smtClean="0"/>
              <a:t>Third point: it’s different from information diffusion</a:t>
            </a:r>
            <a:endParaRPr lang="en-US" dirty="0"/>
          </a:p>
        </p:txBody>
      </p:sp>
      <p:sp>
        <p:nvSpPr>
          <p:cNvPr id="4" name="Slide Number Placeholder 3"/>
          <p:cNvSpPr>
            <a:spLocks noGrp="1"/>
          </p:cNvSpPr>
          <p:nvPr>
            <p:ph type="sldNum" sz="quarter" idx="10"/>
          </p:nvPr>
        </p:nvSpPr>
        <p:spPr/>
        <p:txBody>
          <a:bodyPr/>
          <a:lstStyle/>
          <a:p>
            <a:fld id="{706215BA-94FF-9640-97D6-8F5C795E9151}" type="slidenum">
              <a:rPr lang="en-US" smtClean="0"/>
              <a:pPr/>
              <a:t>74</a:t>
            </a:fld>
            <a:endParaRPr lang="en-US"/>
          </a:p>
        </p:txBody>
      </p:sp>
    </p:spTree>
    <p:extLst>
      <p:ext uri="{BB962C8B-B14F-4D97-AF65-F5344CB8AC3E}">
        <p14:creationId xmlns:p14="http://schemas.microsoft.com/office/powerpoint/2010/main" val="265379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3293C3C-F21F-40AD-B511-EEABF5D9DFD5}" type="slidenum">
              <a:rPr lang="pt-BR" smtClean="0"/>
              <a:pPr/>
              <a:t>9</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ko-KR" sz="2000">
                <a:latin typeface="Calibri" charset="0"/>
                <a:ea typeface="굴림" charset="0"/>
                <a:cs typeface="굴림" charset="0"/>
              </a:rPr>
              <a:t>Trends in LCC:  37 links/node,  33.6 tweets/user </a:t>
            </a:r>
          </a:p>
          <a:p>
            <a:endParaRPr lang="en-US" altLang="ko-KR">
              <a:latin typeface="Calibri" charset="0"/>
              <a:ea typeface="맑은 고딕" charset="0"/>
              <a:cs typeface="맑은 고딕" charset="0"/>
            </a:endParaRPr>
          </a:p>
          <a:p>
            <a:r>
              <a:rPr lang="en-US" altLang="ko-KR">
                <a:latin typeface="Calibri" charset="0"/>
                <a:ea typeface="맑은 고딕" charset="0"/>
                <a:cs typeface="맑은 고딕" charset="0"/>
              </a:rPr>
              <a:t>We do not see high degree nodes</a:t>
            </a:r>
          </a:p>
          <a:p>
            <a:endParaRPr lang="ko-KR" altLang="en-US">
              <a:latin typeface="Calibri" charset="0"/>
              <a:ea typeface="맑은 고딕" charset="0"/>
              <a:cs typeface="맑은 고딕" charset="0"/>
            </a:endParaRPr>
          </a:p>
        </p:txBody>
      </p:sp>
      <p:sp>
        <p:nvSpPr>
          <p:cNvPr id="58372"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E7EDD495-513D-4648-AB41-321C89B28916}" type="slidenum">
              <a:rPr kumimoji="0" lang="en-US" altLang="ko-KR" sz="1200">
                <a:latin typeface="Calibri" charset="0"/>
              </a:rPr>
              <a:pPr eaLnBrk="1" hangingPunct="1"/>
              <a:t>10</a:t>
            </a:fld>
            <a:endParaRPr kumimoji="0" lang="en-US" altLang="ko-KR"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슬라이드 노트 개체 틀 2"/>
          <p:cNvSpPr>
            <a:spLocks noGrp="1"/>
          </p:cNvSpPr>
          <p:nvPr>
            <p:ph type="body" idx="1"/>
          </p:nvPr>
        </p:nvSpPr>
        <p:spPr bwMode="auto"/>
        <p:txBody>
          <a:bodyPr/>
          <a:lstStyle/>
          <a:p>
            <a:pPr eaLnBrk="1" hangingPunct="1">
              <a:lnSpc>
                <a:spcPct val="90000"/>
              </a:lnSpc>
              <a:spcBef>
                <a:spcPct val="0"/>
              </a:spcBef>
            </a:pPr>
            <a:r>
              <a:rPr lang="en-US" sz="1100">
                <a:latin typeface="Calibri" charset="0"/>
                <a:ea typeface="ＭＳ Ｐゴシック" charset="0"/>
                <a:cs typeface="ＭＳ Ｐゴシック" charset="0"/>
              </a:rPr>
              <a:t>Briefly give you an Idea of historical work and terminology</a:t>
            </a:r>
          </a:p>
          <a:p>
            <a:pPr eaLnBrk="1" hangingPunct="1">
              <a:lnSpc>
                <a:spcPct val="90000"/>
              </a:lnSpc>
              <a:spcBef>
                <a:spcPct val="0"/>
              </a:spcBef>
            </a:pPr>
            <a:endParaRPr lang="en-US" sz="1100">
              <a:latin typeface="Calibri" charset="0"/>
              <a:ea typeface="ＭＳ Ｐゴシック" charset="0"/>
              <a:cs typeface="ＭＳ Ｐゴシック" charset="0"/>
            </a:endParaRPr>
          </a:p>
          <a:p>
            <a:pPr eaLnBrk="1" hangingPunct="1">
              <a:lnSpc>
                <a:spcPct val="90000"/>
              </a:lnSpc>
              <a:spcBef>
                <a:spcPct val="0"/>
              </a:spcBef>
            </a:pPr>
            <a:r>
              <a:rPr lang="en-US" sz="1100">
                <a:latin typeface="Calibri" charset="0"/>
                <a:ea typeface="ＭＳ Ｐゴシック" charset="0"/>
                <a:cs typeface="ＭＳ Ｐゴシック" charset="0"/>
              </a:rPr>
              <a:t>Traditional model: categories of people.</a:t>
            </a:r>
          </a:p>
          <a:p>
            <a:pPr eaLnBrk="1" hangingPunct="1">
              <a:lnSpc>
                <a:spcPct val="90000"/>
              </a:lnSpc>
              <a:spcBef>
                <a:spcPct val="0"/>
              </a:spcBef>
            </a:pPr>
            <a:endParaRPr lang="en-US" sz="1100">
              <a:latin typeface="Calibri" charset="0"/>
              <a:ea typeface="ＭＳ Ｐゴシック" charset="0"/>
              <a:cs typeface="ＭＳ Ｐゴシック" charset="0"/>
            </a:endParaRPr>
          </a:p>
          <a:p>
            <a:pPr eaLnBrk="1" hangingPunct="1">
              <a:lnSpc>
                <a:spcPct val="90000"/>
              </a:lnSpc>
              <a:spcBef>
                <a:spcPct val="0"/>
              </a:spcBef>
            </a:pPr>
            <a:endParaRPr lang="en-US" sz="1100">
              <a:latin typeface="Calibri" charset="0"/>
              <a:ea typeface="ＭＳ Ｐゴシック" charset="0"/>
              <a:cs typeface="ＭＳ Ｐゴシック" charset="0"/>
            </a:endParaRPr>
          </a:p>
          <a:p>
            <a:pPr eaLnBrk="1" hangingPunct="1">
              <a:lnSpc>
                <a:spcPct val="90000"/>
              </a:lnSpc>
              <a:spcBef>
                <a:spcPct val="0"/>
              </a:spcBef>
            </a:pPr>
            <a:r>
              <a:rPr lang="en-US" sz="1100" u="sng">
                <a:latin typeface="Calibri" charset="0"/>
                <a:ea typeface="ＭＳ Ｐゴシック" charset="0"/>
                <a:cs typeface="ＭＳ Ｐゴシック" charset="0"/>
              </a:rPr>
              <a:t>Diffusion of Innovations </a:t>
            </a:r>
            <a:r>
              <a:rPr lang="en-US" altLang="ko-KR" sz="1100">
                <a:latin typeface="Calibri" charset="0"/>
                <a:ea typeface="맑은 고딕" charset="0"/>
                <a:cs typeface="맑은 고딕" charset="0"/>
              </a:rPr>
              <a:t>Rogers 1962 , Weimann</a:t>
            </a:r>
          </a:p>
          <a:p>
            <a:pPr eaLnBrk="1" hangingPunct="1">
              <a:lnSpc>
                <a:spcPct val="90000"/>
              </a:lnSpc>
              <a:spcBef>
                <a:spcPct val="0"/>
              </a:spcBef>
            </a:pPr>
            <a:r>
              <a:rPr lang="en-US" altLang="ko-KR" sz="1100">
                <a:latin typeface="Calibri" charset="0"/>
                <a:ea typeface="맑은 고딕" charset="0"/>
                <a:cs typeface="맑은 고딕" charset="0"/>
              </a:rPr>
              <a:t>Ideas spread well beyond academia (Gladwell 2000)</a:t>
            </a:r>
          </a:p>
          <a:p>
            <a:pPr>
              <a:lnSpc>
                <a:spcPct val="90000"/>
              </a:lnSpc>
            </a:pPr>
            <a:r>
              <a:rPr lang="en-US" sz="1100">
                <a:latin typeface="Calibri" charset="0"/>
                <a:ea typeface="ＭＳ Ｐゴシック" charset="0"/>
                <a:cs typeface="ＭＳ Ｐゴシック" charset="0"/>
              </a:rPr>
              <a:t>One in ten Americans tells the other nine how to vote, where to eat, and what to buy.</a:t>
            </a:r>
            <a:r>
              <a:rPr lang="ja-JP" altLang="en-US" sz="1100">
                <a:latin typeface="Calibri" charset="0"/>
                <a:ea typeface="ＭＳ Ｐゴシック" charset="0"/>
                <a:cs typeface="ＭＳ Ｐゴシック" charset="0"/>
              </a:rPr>
              <a:t>”</a:t>
            </a:r>
            <a:r>
              <a:rPr lang="en-US" sz="1100">
                <a:latin typeface="Calibri" charset="0"/>
                <a:ea typeface="ＭＳ Ｐゴシック" charset="0"/>
                <a:cs typeface="ＭＳ Ｐゴシック" charset="0"/>
              </a:rPr>
              <a:t> (Keller and Berry, 2003)</a:t>
            </a:r>
          </a:p>
          <a:p>
            <a:pPr>
              <a:lnSpc>
                <a:spcPct val="90000"/>
              </a:lnSpc>
            </a:pPr>
            <a:endParaRPr lang="en-US" altLang="ko-KR" sz="1100">
              <a:latin typeface="Calibri" charset="0"/>
              <a:ea typeface="맑은 고딕" charset="0"/>
              <a:cs typeface="맑은 고딕" charset="0"/>
            </a:endParaRPr>
          </a:p>
          <a:p>
            <a:pPr>
              <a:lnSpc>
                <a:spcPct val="90000"/>
              </a:lnSpc>
            </a:pPr>
            <a:r>
              <a:rPr lang="en-US" altLang="ko-KR" sz="1100">
                <a:latin typeface="Calibri" charset="0"/>
                <a:ea typeface="맑은 고딕" charset="0"/>
                <a:cs typeface="맑은 고딕" charset="0"/>
              </a:rPr>
              <a:t>Elihu katz</a:t>
            </a:r>
          </a:p>
        </p:txBody>
      </p:sp>
      <p:sp>
        <p:nvSpPr>
          <p:cNvPr id="62468"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hangingPunct="1"/>
            <a:fld id="{B8498E71-CAA0-8D43-A30F-0A5D2A79F61A}" type="slidenum">
              <a:rPr kumimoji="0" lang="en-US" altLang="ko-KR" sz="1200">
                <a:latin typeface="Calibri" charset="0"/>
              </a:rPr>
              <a:pPr eaLnBrk="1" hangingPunct="1"/>
              <a:t>11</a:t>
            </a:fld>
            <a:endParaRPr kumimoji="0" lang="en-US" altLang="ko-KR"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B43232F-A923-B942-87CB-C3F567FFEF76}" type="datetime1">
              <a:rPr lang="en-US" altLang="ko-KR"/>
              <a:pPr/>
              <a:t>9/5/12</a:t>
            </a:fld>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D6BCBC32-30E2-2E43-89B4-85AC3A94BA02}" type="slidenum">
              <a:rPr lang="en-US" altLang="ko-KR"/>
              <a:pPr/>
              <a:t>‹#›</a:t>
            </a:fld>
            <a:endParaRPr lang="en-US" altLang="ko-KR"/>
          </a:p>
        </p:txBody>
      </p:sp>
    </p:spTree>
    <p:extLst>
      <p:ext uri="{BB962C8B-B14F-4D97-AF65-F5344CB8AC3E}">
        <p14:creationId xmlns:p14="http://schemas.microsoft.com/office/powerpoint/2010/main" val="56395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AE0CED-8C48-1344-BDFC-DCCC09816DB6}" type="datetime1">
              <a:rPr lang="en-US" altLang="ko-KR"/>
              <a:pPr/>
              <a:t>9/5/12</a:t>
            </a:fld>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85FE81AD-E772-C34E-80E3-BE5B437372F7}" type="slidenum">
              <a:rPr lang="en-US" altLang="ko-KR"/>
              <a:pPr/>
              <a:t>‹#›</a:t>
            </a:fld>
            <a:endParaRPr lang="en-US" altLang="ko-KR"/>
          </a:p>
        </p:txBody>
      </p:sp>
    </p:spTree>
    <p:extLst>
      <p:ext uri="{BB962C8B-B14F-4D97-AF65-F5344CB8AC3E}">
        <p14:creationId xmlns:p14="http://schemas.microsoft.com/office/powerpoint/2010/main" val="11632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7D00F6-F03F-2547-92A1-47FE7AE32B3C}" type="datetime1">
              <a:rPr lang="en-US" altLang="ko-KR"/>
              <a:pPr/>
              <a:t>9/5/12</a:t>
            </a:fld>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B167AE53-2441-ED48-A56E-DCF6BF0EE020}" type="slidenum">
              <a:rPr lang="en-US" altLang="ko-KR"/>
              <a:pPr/>
              <a:t>‹#›</a:t>
            </a:fld>
            <a:endParaRPr lang="en-US" altLang="ko-KR"/>
          </a:p>
        </p:txBody>
      </p:sp>
    </p:spTree>
    <p:extLst>
      <p:ext uri="{BB962C8B-B14F-4D97-AF65-F5344CB8AC3E}">
        <p14:creationId xmlns:p14="http://schemas.microsoft.com/office/powerpoint/2010/main" val="89516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슬라이드 번호 개체 틀 184"/>
          <p:cNvSpPr txBox="1">
            <a:spLocks/>
          </p:cNvSpPr>
          <p:nvPr userDrawn="1"/>
        </p:nvSpPr>
        <p:spPr bwMode="auto">
          <a:xfrm>
            <a:off x="6858000" y="6324600"/>
            <a:ext cx="1905000" cy="457200"/>
          </a:xfrm>
          <a:prstGeom prst="rect">
            <a:avLst/>
          </a:prstGeom>
          <a:noFill/>
          <a:ln>
            <a:miter lim="800000"/>
            <a:headEnd/>
            <a:tailEnd/>
          </a:ln>
        </p:spPr>
        <p:txBody>
          <a:bodyPr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r" eaLnBrk="1" latinLnBrk="0" hangingPunct="1"/>
            <a:fld id="{AF6C8BD5-EE32-8D49-B570-EC2A6585063D}" type="slidenum">
              <a:rPr kumimoji="0" lang="ko-KR" altLang="en-US" sz="1600">
                <a:latin typeface="Corbel" charset="0"/>
                <a:ea typeface="맑은 고딕" charset="0"/>
              </a:rPr>
              <a:pPr algn="r" eaLnBrk="1" latinLnBrk="0" hangingPunct="1"/>
              <a:t>‹#›</a:t>
            </a:fld>
            <a:endParaRPr kumimoji="0" lang="ko-KR" altLang="en-US" sz="1600">
              <a:latin typeface="Corbel" charset="0"/>
              <a:ea typeface="맑은 고딕" charset="0"/>
            </a:endParaRPr>
          </a:p>
        </p:txBody>
      </p:sp>
      <p:sp>
        <p:nvSpPr>
          <p:cNvPr id="2" name="Title 1"/>
          <p:cNvSpPr>
            <a:spLocks noGrp="1"/>
          </p:cNvSpPr>
          <p:nvPr>
            <p:ph type="title"/>
          </p:nvPr>
        </p:nvSpPr>
        <p:spPr/>
        <p:txBody>
          <a:bodyPr/>
          <a:lstStyle>
            <a:lvl1pPr algn="ctr">
              <a:defRPr sz="4000">
                <a:latin typeface="Corbel"/>
                <a:cs typeface="Corbe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40475"/>
            <a:ext cx="2971800" cy="365125"/>
          </a:xfrm>
        </p:spPr>
        <p:txBody>
          <a:bodyPr/>
          <a:lstStyle>
            <a:lvl1pPr>
              <a:defRPr/>
            </a:lvl1pPr>
          </a:lstStyle>
          <a:p>
            <a:endParaRPr lang="en-US" altLang="ko-KR"/>
          </a:p>
        </p:txBody>
      </p:sp>
      <p:sp>
        <p:nvSpPr>
          <p:cNvPr id="6" name="Footer Placeholder 4"/>
          <p:cNvSpPr>
            <a:spLocks noGrp="1"/>
          </p:cNvSpPr>
          <p:nvPr>
            <p:ph type="ftr" sz="quarter" idx="11"/>
          </p:nvPr>
        </p:nvSpPr>
        <p:spPr/>
        <p:txBody>
          <a:bodyPr/>
          <a:lstStyle>
            <a:lvl1pPr>
              <a:defRPr>
                <a:solidFill>
                  <a:schemeClr val="tx1"/>
                </a:solidFill>
              </a:defRPr>
            </a:lvl1pPr>
          </a:lstStyle>
          <a:p>
            <a:r>
              <a:rPr lang="en-US" altLang="ko-KR"/>
              <a:t>Meeyoung Cha</a:t>
            </a:r>
          </a:p>
        </p:txBody>
      </p:sp>
      <p:sp>
        <p:nvSpPr>
          <p:cNvPr id="7" name="Slide Number Placeholder 5"/>
          <p:cNvSpPr>
            <a:spLocks noGrp="1"/>
          </p:cNvSpPr>
          <p:nvPr>
            <p:ph type="sldNum" sz="quarter" idx="12"/>
          </p:nvPr>
        </p:nvSpPr>
        <p:spPr>
          <a:xfrm>
            <a:off x="6248400" y="6356350"/>
            <a:ext cx="2133600" cy="365125"/>
          </a:xfrm>
        </p:spPr>
        <p:txBody>
          <a:bodyPr/>
          <a:lstStyle>
            <a:lvl1pPr>
              <a:defRPr>
                <a:solidFill>
                  <a:srgbClr val="000000"/>
                </a:solidFill>
              </a:defRPr>
            </a:lvl1pPr>
          </a:lstStyle>
          <a:p>
            <a:fld id="{5E9A80DC-F3C9-BA40-98F5-542A420A5688}" type="slidenum">
              <a:rPr lang="en-US" altLang="ko-KR"/>
              <a:pPr/>
              <a:t>‹#›</a:t>
            </a:fld>
            <a:endParaRPr lang="en-US" altLang="ko-KR"/>
          </a:p>
        </p:txBody>
      </p:sp>
    </p:spTree>
    <p:extLst>
      <p:ext uri="{BB962C8B-B14F-4D97-AF65-F5344CB8AC3E}">
        <p14:creationId xmlns:p14="http://schemas.microsoft.com/office/powerpoint/2010/main" val="193558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128DE2-9B34-8048-AB84-E95BCB831514}" type="datetime1">
              <a:rPr lang="en-US" altLang="ko-KR"/>
              <a:pPr/>
              <a:t>9/5/12</a:t>
            </a:fld>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1362C853-5B88-2346-ABDE-B5A90C284820}" type="slidenum">
              <a:rPr lang="en-US" altLang="ko-KR"/>
              <a:pPr/>
              <a:t>‹#›</a:t>
            </a:fld>
            <a:endParaRPr lang="en-US" altLang="ko-KR"/>
          </a:p>
        </p:txBody>
      </p:sp>
    </p:spTree>
    <p:extLst>
      <p:ext uri="{BB962C8B-B14F-4D97-AF65-F5344CB8AC3E}">
        <p14:creationId xmlns:p14="http://schemas.microsoft.com/office/powerpoint/2010/main" val="263914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B4885FE-225D-2542-B875-655A8A0709D0}" type="datetime1">
              <a:rPr lang="en-US" altLang="ko-KR"/>
              <a:pPr/>
              <a:t>9/5/12</a:t>
            </a:fld>
            <a:endParaRPr lang="en-US" altLang="ko-KR"/>
          </a:p>
        </p:txBody>
      </p:sp>
      <p:sp>
        <p:nvSpPr>
          <p:cNvPr id="6" name="Footer Placeholder 4"/>
          <p:cNvSpPr>
            <a:spLocks noGrp="1"/>
          </p:cNvSpPr>
          <p:nvPr>
            <p:ph type="ftr" sz="quarter" idx="11"/>
          </p:nvPr>
        </p:nvSpPr>
        <p:spPr/>
        <p:txBody>
          <a:bodyPr/>
          <a:lstStyle>
            <a:lvl1pPr>
              <a:defRPr/>
            </a:lvl1pPr>
          </a:lstStyle>
          <a:p>
            <a:endParaRPr lang="en-US" altLang="ko-KR"/>
          </a:p>
        </p:txBody>
      </p:sp>
      <p:sp>
        <p:nvSpPr>
          <p:cNvPr id="7" name="Slide Number Placeholder 5"/>
          <p:cNvSpPr>
            <a:spLocks noGrp="1"/>
          </p:cNvSpPr>
          <p:nvPr>
            <p:ph type="sldNum" sz="quarter" idx="12"/>
          </p:nvPr>
        </p:nvSpPr>
        <p:spPr/>
        <p:txBody>
          <a:bodyPr/>
          <a:lstStyle>
            <a:lvl1pPr>
              <a:defRPr/>
            </a:lvl1pPr>
          </a:lstStyle>
          <a:p>
            <a:fld id="{687EA853-7935-B640-B2B0-90E512A5D1E3}" type="slidenum">
              <a:rPr lang="en-US" altLang="ko-KR"/>
              <a:pPr/>
              <a:t>‹#›</a:t>
            </a:fld>
            <a:endParaRPr lang="en-US" altLang="ko-KR"/>
          </a:p>
        </p:txBody>
      </p:sp>
    </p:spTree>
    <p:extLst>
      <p:ext uri="{BB962C8B-B14F-4D97-AF65-F5344CB8AC3E}">
        <p14:creationId xmlns:p14="http://schemas.microsoft.com/office/powerpoint/2010/main" val="398489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68623DC-7CA9-294D-8845-608F14F2BF81}" type="datetime1">
              <a:rPr lang="en-US" altLang="ko-KR"/>
              <a:pPr/>
              <a:t>9/5/12</a:t>
            </a:fld>
            <a:endParaRPr lang="en-US" altLang="ko-KR"/>
          </a:p>
        </p:txBody>
      </p:sp>
      <p:sp>
        <p:nvSpPr>
          <p:cNvPr id="8" name="Footer Placeholder 4"/>
          <p:cNvSpPr>
            <a:spLocks noGrp="1"/>
          </p:cNvSpPr>
          <p:nvPr>
            <p:ph type="ftr" sz="quarter" idx="11"/>
          </p:nvPr>
        </p:nvSpPr>
        <p:spPr/>
        <p:txBody>
          <a:bodyPr/>
          <a:lstStyle>
            <a:lvl1pPr>
              <a:defRPr/>
            </a:lvl1pPr>
          </a:lstStyle>
          <a:p>
            <a:endParaRPr lang="en-US" altLang="ko-KR"/>
          </a:p>
        </p:txBody>
      </p:sp>
      <p:sp>
        <p:nvSpPr>
          <p:cNvPr id="9" name="Slide Number Placeholder 5"/>
          <p:cNvSpPr>
            <a:spLocks noGrp="1"/>
          </p:cNvSpPr>
          <p:nvPr>
            <p:ph type="sldNum" sz="quarter" idx="12"/>
          </p:nvPr>
        </p:nvSpPr>
        <p:spPr/>
        <p:txBody>
          <a:bodyPr/>
          <a:lstStyle>
            <a:lvl1pPr>
              <a:defRPr/>
            </a:lvl1pPr>
          </a:lstStyle>
          <a:p>
            <a:fld id="{E571B580-7E2E-8540-AF0F-F45AAECBF68D}" type="slidenum">
              <a:rPr lang="en-US" altLang="ko-KR"/>
              <a:pPr/>
              <a:t>‹#›</a:t>
            </a:fld>
            <a:endParaRPr lang="en-US" altLang="ko-KR"/>
          </a:p>
        </p:txBody>
      </p:sp>
    </p:spTree>
    <p:extLst>
      <p:ext uri="{BB962C8B-B14F-4D97-AF65-F5344CB8AC3E}">
        <p14:creationId xmlns:p14="http://schemas.microsoft.com/office/powerpoint/2010/main" val="16514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64019EE-1FE7-7746-AE99-5625143908F9}" type="datetime1">
              <a:rPr lang="en-US" altLang="ko-KR"/>
              <a:pPr/>
              <a:t>9/5/12</a:t>
            </a:fld>
            <a:endParaRPr lang="en-US" altLang="ko-KR"/>
          </a:p>
        </p:txBody>
      </p:sp>
      <p:sp>
        <p:nvSpPr>
          <p:cNvPr id="4" name="Footer Placeholder 4"/>
          <p:cNvSpPr>
            <a:spLocks noGrp="1"/>
          </p:cNvSpPr>
          <p:nvPr>
            <p:ph type="ftr" sz="quarter" idx="11"/>
          </p:nvPr>
        </p:nvSpPr>
        <p:spPr/>
        <p:txBody>
          <a:bodyPr/>
          <a:lstStyle>
            <a:lvl1pPr>
              <a:defRPr/>
            </a:lvl1pPr>
          </a:lstStyle>
          <a:p>
            <a:endParaRPr lang="en-US" altLang="ko-KR"/>
          </a:p>
        </p:txBody>
      </p:sp>
      <p:sp>
        <p:nvSpPr>
          <p:cNvPr id="5" name="Slide Number Placeholder 5"/>
          <p:cNvSpPr>
            <a:spLocks noGrp="1"/>
          </p:cNvSpPr>
          <p:nvPr>
            <p:ph type="sldNum" sz="quarter" idx="12"/>
          </p:nvPr>
        </p:nvSpPr>
        <p:spPr/>
        <p:txBody>
          <a:bodyPr/>
          <a:lstStyle>
            <a:lvl1pPr>
              <a:defRPr/>
            </a:lvl1pPr>
          </a:lstStyle>
          <a:p>
            <a:fld id="{79448DE3-8048-274F-9BAD-174C96A1F022}" type="slidenum">
              <a:rPr lang="en-US" altLang="ko-KR"/>
              <a:pPr/>
              <a:t>‹#›</a:t>
            </a:fld>
            <a:endParaRPr lang="en-US" altLang="ko-KR"/>
          </a:p>
        </p:txBody>
      </p:sp>
    </p:spTree>
    <p:extLst>
      <p:ext uri="{BB962C8B-B14F-4D97-AF65-F5344CB8AC3E}">
        <p14:creationId xmlns:p14="http://schemas.microsoft.com/office/powerpoint/2010/main" val="17983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AC47F3F-31F6-4E47-91EA-14AF73CB99DD}" type="datetime1">
              <a:rPr lang="en-US" altLang="ko-KR"/>
              <a:pPr/>
              <a:t>9/5/12</a:t>
            </a:fld>
            <a:endParaRPr lang="en-US" altLang="ko-KR"/>
          </a:p>
        </p:txBody>
      </p:sp>
      <p:sp>
        <p:nvSpPr>
          <p:cNvPr id="3" name="Footer Placeholder 4"/>
          <p:cNvSpPr>
            <a:spLocks noGrp="1"/>
          </p:cNvSpPr>
          <p:nvPr>
            <p:ph type="ftr" sz="quarter" idx="11"/>
          </p:nvPr>
        </p:nvSpPr>
        <p:spPr/>
        <p:txBody>
          <a:bodyPr/>
          <a:lstStyle>
            <a:lvl1pPr>
              <a:defRPr/>
            </a:lvl1pPr>
          </a:lstStyle>
          <a:p>
            <a:endParaRPr lang="en-US" altLang="ko-KR"/>
          </a:p>
        </p:txBody>
      </p:sp>
      <p:sp>
        <p:nvSpPr>
          <p:cNvPr id="4" name="Slide Number Placeholder 5"/>
          <p:cNvSpPr>
            <a:spLocks noGrp="1"/>
          </p:cNvSpPr>
          <p:nvPr>
            <p:ph type="sldNum" sz="quarter" idx="12"/>
          </p:nvPr>
        </p:nvSpPr>
        <p:spPr/>
        <p:txBody>
          <a:bodyPr/>
          <a:lstStyle>
            <a:lvl1pPr>
              <a:defRPr/>
            </a:lvl1pPr>
          </a:lstStyle>
          <a:p>
            <a:fld id="{2018726E-6012-BA43-B9A6-3621F9CDD332}" type="slidenum">
              <a:rPr lang="en-US" altLang="ko-KR"/>
              <a:pPr/>
              <a:t>‹#›</a:t>
            </a:fld>
            <a:endParaRPr lang="en-US" altLang="ko-KR"/>
          </a:p>
        </p:txBody>
      </p:sp>
    </p:spTree>
    <p:extLst>
      <p:ext uri="{BB962C8B-B14F-4D97-AF65-F5344CB8AC3E}">
        <p14:creationId xmlns:p14="http://schemas.microsoft.com/office/powerpoint/2010/main" val="44033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3D42ED-E5A8-2740-B126-DD50F80CC653}" type="datetime1">
              <a:rPr lang="en-US" altLang="ko-KR"/>
              <a:pPr/>
              <a:t>9/5/12</a:t>
            </a:fld>
            <a:endParaRPr lang="en-US" altLang="ko-KR"/>
          </a:p>
        </p:txBody>
      </p:sp>
      <p:sp>
        <p:nvSpPr>
          <p:cNvPr id="6" name="Footer Placeholder 4"/>
          <p:cNvSpPr>
            <a:spLocks noGrp="1"/>
          </p:cNvSpPr>
          <p:nvPr>
            <p:ph type="ftr" sz="quarter" idx="11"/>
          </p:nvPr>
        </p:nvSpPr>
        <p:spPr/>
        <p:txBody>
          <a:bodyPr/>
          <a:lstStyle>
            <a:lvl1pPr>
              <a:defRPr/>
            </a:lvl1pPr>
          </a:lstStyle>
          <a:p>
            <a:endParaRPr lang="en-US" altLang="ko-KR"/>
          </a:p>
        </p:txBody>
      </p:sp>
      <p:sp>
        <p:nvSpPr>
          <p:cNvPr id="7" name="Slide Number Placeholder 5"/>
          <p:cNvSpPr>
            <a:spLocks noGrp="1"/>
          </p:cNvSpPr>
          <p:nvPr>
            <p:ph type="sldNum" sz="quarter" idx="12"/>
          </p:nvPr>
        </p:nvSpPr>
        <p:spPr/>
        <p:txBody>
          <a:bodyPr/>
          <a:lstStyle>
            <a:lvl1pPr>
              <a:defRPr/>
            </a:lvl1pPr>
          </a:lstStyle>
          <a:p>
            <a:fld id="{0D3B6FF3-6D00-9741-B3D8-E5D753FD729D}" type="slidenum">
              <a:rPr lang="en-US" altLang="ko-KR"/>
              <a:pPr/>
              <a:t>‹#›</a:t>
            </a:fld>
            <a:endParaRPr lang="en-US" altLang="ko-KR"/>
          </a:p>
        </p:txBody>
      </p:sp>
    </p:spTree>
    <p:extLst>
      <p:ext uri="{BB962C8B-B14F-4D97-AF65-F5344CB8AC3E}">
        <p14:creationId xmlns:p14="http://schemas.microsoft.com/office/powerpoint/2010/main" val="386871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A819C7-0990-0141-8CE6-4161FBCB4869}" type="datetime1">
              <a:rPr lang="en-US" altLang="ko-KR"/>
              <a:pPr/>
              <a:t>9/5/12</a:t>
            </a:fld>
            <a:endParaRPr lang="en-US" altLang="ko-KR"/>
          </a:p>
        </p:txBody>
      </p:sp>
      <p:sp>
        <p:nvSpPr>
          <p:cNvPr id="6" name="Footer Placeholder 4"/>
          <p:cNvSpPr>
            <a:spLocks noGrp="1"/>
          </p:cNvSpPr>
          <p:nvPr>
            <p:ph type="ftr" sz="quarter" idx="11"/>
          </p:nvPr>
        </p:nvSpPr>
        <p:spPr/>
        <p:txBody>
          <a:bodyPr/>
          <a:lstStyle>
            <a:lvl1pPr>
              <a:defRPr/>
            </a:lvl1pPr>
          </a:lstStyle>
          <a:p>
            <a:endParaRPr lang="en-US" altLang="ko-KR"/>
          </a:p>
        </p:txBody>
      </p:sp>
      <p:sp>
        <p:nvSpPr>
          <p:cNvPr id="7" name="Slide Number Placeholder 5"/>
          <p:cNvSpPr>
            <a:spLocks noGrp="1"/>
          </p:cNvSpPr>
          <p:nvPr>
            <p:ph type="sldNum" sz="quarter" idx="12"/>
          </p:nvPr>
        </p:nvSpPr>
        <p:spPr/>
        <p:txBody>
          <a:bodyPr/>
          <a:lstStyle>
            <a:lvl1pPr>
              <a:defRPr/>
            </a:lvl1pPr>
          </a:lstStyle>
          <a:p>
            <a:fld id="{DF1DB480-CABF-0245-8A19-65BC05E10253}" type="slidenum">
              <a:rPr lang="en-US" altLang="ko-KR"/>
              <a:pPr/>
              <a:t>‹#›</a:t>
            </a:fld>
            <a:endParaRPr lang="en-US" altLang="ko-KR"/>
          </a:p>
        </p:txBody>
      </p:sp>
    </p:spTree>
    <p:extLst>
      <p:ext uri="{BB962C8B-B14F-4D97-AF65-F5344CB8AC3E}">
        <p14:creationId xmlns:p14="http://schemas.microsoft.com/office/powerpoint/2010/main" val="10548959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latinLnBrk="0">
              <a:defRPr kumimoji="0" sz="1200">
                <a:solidFill>
                  <a:srgbClr val="898989"/>
                </a:solidFill>
                <a:latin typeface="Calibri" charset="0"/>
              </a:defRPr>
            </a:lvl1pPr>
          </a:lstStyle>
          <a:p>
            <a:fld id="{530DF8D0-AAA0-674F-BC0C-FBA816100735}" type="datetime1">
              <a:rPr lang="en-US" altLang="ko-KR"/>
              <a:pPr/>
              <a:t>9/5/12</a:t>
            </a:fld>
            <a:endParaRPr lang="en-US" altLang="ko-K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latinLnBrk="0">
              <a:defRPr kumimoji="0" sz="1200">
                <a:solidFill>
                  <a:srgbClr val="898989"/>
                </a:solidFill>
                <a:latin typeface="Calibri" charset="0"/>
              </a:defRPr>
            </a:lvl1pPr>
          </a:lstStyle>
          <a:p>
            <a:endParaRPr lang="en-US" altLang="ko-K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latinLnBrk="0">
              <a:defRPr kumimoji="0" sz="1200">
                <a:solidFill>
                  <a:srgbClr val="898989"/>
                </a:solidFill>
                <a:latin typeface="Calibri" charset="0"/>
              </a:defRPr>
            </a:lvl1pPr>
          </a:lstStyle>
          <a:p>
            <a:fld id="{7249C59B-9081-F440-B2DB-EFCA06D48CFF}"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4789" r:id="rId1"/>
    <p:sldLayoutId id="214748479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kern="1200">
          <a:solidFill>
            <a:schemeClr val="tx1"/>
          </a:solidFill>
          <a:latin typeface="Corbel"/>
          <a:ea typeface="ＭＳ Ｐゴシック" charset="-128"/>
          <a:cs typeface="Corbel"/>
        </a:defRPr>
      </a:lvl1pPr>
      <a:lvl2pPr algn="ctr" rtl="0" eaLnBrk="0" fontAlgn="base" hangingPunct="0">
        <a:spcBef>
          <a:spcPct val="0"/>
        </a:spcBef>
        <a:spcAft>
          <a:spcPct val="0"/>
        </a:spcAft>
        <a:defRPr sz="4000">
          <a:solidFill>
            <a:schemeClr val="tx1"/>
          </a:solidFill>
          <a:latin typeface="Corbel" charset="0"/>
          <a:ea typeface="ＭＳ Ｐゴシック" charset="-128"/>
          <a:cs typeface="Corbel" charset="0"/>
        </a:defRPr>
      </a:lvl2pPr>
      <a:lvl3pPr algn="ctr" rtl="0" eaLnBrk="0" fontAlgn="base" hangingPunct="0">
        <a:spcBef>
          <a:spcPct val="0"/>
        </a:spcBef>
        <a:spcAft>
          <a:spcPct val="0"/>
        </a:spcAft>
        <a:defRPr sz="4000">
          <a:solidFill>
            <a:schemeClr val="tx1"/>
          </a:solidFill>
          <a:latin typeface="Corbel" charset="0"/>
          <a:ea typeface="ＭＳ Ｐゴシック" charset="-128"/>
          <a:cs typeface="Corbel" charset="0"/>
        </a:defRPr>
      </a:lvl3pPr>
      <a:lvl4pPr algn="ctr" rtl="0" eaLnBrk="0" fontAlgn="base" hangingPunct="0">
        <a:spcBef>
          <a:spcPct val="0"/>
        </a:spcBef>
        <a:spcAft>
          <a:spcPct val="0"/>
        </a:spcAft>
        <a:defRPr sz="4000">
          <a:solidFill>
            <a:schemeClr val="tx1"/>
          </a:solidFill>
          <a:latin typeface="Corbel" charset="0"/>
          <a:ea typeface="ＭＳ Ｐゴシック" charset="-128"/>
          <a:cs typeface="Corbel" charset="0"/>
        </a:defRPr>
      </a:lvl4pPr>
      <a:lvl5pPr algn="ctr" rtl="0" eaLnBrk="0" fontAlgn="base" hangingPunct="0">
        <a:spcBef>
          <a:spcPct val="0"/>
        </a:spcBef>
        <a:spcAft>
          <a:spcPct val="0"/>
        </a:spcAft>
        <a:defRPr sz="4000">
          <a:solidFill>
            <a:schemeClr val="tx1"/>
          </a:solidFill>
          <a:latin typeface="Corbel" charset="0"/>
          <a:ea typeface="ＭＳ Ｐゴシック" charset="-128"/>
          <a:cs typeface="Corbe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 Id="rId3" Type="http://schemas.openxmlformats.org/officeDocument/2006/relationships/image" Target="../media/image4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2.png"/><Relationship Id="rId1" Type="http://schemas.microsoft.com/office/2007/relationships/media" Target="../media/media1.mp4"/><Relationship Id="rId2" Type="http://schemas.openxmlformats.org/officeDocument/2006/relationships/video" Target="../media/media1.mp4"/></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3.png"/><Relationship Id="rId1" Type="http://schemas.microsoft.com/office/2007/relationships/media" Target="../media/media2.mp4"/><Relationship Id="rId2" Type="http://schemas.openxmlformats.org/officeDocument/2006/relationships/video" Target="../media/media2.mp4"/></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atin typeface="Corbel" charset="0"/>
              <a:ea typeface="ＭＳ Ｐゴシック" charset="0"/>
              <a:cs typeface="Corbel" charset="0"/>
            </a:endParaRPr>
          </a:p>
        </p:txBody>
      </p:sp>
      <p:sp>
        <p:nvSpPr>
          <p:cNvPr id="14339" name="Rectángulo 12"/>
          <p:cNvSpPr>
            <a:spLocks noChangeArrowheads="1"/>
          </p:cNvSpPr>
          <p:nvPr/>
        </p:nvSpPr>
        <p:spPr bwMode="auto">
          <a:xfrm>
            <a:off x="0" y="0"/>
            <a:ext cx="9144000" cy="155575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40" name="Rectángulo 12"/>
          <p:cNvSpPr>
            <a:spLocks noChangeArrowheads="1"/>
          </p:cNvSpPr>
          <p:nvPr/>
        </p:nvSpPr>
        <p:spPr bwMode="auto">
          <a:xfrm>
            <a:off x="0" y="5302250"/>
            <a:ext cx="9144000" cy="155575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42" name="Rectangle 3"/>
          <p:cNvSpPr txBox="1">
            <a:spLocks noChangeArrowheads="1"/>
          </p:cNvSpPr>
          <p:nvPr/>
        </p:nvSpPr>
        <p:spPr bwMode="auto">
          <a:xfrm>
            <a:off x="0" y="15986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latinLnBrk="0"/>
            <a:r>
              <a:rPr kumimoji="0" lang="en-US" sz="2700" b="1" dirty="0" smtClean="0">
                <a:solidFill>
                  <a:srgbClr val="001F62"/>
                </a:solidFill>
                <a:latin typeface="TheSansCorrespondence (Headings" charset="0"/>
                <a:ea typeface="ＭＳ Ｐゴシック" charset="0"/>
                <a:cs typeface="ＭＳ Ｐゴシック" charset="0"/>
              </a:rPr>
              <a:t>Diffusion of Information &amp; Innovations in </a:t>
            </a:r>
            <a:r>
              <a:rPr kumimoji="0" lang="en-US" sz="2700" b="1" dirty="0">
                <a:solidFill>
                  <a:srgbClr val="001F62"/>
                </a:solidFill>
                <a:latin typeface="TheSansCorrespondence (Headings" charset="0"/>
                <a:ea typeface="ＭＳ Ｐゴシック" charset="0"/>
                <a:cs typeface="ＭＳ Ｐゴシック" charset="0"/>
              </a:rPr>
              <a:t>Online Social Networks</a:t>
            </a:r>
          </a:p>
          <a:p>
            <a:pPr latinLnBrk="0"/>
            <a:r>
              <a:rPr kumimoji="0" lang="en-US" sz="2800" b="1" dirty="0">
                <a:solidFill>
                  <a:srgbClr val="001F62"/>
                </a:solidFill>
                <a:latin typeface="TheSansCorrespondence (Headings" charset="0"/>
                <a:ea typeface="ＭＳ Ｐゴシック" charset="0"/>
                <a:cs typeface="ＭＳ Ｐゴシック" charset="0"/>
              </a:rPr>
              <a:t/>
            </a:r>
            <a:br>
              <a:rPr kumimoji="0" lang="en-US" sz="2800" b="1" dirty="0">
                <a:solidFill>
                  <a:srgbClr val="001F62"/>
                </a:solidFill>
                <a:latin typeface="TheSansCorrespondence (Headings" charset="0"/>
                <a:ea typeface="ＭＳ Ｐゴシック" charset="0"/>
                <a:cs typeface="ＭＳ Ｐゴシック" charset="0"/>
              </a:rPr>
            </a:br>
            <a:r>
              <a:rPr kumimoji="0" lang="en-US" b="1" dirty="0">
                <a:solidFill>
                  <a:srgbClr val="001F62"/>
                </a:solidFill>
                <a:latin typeface="TheSansCorrespondence (Headings" charset="0"/>
                <a:ea typeface="ＭＳ Ｐゴシック" charset="0"/>
                <a:cs typeface="ＭＳ Ｐゴシック" charset="0"/>
              </a:rPr>
              <a:t/>
            </a:r>
            <a:br>
              <a:rPr kumimoji="0" lang="en-US" b="1" dirty="0">
                <a:solidFill>
                  <a:srgbClr val="001F62"/>
                </a:solidFill>
                <a:latin typeface="TheSansCorrespondence (Headings" charset="0"/>
                <a:ea typeface="ＭＳ Ｐゴシック" charset="0"/>
                <a:cs typeface="ＭＳ Ｐゴシック" charset="0"/>
              </a:rPr>
            </a:br>
            <a:endParaRPr kumimoji="0" lang="en-US" b="1" dirty="0">
              <a:solidFill>
                <a:srgbClr val="001F62"/>
              </a:solidFill>
              <a:latin typeface="TheSansCorrespondence (Headings" charset="0"/>
              <a:ea typeface="ＭＳ Ｐゴシック" charset="0"/>
              <a:cs typeface="ＭＳ Ｐゴシック" charset="0"/>
            </a:endParaRPr>
          </a:p>
          <a:p>
            <a:pPr latinLnBrk="0"/>
            <a:endParaRPr kumimoji="0" lang="en-US" sz="2200" b="1" dirty="0">
              <a:solidFill>
                <a:srgbClr val="001F62"/>
              </a:solidFill>
              <a:latin typeface="TheSansCorrespondence (Headings" charset="0"/>
              <a:ea typeface="ＭＳ Ｐゴシック" charset="0"/>
              <a:cs typeface="ＭＳ Ｐゴシック" charset="0"/>
            </a:endParaRPr>
          </a:p>
          <a:p>
            <a:pPr latinLnBrk="0"/>
            <a:endParaRPr kumimoji="0" lang="en-US" sz="2200" b="1" dirty="0">
              <a:solidFill>
                <a:srgbClr val="001F62"/>
              </a:solidFill>
              <a:latin typeface="TheSansCorrespondence (Headings" charset="0"/>
              <a:ea typeface="ＭＳ Ｐゴシック" charset="0"/>
              <a:cs typeface="ＭＳ Ｐゴシック" charset="0"/>
            </a:endParaRPr>
          </a:p>
          <a:p>
            <a:pPr latinLnBrk="0"/>
            <a:r>
              <a:rPr kumimoji="0" lang="en-US" sz="2200" b="1" dirty="0" smtClean="0">
                <a:solidFill>
                  <a:srgbClr val="001F62"/>
                </a:solidFill>
                <a:latin typeface="TheSansCorrespondence (Headings" charset="0"/>
                <a:ea typeface="ＭＳ Ｐゴシック" charset="0"/>
                <a:cs typeface="ＭＳ Ｐゴシック" charset="0"/>
              </a:rPr>
              <a:t>Krishna Gummadi</a:t>
            </a:r>
            <a:r>
              <a:rPr kumimoji="0" lang="en-US" sz="2200" b="1" dirty="0">
                <a:solidFill>
                  <a:srgbClr val="001F62"/>
                </a:solidFill>
                <a:latin typeface="TheSansCorrespondence (Headings" charset="0"/>
                <a:ea typeface="ＭＳ Ｐゴシック" charset="0"/>
                <a:cs typeface="ＭＳ Ｐゴシック" charset="0"/>
              </a:rPr>
              <a:t/>
            </a:r>
            <a:br>
              <a:rPr kumimoji="0" lang="en-US" sz="2200" b="1" dirty="0">
                <a:solidFill>
                  <a:srgbClr val="001F62"/>
                </a:solidFill>
                <a:latin typeface="TheSansCorrespondence (Headings" charset="0"/>
                <a:ea typeface="ＭＳ Ｐゴシック" charset="0"/>
                <a:cs typeface="ＭＳ Ｐゴシック" charset="0"/>
              </a:rPr>
            </a:br>
            <a:r>
              <a:rPr kumimoji="0" lang="en-US" sz="1600" dirty="0" smtClean="0">
                <a:solidFill>
                  <a:srgbClr val="001F62"/>
                </a:solidFill>
                <a:latin typeface="TheSansCorrespondence (Headings" charset="0"/>
                <a:ea typeface="ＭＳ Ｐゴシック" charset="0"/>
                <a:cs typeface="ＭＳ Ｐゴシック" charset="0"/>
              </a:rPr>
              <a:t>Networked Systems Research Group</a:t>
            </a:r>
            <a:r>
              <a:rPr kumimoji="0" lang="en-US" sz="1600" dirty="0">
                <a:solidFill>
                  <a:srgbClr val="001F62"/>
                </a:solidFill>
                <a:latin typeface="TheSansCorrespondence (Headings" charset="0"/>
                <a:ea typeface="ＭＳ Ｐゴシック" charset="0"/>
                <a:cs typeface="ＭＳ Ｐゴシック" charset="0"/>
              </a:rPr>
              <a:t/>
            </a:r>
            <a:br>
              <a:rPr kumimoji="0" lang="en-US" sz="1600" dirty="0">
                <a:solidFill>
                  <a:srgbClr val="001F62"/>
                </a:solidFill>
                <a:latin typeface="TheSansCorrespondence (Headings" charset="0"/>
                <a:ea typeface="ＭＳ Ｐゴシック" charset="0"/>
                <a:cs typeface="ＭＳ Ｐゴシック" charset="0"/>
              </a:rPr>
            </a:br>
            <a:r>
              <a:rPr kumimoji="0" lang="en-US" sz="1600" dirty="0">
                <a:solidFill>
                  <a:srgbClr val="001F62"/>
                </a:solidFill>
                <a:latin typeface="TheSansCorrespondence (Headings" charset="0"/>
                <a:ea typeface="ＭＳ Ｐゴシック" charset="0"/>
                <a:cs typeface="ＭＳ Ｐゴシック" charset="0"/>
              </a:rPr>
              <a:t>Max Planck Institute for Software Systems</a:t>
            </a:r>
            <a:br>
              <a:rPr kumimoji="0" lang="en-US" sz="1600" dirty="0">
                <a:solidFill>
                  <a:srgbClr val="001F62"/>
                </a:solidFill>
                <a:latin typeface="TheSansCorrespondence (Headings" charset="0"/>
                <a:ea typeface="ＭＳ Ｐゴシック" charset="0"/>
                <a:cs typeface="ＭＳ Ｐゴシック" charset="0"/>
              </a:rPr>
            </a:br>
            <a:r>
              <a:rPr kumimoji="0" lang="en-US" sz="1400" dirty="0">
                <a:solidFill>
                  <a:srgbClr val="001F62"/>
                </a:solidFill>
                <a:latin typeface="TheSansCorrespondence (Headings" charset="0"/>
                <a:ea typeface="ＭＳ Ｐゴシック" charset="0"/>
                <a:cs typeface="ＭＳ Ｐゴシック" charset="0"/>
              </a:rPr>
              <a:t/>
            </a:r>
            <a:br>
              <a:rPr kumimoji="0" lang="en-US" sz="1400" dirty="0">
                <a:solidFill>
                  <a:srgbClr val="001F62"/>
                </a:solidFill>
                <a:latin typeface="TheSansCorrespondence (Headings" charset="0"/>
                <a:ea typeface="ＭＳ Ｐゴシック" charset="0"/>
                <a:cs typeface="ＭＳ Ｐゴシック" charset="0"/>
              </a:rPr>
            </a:br>
            <a:r>
              <a:rPr kumimoji="0" lang="en-US" sz="1400" dirty="0">
                <a:solidFill>
                  <a:srgbClr val="001F62"/>
                </a:solidFill>
                <a:latin typeface="TheSansCorrespondence (Headings" charset="0"/>
                <a:ea typeface="ＭＳ Ｐゴシック" charset="0"/>
                <a:cs typeface="ＭＳ Ｐゴシック" charset="0"/>
              </a:rPr>
              <a:t/>
            </a:r>
            <a:br>
              <a:rPr kumimoji="0" lang="en-US" sz="1400" dirty="0">
                <a:solidFill>
                  <a:srgbClr val="001F62"/>
                </a:solidFill>
                <a:latin typeface="TheSansCorrespondence (Headings" charset="0"/>
                <a:ea typeface="ＭＳ Ｐゴシック" charset="0"/>
                <a:cs typeface="ＭＳ Ｐゴシック" charset="0"/>
              </a:rPr>
            </a:br>
            <a:r>
              <a:rPr kumimoji="0" lang="en-US" sz="1800" b="1" dirty="0">
                <a:solidFill>
                  <a:srgbClr val="001F62"/>
                </a:solidFill>
                <a:latin typeface="TheSansCorrespondence (Headings" charset="0"/>
                <a:ea typeface="ＭＳ Ｐゴシック" charset="0"/>
                <a:cs typeface="ＭＳ Ｐゴシック" charset="0"/>
              </a:rPr>
              <a:t/>
            </a:r>
            <a:br>
              <a:rPr kumimoji="0" lang="en-US" sz="1800" b="1" dirty="0">
                <a:solidFill>
                  <a:srgbClr val="001F62"/>
                </a:solidFill>
                <a:latin typeface="TheSansCorrespondence (Headings" charset="0"/>
                <a:ea typeface="ＭＳ Ｐゴシック" charset="0"/>
                <a:cs typeface="ＭＳ Ｐゴシック" charset="0"/>
              </a:rPr>
            </a:br>
            <a:r>
              <a:rPr kumimoji="0" lang="en-US" sz="1800" b="1" dirty="0">
                <a:solidFill>
                  <a:srgbClr val="001F62"/>
                </a:solidFill>
                <a:latin typeface="TheSansCorrespondence (Headings" charset="0"/>
                <a:ea typeface="ＭＳ Ｐゴシック" charset="0"/>
                <a:cs typeface="ＭＳ Ｐゴシック" charset="0"/>
              </a:rPr>
              <a:t>	</a:t>
            </a:r>
            <a:br>
              <a:rPr kumimoji="0" lang="en-US" sz="1800" b="1" dirty="0">
                <a:solidFill>
                  <a:srgbClr val="001F62"/>
                </a:solidFill>
                <a:latin typeface="TheSansCorrespondence (Headings" charset="0"/>
                <a:ea typeface="ＭＳ Ｐゴシック" charset="0"/>
                <a:cs typeface="ＭＳ Ｐゴシック" charset="0"/>
              </a:rPr>
            </a:br>
            <a:r>
              <a:rPr kumimoji="0" lang="en-US" sz="1800" b="1" dirty="0">
                <a:solidFill>
                  <a:srgbClr val="001F62"/>
                </a:solidFill>
                <a:latin typeface="TheSansCorrespondence (Headings" charset="0"/>
                <a:ea typeface="ＭＳ Ｐゴシック" charset="0"/>
                <a:cs typeface="ＭＳ Ｐゴシック" charset="0"/>
              </a:rPr>
              <a:t>	</a:t>
            </a:r>
          </a:p>
        </p:txBody>
      </p:sp>
      <p:pic>
        <p:nvPicPr>
          <p:cNvPr id="11" name="Picture 10" descr="Picture 4.png"/>
          <p:cNvPicPr>
            <a:picLocks noChangeAspect="1"/>
          </p:cNvPicPr>
          <p:nvPr/>
        </p:nvPicPr>
        <p:blipFill>
          <a:blip r:embed="rId3"/>
          <a:srcRect l="14291" t="2613" r="7989" b="2898"/>
          <a:stretch>
            <a:fillRect/>
          </a:stretch>
        </p:blipFill>
        <p:spPr>
          <a:xfrm>
            <a:off x="7775668" y="2503336"/>
            <a:ext cx="1288751" cy="1260547"/>
          </a:xfrm>
          <a:prstGeom prst="roundRect">
            <a:avLst>
              <a:gd name="adj" fmla="val 8594"/>
            </a:avLst>
          </a:prstGeom>
          <a:solidFill>
            <a:srgbClr val="FFFFFF">
              <a:shade val="85000"/>
            </a:srgbClr>
          </a:solidFill>
          <a:ln>
            <a:solidFill>
              <a:srgbClr val="A6A6A6"/>
            </a:solidFill>
          </a:ln>
          <a:effectLst/>
        </p:spPr>
      </p:pic>
      <p:grpSp>
        <p:nvGrpSpPr>
          <p:cNvPr id="14344" name="Group 30"/>
          <p:cNvGrpSpPr>
            <a:grpSpLocks/>
          </p:cNvGrpSpPr>
          <p:nvPr/>
        </p:nvGrpSpPr>
        <p:grpSpPr bwMode="auto">
          <a:xfrm>
            <a:off x="6373813" y="2514600"/>
            <a:ext cx="1284287" cy="1239838"/>
            <a:chOff x="1668444" y="3921600"/>
            <a:chExt cx="1260000" cy="1260000"/>
          </a:xfrm>
        </p:grpSpPr>
        <p:pic>
          <p:nvPicPr>
            <p:cNvPr id="28" name="Imagen 20" descr="youtube_logo.jpg.jpeg"/>
            <p:cNvPicPr>
              <a:picLocks/>
            </p:cNvPicPr>
            <p:nvPr/>
          </p:nvPicPr>
          <p:blipFill>
            <a:blip r:embed="rId4" cstate="print"/>
            <a:stretch>
              <a:fillRect/>
            </a:stretch>
          </p:blipFill>
          <p:spPr>
            <a:xfrm>
              <a:off x="1668444" y="3921600"/>
              <a:ext cx="1260000" cy="1260000"/>
            </a:xfrm>
            <a:prstGeom prst="roundRect">
              <a:avLst>
                <a:gd name="adj" fmla="val 8594"/>
              </a:avLst>
            </a:prstGeom>
            <a:solidFill>
              <a:srgbClr val="FFFFFF">
                <a:shade val="85000"/>
              </a:srgbClr>
            </a:solidFill>
            <a:ln>
              <a:solidFill>
                <a:schemeClr val="bg1">
                  <a:lumMod val="75000"/>
                </a:schemeClr>
              </a:solidFill>
            </a:ln>
            <a:effectLst/>
          </p:spPr>
        </p:pic>
        <p:pic>
          <p:nvPicPr>
            <p:cNvPr id="14351" name="3 Imagen" descr="network.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9244" y="4138612"/>
              <a:ext cx="1143000" cy="89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descr="facebook.jpg"/>
          <p:cNvPicPr>
            <a:picLocks noChangeAspect="1"/>
          </p:cNvPicPr>
          <p:nvPr/>
        </p:nvPicPr>
        <p:blipFill>
          <a:blip r:embed="rId6"/>
          <a:srcRect l="6252" r="7406"/>
          <a:stretch>
            <a:fillRect/>
          </a:stretch>
        </p:blipFill>
        <p:spPr>
          <a:xfrm>
            <a:off x="6385122" y="3916672"/>
            <a:ext cx="1270870" cy="1247332"/>
          </a:xfrm>
          <a:prstGeom prst="roundRect">
            <a:avLst>
              <a:gd name="adj" fmla="val 8594"/>
            </a:avLst>
          </a:prstGeom>
          <a:solidFill>
            <a:srgbClr val="FFFFFF">
              <a:shade val="85000"/>
            </a:srgbClr>
          </a:solidFill>
          <a:ln>
            <a:solidFill>
              <a:srgbClr val="A6A6A6"/>
            </a:solidFill>
          </a:ln>
          <a:effectLst/>
        </p:spPr>
      </p:pic>
      <p:grpSp>
        <p:nvGrpSpPr>
          <p:cNvPr id="14346" name="Group 21"/>
          <p:cNvGrpSpPr>
            <a:grpSpLocks/>
          </p:cNvGrpSpPr>
          <p:nvPr/>
        </p:nvGrpSpPr>
        <p:grpSpPr bwMode="auto">
          <a:xfrm>
            <a:off x="7788275" y="3921125"/>
            <a:ext cx="1260475" cy="1235075"/>
            <a:chOff x="7581899" y="3920281"/>
            <a:chExt cx="1260000" cy="1260000"/>
          </a:xfrm>
        </p:grpSpPr>
        <p:pic>
          <p:nvPicPr>
            <p:cNvPr id="20" name="Imagen 20" descr="youtube_logo.jpg.jpeg"/>
            <p:cNvPicPr>
              <a:picLocks/>
            </p:cNvPicPr>
            <p:nvPr/>
          </p:nvPicPr>
          <p:blipFill>
            <a:blip r:embed="rId4" cstate="print"/>
            <a:stretch>
              <a:fillRect/>
            </a:stretch>
          </p:blipFill>
          <p:spPr>
            <a:xfrm>
              <a:off x="7581899" y="3920281"/>
              <a:ext cx="1260000" cy="1260000"/>
            </a:xfrm>
            <a:prstGeom prst="roundRect">
              <a:avLst>
                <a:gd name="adj" fmla="val 8594"/>
              </a:avLst>
            </a:prstGeom>
            <a:solidFill>
              <a:srgbClr val="FFFFFF">
                <a:shade val="85000"/>
              </a:srgbClr>
            </a:solidFill>
            <a:ln>
              <a:solidFill>
                <a:schemeClr val="bg1">
                  <a:lumMod val="75000"/>
                </a:schemeClr>
              </a:solidFill>
            </a:ln>
            <a:effectLst/>
          </p:spPr>
        </p:pic>
        <p:pic>
          <p:nvPicPr>
            <p:cNvPr id="14349" name="Picture 23" descr="Picture 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07781" y="4148667"/>
              <a:ext cx="1202107" cy="84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n 20" descr="youtube_logo.jpg.jpeg"/>
          <p:cNvPicPr>
            <a:picLocks/>
          </p:cNvPicPr>
          <p:nvPr/>
        </p:nvPicPr>
        <p:blipFill>
          <a:blip r:embed="rId4" cstate="print"/>
          <a:stretch>
            <a:fillRect/>
          </a:stretch>
        </p:blipFill>
        <p:spPr>
          <a:xfrm>
            <a:off x="4988400" y="3921600"/>
            <a:ext cx="1260000" cy="1260000"/>
          </a:xfrm>
          <a:prstGeom prst="roundRect">
            <a:avLst>
              <a:gd name="adj" fmla="val 8594"/>
            </a:avLst>
          </a:prstGeom>
          <a:solidFill>
            <a:srgbClr val="FFFFFF">
              <a:shade val="85000"/>
            </a:srgbClr>
          </a:solidFill>
          <a:ln>
            <a:solidFill>
              <a:schemeClr val="bg1">
                <a:lumMod val="75000"/>
              </a:schemeClr>
            </a:solidFill>
          </a:ln>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274638"/>
            <a:ext cx="9144000" cy="1143000"/>
          </a:xfrm>
        </p:spPr>
        <p:txBody>
          <a:bodyPr/>
          <a:lstStyle/>
          <a:p>
            <a:pPr eaLnBrk="1" hangingPunct="1"/>
            <a:r>
              <a:rPr lang="en-US" altLang="ko-KR" b="1" dirty="0" smtClean="0">
                <a:latin typeface="Corbel" charset="0"/>
                <a:ea typeface="굴림" charset="0"/>
                <a:cs typeface="굴림" charset="0"/>
              </a:rPr>
              <a:t>High-level network </a:t>
            </a:r>
            <a:r>
              <a:rPr lang="en-US" altLang="ko-KR" b="1" dirty="0">
                <a:latin typeface="Corbel" charset="0"/>
                <a:ea typeface="굴림" charset="0"/>
                <a:cs typeface="굴림" charset="0"/>
              </a:rPr>
              <a:t>characteristics</a:t>
            </a:r>
            <a:endParaRPr lang="ko-KR" dirty="0">
              <a:latin typeface="Corbel" charset="0"/>
              <a:ea typeface="맑은 고딕" charset="0"/>
              <a:cs typeface="맑은 고딕" charset="0"/>
            </a:endParaRPr>
          </a:p>
        </p:txBody>
      </p:sp>
      <p:sp>
        <p:nvSpPr>
          <p:cNvPr id="57347" name="Content Placeholder 2"/>
          <p:cNvSpPr>
            <a:spLocks noGrp="1"/>
          </p:cNvSpPr>
          <p:nvPr>
            <p:ph idx="1"/>
          </p:nvPr>
        </p:nvSpPr>
        <p:spPr>
          <a:xfrm>
            <a:off x="381000" y="1493838"/>
            <a:ext cx="8610600" cy="1935162"/>
          </a:xfrm>
        </p:spPr>
        <p:txBody>
          <a:bodyPr/>
          <a:lstStyle/>
          <a:p>
            <a:pPr eaLnBrk="1" hangingPunct="1">
              <a:buFont typeface="Wingdings" charset="0"/>
              <a:buChar char="§"/>
            </a:pPr>
            <a:endParaRPr lang="en-US" altLang="ko-KR" sz="2400">
              <a:latin typeface="Calibri" charset="0"/>
              <a:ea typeface="굴림" charset="0"/>
              <a:cs typeface="굴림" charset="0"/>
            </a:endParaRPr>
          </a:p>
          <a:p>
            <a:pPr eaLnBrk="1" hangingPunct="1">
              <a:buFont typeface="Wingdings" charset="0"/>
              <a:buChar char="§"/>
            </a:pPr>
            <a:r>
              <a:rPr lang="en-US" altLang="ko-KR" sz="2400">
                <a:latin typeface="Calibri" charset="0"/>
                <a:ea typeface="굴림" charset="0"/>
                <a:cs typeface="굴림" charset="0"/>
              </a:rPr>
              <a:t>95% of users belong to the </a:t>
            </a:r>
            <a:r>
              <a:rPr lang="en-US" altLang="ko-KR" sz="2400" b="1">
                <a:solidFill>
                  <a:srgbClr val="FF0000"/>
                </a:solidFill>
                <a:latin typeface="Calibri" charset="0"/>
                <a:ea typeface="굴림" charset="0"/>
                <a:cs typeface="굴림" charset="0"/>
              </a:rPr>
              <a:t>largest connected component </a:t>
            </a:r>
            <a:r>
              <a:rPr lang="en-US" altLang="ko-KR" sz="2400">
                <a:latin typeface="Calibri" charset="0"/>
                <a:ea typeface="굴림" charset="0"/>
                <a:cs typeface="굴림" charset="0"/>
              </a:rPr>
              <a:t>(LCC)</a:t>
            </a:r>
          </a:p>
          <a:p>
            <a:pPr lvl="1" eaLnBrk="1" hangingPunct="1">
              <a:buFont typeface="Wingdings" charset="0"/>
              <a:buChar char="§"/>
            </a:pPr>
            <a:r>
              <a:rPr lang="en-US" altLang="ko-KR" sz="2000">
                <a:latin typeface="Calibri" charset="0"/>
                <a:ea typeface="굴림" charset="0"/>
                <a:cs typeface="굴림" charset="0"/>
              </a:rPr>
              <a:t>5% were singletons and 0.2% formed 32K smaller components </a:t>
            </a:r>
          </a:p>
          <a:p>
            <a:pPr lvl="1" eaLnBrk="1" hangingPunct="1">
              <a:buFont typeface="Wingdings" charset="0"/>
              <a:buChar char="§"/>
            </a:pPr>
            <a:endParaRPr lang="en-US" altLang="ko-KR" sz="1500">
              <a:latin typeface="Calibri" charset="0"/>
              <a:ea typeface="굴림" charset="0"/>
              <a:cs typeface="굴림" charset="0"/>
            </a:endParaRPr>
          </a:p>
          <a:p>
            <a:pPr eaLnBrk="1" hangingPunct="1">
              <a:buFont typeface="Wingdings" charset="0"/>
              <a:buChar char="§"/>
            </a:pPr>
            <a:r>
              <a:rPr lang="en-US" altLang="ko-KR" sz="2400" b="1">
                <a:solidFill>
                  <a:srgbClr val="FF0000"/>
                </a:solidFill>
                <a:latin typeface="Calibri" charset="0"/>
                <a:ea typeface="굴림" charset="0"/>
                <a:cs typeface="굴림" charset="0"/>
              </a:rPr>
              <a:t>Low reciprocity</a:t>
            </a:r>
            <a:r>
              <a:rPr lang="en-US" altLang="ko-KR" sz="2400" b="1">
                <a:latin typeface="Calibri" charset="0"/>
                <a:ea typeface="굴림" charset="0"/>
                <a:cs typeface="굴림" charset="0"/>
              </a:rPr>
              <a:t> </a:t>
            </a:r>
            <a:r>
              <a:rPr lang="en-US" altLang="ko-KR" sz="2400">
                <a:latin typeface="Calibri" charset="0"/>
                <a:ea typeface="굴림" charset="0"/>
                <a:cs typeface="굴림" charset="0"/>
              </a:rPr>
              <a:t>(10%)</a:t>
            </a:r>
          </a:p>
          <a:p>
            <a:pPr eaLnBrk="1" hangingPunct="1">
              <a:buFont typeface="Wingdings" charset="0"/>
              <a:buChar char="§"/>
            </a:pPr>
            <a:endParaRPr lang="en-US" altLang="ko-KR" sz="1500">
              <a:latin typeface="Calibri" charset="0"/>
              <a:ea typeface="굴림" charset="0"/>
              <a:cs typeface="굴림" charset="0"/>
            </a:endParaRPr>
          </a:p>
          <a:p>
            <a:pPr eaLnBrk="1" hangingPunct="1">
              <a:buFont typeface="Wingdings" charset="0"/>
              <a:buChar char="§"/>
            </a:pPr>
            <a:r>
              <a:rPr lang="en-US" altLang="ko-KR" sz="2400">
                <a:latin typeface="Calibri" charset="0"/>
                <a:ea typeface="굴림" charset="0"/>
                <a:cs typeface="굴림" charset="0"/>
              </a:rPr>
              <a:t>Power-law node degree distribution with </a:t>
            </a:r>
            <a:r>
              <a:rPr lang="en-US" altLang="ko-KR" sz="2400" b="1">
                <a:solidFill>
                  <a:srgbClr val="FF0000"/>
                </a:solidFill>
                <a:latin typeface="Calibri" charset="0"/>
                <a:ea typeface="굴림" charset="0"/>
                <a:cs typeface="굴림" charset="0"/>
              </a:rPr>
              <a:t>extremely large hubs </a:t>
            </a:r>
          </a:p>
          <a:p>
            <a:pPr lvl="1" eaLnBrk="1" hangingPunct="1">
              <a:buFont typeface="Wingdings" charset="0"/>
              <a:buChar char="§"/>
            </a:pPr>
            <a:r>
              <a:rPr lang="en-US" altLang="ko-KR" sz="2000">
                <a:latin typeface="Calibri" charset="0"/>
                <a:ea typeface="굴림" charset="0"/>
                <a:cs typeface="굴림" charset="0"/>
              </a:rPr>
              <a:t>Grassroots users, on average, have 37 followers (98% had &lt;200 followers)</a:t>
            </a:r>
          </a:p>
          <a:p>
            <a:pPr lvl="1" eaLnBrk="1" hangingPunct="1">
              <a:buFont typeface="Wingdings" charset="0"/>
              <a:buChar char="§"/>
            </a:pPr>
            <a:r>
              <a:rPr lang="en-US" altLang="ko-KR" sz="2000">
                <a:latin typeface="Calibri" charset="0"/>
                <a:ea typeface="굴림" charset="0"/>
                <a:cs typeface="굴림" charset="0"/>
              </a:rPr>
              <a:t>0.01% users had &gt;100,000 followers </a:t>
            </a:r>
          </a:p>
          <a:p>
            <a:pPr lvl="1" eaLnBrk="1" hangingPunct="1">
              <a:buFont typeface="Wingdings" charset="0"/>
              <a:buChar char="§"/>
            </a:pPr>
            <a:endParaRPr lang="en-US" altLang="ko-KR" sz="2000">
              <a:latin typeface="Calibri" charset="0"/>
              <a:ea typeface="굴림" charset="0"/>
              <a:cs typeface="굴림"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04800" y="1600200"/>
            <a:ext cx="8610600" cy="4525963"/>
          </a:xfrm>
        </p:spPr>
        <p:txBody>
          <a:bodyPr/>
          <a:lstStyle/>
          <a:p>
            <a:pPr eaLnBrk="1" hangingPunct="1">
              <a:buFont typeface="Wingdings" charset="0"/>
              <a:buChar char="§"/>
            </a:pPr>
            <a:r>
              <a:rPr lang="en-US" altLang="ko-KR" sz="2400">
                <a:latin typeface="Calibri" charset="0"/>
                <a:ea typeface="굴림" charset="0"/>
                <a:cs typeface="굴림" charset="0"/>
              </a:rPr>
              <a:t>Two-step flow of influence by Katz and Lazarsfeld (1940s)</a:t>
            </a:r>
          </a:p>
          <a:p>
            <a:pPr lvl="1" eaLnBrk="1" hangingPunct="1">
              <a:buFont typeface="Wingdings" charset="0"/>
              <a:buChar char="§"/>
            </a:pPr>
            <a:r>
              <a:rPr lang="en-US" altLang="ko-KR" sz="2000">
                <a:latin typeface="Calibri" charset="0"/>
                <a:ea typeface="굴림" charset="0"/>
                <a:cs typeface="굴림" charset="0"/>
              </a:rPr>
              <a:t>Not all people are equally influential</a:t>
            </a:r>
          </a:p>
          <a:p>
            <a:pPr lvl="1" eaLnBrk="1" hangingPunct="1">
              <a:buFont typeface="Wingdings" charset="0"/>
              <a:buChar char="§"/>
            </a:pPr>
            <a:r>
              <a:rPr lang="en-US" altLang="ko-KR" sz="2000">
                <a:latin typeface="Calibri" charset="0"/>
                <a:ea typeface="굴림" charset="0"/>
                <a:cs typeface="굴림" charset="0"/>
              </a:rPr>
              <a:t>A minority of opinion leaders influence everyone else</a:t>
            </a:r>
          </a:p>
          <a:p>
            <a:pPr lvl="1" eaLnBrk="1" hangingPunct="1">
              <a:buFont typeface="Wingdings" charset="0"/>
              <a:buChar char="§"/>
            </a:pPr>
            <a:r>
              <a:rPr lang="en-US" altLang="ko-KR" sz="2000">
                <a:latin typeface="Calibri" charset="0"/>
                <a:ea typeface="굴림" charset="0"/>
                <a:cs typeface="굴림" charset="0"/>
              </a:rPr>
              <a:t>Mass media influence the opinion leaders, hence the two-step flow</a:t>
            </a:r>
          </a:p>
          <a:p>
            <a:pPr eaLnBrk="1" hangingPunct="1">
              <a:buFont typeface="Wingdings" charset="0"/>
              <a:buChar char="§"/>
            </a:pPr>
            <a:endParaRPr lang="en-US" altLang="ko-KR" sz="2400">
              <a:latin typeface="Calibri" charset="0"/>
              <a:ea typeface="굴림" charset="0"/>
              <a:cs typeface="굴림" charset="0"/>
            </a:endParaRPr>
          </a:p>
          <a:p>
            <a:pPr eaLnBrk="1" hangingPunct="1">
              <a:buFont typeface="Wingdings" charset="0"/>
              <a:buChar char="§"/>
            </a:pPr>
            <a:endParaRPr lang="en-US" altLang="ko-KR" sz="2000">
              <a:latin typeface="Calibri" charset="0"/>
              <a:ea typeface="굴림" charset="0"/>
              <a:cs typeface="굴림" charset="0"/>
            </a:endParaRPr>
          </a:p>
        </p:txBody>
      </p:sp>
      <p:sp>
        <p:nvSpPr>
          <p:cNvPr id="61443" name="Title 1"/>
          <p:cNvSpPr>
            <a:spLocks noGrp="1"/>
          </p:cNvSpPr>
          <p:nvPr>
            <p:ph type="title"/>
          </p:nvPr>
        </p:nvSpPr>
        <p:spPr>
          <a:xfrm>
            <a:off x="0" y="274638"/>
            <a:ext cx="9144000" cy="1143000"/>
          </a:xfrm>
        </p:spPr>
        <p:txBody>
          <a:bodyPr/>
          <a:lstStyle/>
          <a:p>
            <a:pPr eaLnBrk="1" hangingPunct="1"/>
            <a:r>
              <a:rPr lang="en-US" altLang="ko-KR" b="1">
                <a:latin typeface="Corbel" charset="0"/>
                <a:ea typeface="굴림" charset="0"/>
                <a:cs typeface="굴림" charset="0"/>
              </a:rPr>
              <a:t>Theory of information flow</a:t>
            </a:r>
          </a:p>
        </p:txBody>
      </p:sp>
      <p:pic>
        <p:nvPicPr>
          <p:cNvPr id="5" name="Picture 4" descr="Picture 11.png"/>
          <p:cNvPicPr>
            <a:picLocks noChangeAspect="1"/>
          </p:cNvPicPr>
          <p:nvPr/>
        </p:nvPicPr>
        <p:blipFill>
          <a:blip r:embed="rId3"/>
          <a:srcRect b="716"/>
          <a:stretch>
            <a:fillRect/>
          </a:stretch>
        </p:blipFill>
        <p:spPr>
          <a:xfrm>
            <a:off x="2819400" y="3429000"/>
            <a:ext cx="3352800" cy="3097789"/>
          </a:xfrm>
          <a:prstGeom prst="roundRect">
            <a:avLst>
              <a:gd name="adj" fmla="val 8594"/>
            </a:avLst>
          </a:prstGeom>
          <a:solidFill>
            <a:srgbClr val="FFFFFF">
              <a:shade val="85000"/>
            </a:srgbClr>
          </a:solidFill>
          <a:ln>
            <a:solidFill>
              <a:srgbClr val="A6A6A6"/>
            </a:solidFill>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04800" y="1600200"/>
            <a:ext cx="8610600" cy="4525963"/>
          </a:xfrm>
        </p:spPr>
        <p:txBody>
          <a:bodyPr/>
          <a:lstStyle/>
          <a:p>
            <a:pPr eaLnBrk="1" hangingPunct="1">
              <a:buFont typeface="Wingdings" charset="0"/>
              <a:buChar char="§"/>
            </a:pPr>
            <a:endParaRPr lang="en-US" altLang="ko-KR" sz="2400" dirty="0">
              <a:latin typeface="Calibri" charset="0"/>
              <a:ea typeface="굴림" charset="0"/>
              <a:cs typeface="굴림" charset="0"/>
            </a:endParaRPr>
          </a:p>
          <a:p>
            <a:pPr eaLnBrk="1" hangingPunct="1">
              <a:buFont typeface="Wingdings" charset="0"/>
              <a:buChar char="§"/>
            </a:pPr>
            <a:r>
              <a:rPr lang="en-US" altLang="ko-KR" sz="2400" dirty="0">
                <a:latin typeface="Calibri" charset="0"/>
                <a:ea typeface="굴림" charset="0"/>
                <a:cs typeface="굴림" charset="0"/>
              </a:rPr>
              <a:t>C</a:t>
            </a:r>
            <a:r>
              <a:rPr lang="en-US" altLang="ko-KR" sz="2400" dirty="0" smtClean="0">
                <a:latin typeface="Calibri" charset="0"/>
                <a:ea typeface="굴림" charset="0"/>
                <a:cs typeface="굴림" charset="0"/>
              </a:rPr>
              <a:t>an </a:t>
            </a:r>
            <a:r>
              <a:rPr lang="en-US" altLang="ko-KR" sz="2400" dirty="0">
                <a:latin typeface="Calibri" charset="0"/>
                <a:ea typeface="굴림" charset="0"/>
                <a:cs typeface="굴림" charset="0"/>
              </a:rPr>
              <a:t>we identify </a:t>
            </a:r>
            <a:r>
              <a:rPr lang="en-US" altLang="ko-KR" sz="2400" dirty="0" smtClean="0">
                <a:latin typeface="Calibri" charset="0"/>
                <a:ea typeface="굴림" charset="0"/>
                <a:cs typeface="굴림" charset="0"/>
              </a:rPr>
              <a:t>the different groups in Twitter?</a:t>
            </a:r>
            <a:endParaRPr lang="en-US" altLang="ko-KR" sz="2400" dirty="0">
              <a:latin typeface="Calibri" charset="0"/>
              <a:ea typeface="굴림" charset="0"/>
              <a:cs typeface="굴림" charset="0"/>
            </a:endParaRPr>
          </a:p>
          <a:p>
            <a:pPr eaLnBrk="1" hangingPunct="1">
              <a:buFont typeface="Wingdings" charset="0"/>
              <a:buChar char="§"/>
            </a:pPr>
            <a:endParaRPr lang="en-US" altLang="ko-KR" sz="2400" dirty="0">
              <a:latin typeface="Calibri" charset="0"/>
              <a:ea typeface="굴림" charset="0"/>
              <a:cs typeface="굴림" charset="0"/>
            </a:endParaRPr>
          </a:p>
          <a:p>
            <a:pPr eaLnBrk="1" hangingPunct="1">
              <a:buFont typeface="Wingdings" charset="0"/>
              <a:buChar char="§"/>
            </a:pPr>
            <a:r>
              <a:rPr lang="en-US" altLang="ko-KR" sz="2400" dirty="0">
                <a:latin typeface="Calibri" charset="0"/>
                <a:ea typeface="굴림" charset="0"/>
                <a:cs typeface="굴림" charset="0"/>
              </a:rPr>
              <a:t>What fraction of audience can each group reach</a:t>
            </a:r>
            <a:r>
              <a:rPr lang="en-US" altLang="ko-KR" sz="2400" dirty="0" smtClean="0">
                <a:latin typeface="Calibri" charset="0"/>
                <a:ea typeface="굴림" charset="0"/>
                <a:cs typeface="굴림" charset="0"/>
              </a:rPr>
              <a:t>?</a:t>
            </a:r>
            <a:endParaRPr lang="en-US" altLang="ko-KR" sz="2400" dirty="0">
              <a:latin typeface="Calibri" charset="0"/>
              <a:ea typeface="굴림" charset="0"/>
              <a:cs typeface="굴림" charset="0"/>
            </a:endParaRPr>
          </a:p>
        </p:txBody>
      </p:sp>
      <p:sp>
        <p:nvSpPr>
          <p:cNvPr id="63491" name="Title 1"/>
          <p:cNvSpPr>
            <a:spLocks noGrp="1"/>
          </p:cNvSpPr>
          <p:nvPr>
            <p:ph type="title"/>
          </p:nvPr>
        </p:nvSpPr>
        <p:spPr>
          <a:xfrm>
            <a:off x="0" y="274638"/>
            <a:ext cx="9144000" cy="1143000"/>
          </a:xfrm>
        </p:spPr>
        <p:txBody>
          <a:bodyPr/>
          <a:lstStyle/>
          <a:p>
            <a:pPr eaLnBrk="1" hangingPunct="1"/>
            <a:r>
              <a:rPr lang="en-US" altLang="ko-KR" b="1" dirty="0" smtClean="0">
                <a:latin typeface="Corbel" charset="0"/>
                <a:ea typeface="굴림" charset="0"/>
                <a:cs typeface="굴림" charset="0"/>
              </a:rPr>
              <a:t>Interesting questions</a:t>
            </a:r>
            <a:endParaRPr lang="en-US" altLang="ko-KR" b="1" dirty="0">
              <a:latin typeface="Corbel" charset="0"/>
              <a:ea typeface="굴림" charset="0"/>
              <a:cs typeface="굴림"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5"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57237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a:spLocks noGrp="1"/>
          </p:cNvSpPr>
          <p:nvPr>
            <p:ph type="title"/>
          </p:nvPr>
        </p:nvSpPr>
        <p:spPr>
          <a:xfrm>
            <a:off x="0" y="274638"/>
            <a:ext cx="9144000" cy="1143000"/>
          </a:xfrm>
        </p:spPr>
        <p:txBody>
          <a:bodyPr/>
          <a:lstStyle/>
          <a:p>
            <a:pPr eaLnBrk="1" hangingPunct="1"/>
            <a:r>
              <a:rPr lang="en-US" altLang="ko-KR" b="1">
                <a:latin typeface="Corbel" charset="0"/>
                <a:ea typeface="굴림" charset="0"/>
                <a:cs typeface="굴림" charset="0"/>
              </a:rPr>
              <a:t>How do we identify different groups?</a:t>
            </a:r>
          </a:p>
        </p:txBody>
      </p:sp>
      <p:grpSp>
        <p:nvGrpSpPr>
          <p:cNvPr id="2" name="Group 17"/>
          <p:cNvGrpSpPr>
            <a:grpSpLocks/>
          </p:cNvGrpSpPr>
          <p:nvPr/>
        </p:nvGrpSpPr>
        <p:grpSpPr bwMode="auto">
          <a:xfrm>
            <a:off x="2667000" y="1519238"/>
            <a:ext cx="1431925" cy="3921125"/>
            <a:chOff x="2667000" y="1519609"/>
            <a:chExt cx="1431925" cy="3921436"/>
          </a:xfrm>
        </p:grpSpPr>
        <p:cxnSp>
          <p:nvCxnSpPr>
            <p:cNvPr id="8" name="Straight Connector 7"/>
            <p:cNvCxnSpPr/>
            <p:nvPr/>
          </p:nvCxnSpPr>
          <p:spPr bwMode="auto">
            <a:xfrm rot="5400000" flipH="1" flipV="1">
              <a:off x="2568454" y="3910574"/>
              <a:ext cx="3059356" cy="158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bwMode="auto">
            <a:xfrm>
              <a:off x="2667000" y="1519609"/>
              <a:ext cx="762000" cy="461591"/>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Grassroots</a:t>
              </a:r>
            </a:p>
          </p:txBody>
        </p:sp>
        <p:sp>
          <p:nvSpPr>
            <p:cNvPr id="21" name="TextBox 20"/>
            <p:cNvSpPr txBox="1"/>
            <p:nvPr/>
          </p:nvSpPr>
          <p:spPr bwMode="auto">
            <a:xfrm>
              <a:off x="2667000" y="1824409"/>
              <a:ext cx="762000" cy="461591"/>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latin typeface="Calibri" charset="0"/>
                </a:rPr>
                <a:t>51M (98.6%)</a:t>
              </a:r>
            </a:p>
          </p:txBody>
        </p:sp>
      </p:grpSp>
      <p:grpSp>
        <p:nvGrpSpPr>
          <p:cNvPr id="3" name="Group 18"/>
          <p:cNvGrpSpPr>
            <a:grpSpLocks/>
          </p:cNvGrpSpPr>
          <p:nvPr/>
        </p:nvGrpSpPr>
        <p:grpSpPr bwMode="auto">
          <a:xfrm>
            <a:off x="4800600" y="1519238"/>
            <a:ext cx="762000" cy="766762"/>
            <a:chOff x="4800600" y="1519609"/>
            <a:chExt cx="762000" cy="766390"/>
          </a:xfrm>
        </p:grpSpPr>
        <p:sp>
          <p:nvSpPr>
            <p:cNvPr id="14" name="TextBox 13"/>
            <p:cNvSpPr txBox="1"/>
            <p:nvPr/>
          </p:nvSpPr>
          <p:spPr bwMode="auto">
            <a:xfrm>
              <a:off x="4800600" y="1519609"/>
              <a:ext cx="762000" cy="461590"/>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Evangelists</a:t>
              </a:r>
            </a:p>
          </p:txBody>
        </p:sp>
        <p:sp>
          <p:nvSpPr>
            <p:cNvPr id="22" name="TextBox 21"/>
            <p:cNvSpPr txBox="1"/>
            <p:nvPr/>
          </p:nvSpPr>
          <p:spPr bwMode="auto">
            <a:xfrm>
              <a:off x="4800600" y="1824409"/>
              <a:ext cx="762000" cy="461590"/>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00"/>
                  </a:solidFill>
                  <a:latin typeface="Calibri" charset="0"/>
                </a:rPr>
                <a:t>700,000 (1.4%)</a:t>
              </a:r>
            </a:p>
          </p:txBody>
        </p:sp>
      </p:grpSp>
      <p:grpSp>
        <p:nvGrpSpPr>
          <p:cNvPr id="4" name="Group 16"/>
          <p:cNvGrpSpPr>
            <a:grpSpLocks/>
          </p:cNvGrpSpPr>
          <p:nvPr/>
        </p:nvGrpSpPr>
        <p:grpSpPr bwMode="auto">
          <a:xfrm>
            <a:off x="6629400" y="1519238"/>
            <a:ext cx="1219200" cy="3906837"/>
            <a:chOff x="6629399" y="1519609"/>
            <a:chExt cx="1219201" cy="3906317"/>
          </a:xfrm>
        </p:grpSpPr>
        <p:cxnSp>
          <p:nvCxnSpPr>
            <p:cNvPr id="10" name="Straight Connector 9"/>
            <p:cNvCxnSpPr/>
            <p:nvPr/>
          </p:nvCxnSpPr>
          <p:spPr bwMode="auto">
            <a:xfrm rot="5400000" flipH="1" flipV="1">
              <a:off x="5100047" y="3896574"/>
              <a:ext cx="3058705" cy="0"/>
            </a:xfrm>
            <a:prstGeom prst="line">
              <a:avLst/>
            </a:prstGeom>
            <a:ln w="38100">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bwMode="auto">
            <a:xfrm>
              <a:off x="7086600" y="1519609"/>
              <a:ext cx="762000" cy="461591"/>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Mass media</a:t>
              </a:r>
            </a:p>
          </p:txBody>
        </p:sp>
        <p:sp>
          <p:nvSpPr>
            <p:cNvPr id="23" name="TextBox 22"/>
            <p:cNvSpPr txBox="1"/>
            <p:nvPr/>
          </p:nvSpPr>
          <p:spPr bwMode="auto">
            <a:xfrm>
              <a:off x="7086600" y="1824409"/>
              <a:ext cx="762000" cy="461591"/>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00"/>
                  </a:solidFill>
                  <a:latin typeface="Calibri" charset="0"/>
                </a:rPr>
                <a:t>8,000 (&lt;0.01%)</a:t>
              </a:r>
            </a:p>
          </p:txBody>
        </p:sp>
      </p:grpSp>
      <p:sp>
        <p:nvSpPr>
          <p:cNvPr id="16" name="Rectangle 15"/>
          <p:cNvSpPr/>
          <p:nvPr/>
        </p:nvSpPr>
        <p:spPr>
          <a:xfrm>
            <a:off x="2667000" y="2514600"/>
            <a:ext cx="1143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17" name="Rectangle 16"/>
          <p:cNvSpPr/>
          <p:nvPr/>
        </p:nvSpPr>
        <p:spPr>
          <a:xfrm>
            <a:off x="5410200" y="2286000"/>
            <a:ext cx="1143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274638"/>
            <a:ext cx="9144000" cy="1143000"/>
          </a:xfrm>
        </p:spPr>
        <p:txBody>
          <a:bodyPr/>
          <a:lstStyle/>
          <a:p>
            <a:pPr eaLnBrk="1" hangingPunct="1"/>
            <a:r>
              <a:rPr lang="en-US" altLang="ko-KR" b="1">
                <a:latin typeface="Corbel" charset="0"/>
                <a:ea typeface="굴림" charset="0"/>
                <a:cs typeface="굴림" charset="0"/>
              </a:rPr>
              <a:t>Major news events studied</a:t>
            </a:r>
          </a:p>
        </p:txBody>
      </p:sp>
      <p:sp>
        <p:nvSpPr>
          <p:cNvPr id="67587" name="Content Placeholder 2"/>
          <p:cNvSpPr>
            <a:spLocks noGrp="1"/>
          </p:cNvSpPr>
          <p:nvPr>
            <p:ph idx="1"/>
          </p:nvPr>
        </p:nvSpPr>
        <p:spPr>
          <a:xfrm>
            <a:off x="304800" y="1600200"/>
            <a:ext cx="8534400" cy="4525963"/>
          </a:xfrm>
        </p:spPr>
        <p:txBody>
          <a:bodyPr/>
          <a:lstStyle/>
          <a:p>
            <a:pPr eaLnBrk="1" hangingPunct="1">
              <a:buFont typeface="Wingdings" charset="0"/>
              <a:buChar char="§"/>
            </a:pPr>
            <a:r>
              <a:rPr lang="en-US" altLang="ko-KR" sz="2400">
                <a:latin typeface="Calibri" charset="0"/>
                <a:ea typeface="굴림" charset="0"/>
                <a:cs typeface="굴림" charset="0"/>
              </a:rPr>
              <a:t>Picked six major news topics in 2009</a:t>
            </a:r>
            <a:endParaRPr lang="en-US" altLang="ko-KR" sz="2000">
              <a:latin typeface="Calibri" charset="0"/>
              <a:ea typeface="굴림" charset="0"/>
              <a:cs typeface="굴림" charset="0"/>
            </a:endParaRPr>
          </a:p>
          <a:p>
            <a:pPr lvl="1" eaLnBrk="1" hangingPunct="1">
              <a:buFont typeface="Wingdings" charset="0"/>
              <a:buChar char="§"/>
            </a:pPr>
            <a:r>
              <a:rPr lang="en-US" altLang="ko-KR" sz="2000">
                <a:latin typeface="Calibri" charset="0"/>
                <a:ea typeface="굴림" charset="0"/>
                <a:cs typeface="굴림" charset="0"/>
              </a:rPr>
              <a:t>Used keywords to identify relevant tweets</a:t>
            </a:r>
          </a:p>
          <a:p>
            <a:pPr lvl="1" eaLnBrk="1" hangingPunct="1">
              <a:buFont typeface="Wingdings" charset="0"/>
              <a:buChar char="§"/>
            </a:pPr>
            <a:r>
              <a:rPr lang="en-US" altLang="ko-KR" sz="2000">
                <a:latin typeface="Calibri" charset="0"/>
                <a:ea typeface="굴림" charset="0"/>
                <a:cs typeface="굴림" charset="0"/>
              </a:rPr>
              <a:t>Limited study to a 2 month period</a:t>
            </a:r>
          </a:p>
        </p:txBody>
      </p:sp>
      <p:pic>
        <p:nvPicPr>
          <p:cNvPr id="67588" name="Picture 4" descr="Picture 2.png"/>
          <p:cNvPicPr>
            <a:picLocks noChangeAspect="1"/>
          </p:cNvPicPr>
          <p:nvPr/>
        </p:nvPicPr>
        <p:blipFill>
          <a:blip r:embed="rId3">
            <a:extLst>
              <a:ext uri="{28A0092B-C50C-407E-A947-70E740481C1C}">
                <a14:useLocalDpi xmlns:a14="http://schemas.microsoft.com/office/drawing/2010/main" val="0"/>
              </a:ext>
            </a:extLst>
          </a:blip>
          <a:srcRect t="887" r="23334" b="578"/>
          <a:stretch>
            <a:fillRect/>
          </a:stretch>
        </p:blipFill>
        <p:spPr bwMode="auto">
          <a:xfrm>
            <a:off x="1066800" y="3470275"/>
            <a:ext cx="70104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12"/>
          <p:cNvSpPr/>
          <p:nvPr/>
        </p:nvSpPr>
        <p:spPr>
          <a:xfrm>
            <a:off x="1752600" y="1981200"/>
            <a:ext cx="2362200" cy="1143000"/>
          </a:xfrm>
          <a:prstGeom prst="wedgeRoundRectCallout">
            <a:avLst>
              <a:gd name="adj1" fmla="val 28057"/>
              <a:gd name="adj2" fmla="val 90328"/>
              <a:gd name="adj3" fmla="val 16667"/>
            </a:avLst>
          </a:prstGeom>
          <a:solidFill>
            <a:schemeClr val="bg1"/>
          </a:solidFill>
          <a:ln w="25400">
            <a:solidFill>
              <a:srgbClr val="000090"/>
            </a:solid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50-80% grassroots</a:t>
            </a:r>
            <a:br>
              <a:rPr lang="en-US" sz="2000" b="1">
                <a:solidFill>
                  <a:srgbClr val="000090"/>
                </a:solidFill>
                <a:latin typeface="Calibri" charset="0"/>
              </a:rPr>
            </a:br>
            <a:r>
              <a:rPr lang="en-US" sz="2000" b="1">
                <a:solidFill>
                  <a:srgbClr val="000090"/>
                </a:solidFill>
                <a:latin typeface="Calibri" charset="0"/>
              </a:rPr>
              <a:t>18-48% evangelists</a:t>
            </a:r>
            <a:br>
              <a:rPr lang="en-US" sz="2000" b="1">
                <a:solidFill>
                  <a:srgbClr val="000090"/>
                </a:solidFill>
                <a:latin typeface="Calibri" charset="0"/>
              </a:rPr>
            </a:br>
            <a:r>
              <a:rPr lang="en-US" sz="2000" b="1">
                <a:solidFill>
                  <a:srgbClr val="000090"/>
                </a:solidFill>
                <a:latin typeface="Calibri" charset="0"/>
              </a:rPr>
              <a:t>&lt;0.1% mass media</a:t>
            </a:r>
          </a:p>
        </p:txBody>
      </p:sp>
      <p:sp>
        <p:nvSpPr>
          <p:cNvPr id="7" name="Rectangle 6"/>
          <p:cNvSpPr/>
          <p:nvPr/>
        </p:nvSpPr>
        <p:spPr bwMode="auto">
          <a:xfrm>
            <a:off x="1066800" y="3446463"/>
            <a:ext cx="7239000" cy="2668587"/>
          </a:xfrm>
          <a:prstGeom prst="rect">
            <a:avLst/>
          </a:prstGeom>
          <a:solidFill>
            <a:srgbClr val="FF3399">
              <a:alpha val="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14" name="Rounded Rectangular Callout 13"/>
          <p:cNvSpPr/>
          <p:nvPr/>
        </p:nvSpPr>
        <p:spPr bwMode="auto">
          <a:xfrm>
            <a:off x="4648200" y="1981200"/>
            <a:ext cx="2362200" cy="1142822"/>
          </a:xfrm>
          <a:prstGeom prst="wedgeRoundRectCallout">
            <a:avLst>
              <a:gd name="adj1" fmla="val 2571"/>
              <a:gd name="adj2" fmla="val 88164"/>
              <a:gd name="adj3" fmla="val 16667"/>
            </a:avLst>
          </a:prstGeom>
          <a:solidFill>
            <a:schemeClr val="bg1"/>
          </a:solidFill>
          <a:ln w="25400">
            <a:solidFill>
              <a:srgbClr val="000090"/>
            </a:solid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All events reached</a:t>
            </a:r>
            <a:br>
              <a:rPr lang="en-US" sz="2000" b="1">
                <a:solidFill>
                  <a:srgbClr val="000090"/>
                </a:solidFill>
                <a:latin typeface="Calibri" charset="0"/>
              </a:rPr>
            </a:br>
            <a:r>
              <a:rPr lang="en-US" sz="2000" b="1">
                <a:solidFill>
                  <a:srgbClr val="000090"/>
                </a:solidFill>
                <a:latin typeface="Calibri" charset="0"/>
              </a:rPr>
              <a:t>millions of audience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ko-KR" b="1">
                <a:latin typeface="Corbel" charset="0"/>
                <a:ea typeface="굴림" charset="0"/>
                <a:cs typeface="굴림" charset="0"/>
              </a:rPr>
              <a:t>Audience reach: Sufficiency</a:t>
            </a:r>
          </a:p>
        </p:txBody>
      </p:sp>
      <p:sp>
        <p:nvSpPr>
          <p:cNvPr id="69635" name="Content Placeholder 2"/>
          <p:cNvSpPr>
            <a:spLocks noGrp="1"/>
          </p:cNvSpPr>
          <p:nvPr>
            <p:ph idx="1"/>
          </p:nvPr>
        </p:nvSpPr>
        <p:spPr>
          <a:xfrm>
            <a:off x="304800" y="1524000"/>
            <a:ext cx="8686800" cy="609600"/>
          </a:xfrm>
        </p:spPr>
        <p:txBody>
          <a:bodyPr/>
          <a:lstStyle/>
          <a:p>
            <a:pPr marL="342900" lvl="1" indent="-342900" eaLnBrk="1" hangingPunct="1">
              <a:buFont typeface="Wingdings" charset="0"/>
              <a:buChar char="§"/>
            </a:pPr>
            <a:r>
              <a:rPr lang="en-US" altLang="ko-KR" sz="2400" b="1">
                <a:solidFill>
                  <a:srgbClr val="FF0000"/>
                </a:solidFill>
                <a:latin typeface="Calibri" charset="0"/>
                <a:ea typeface="굴림" charset="0"/>
                <a:cs typeface="굴림" charset="0"/>
              </a:rPr>
              <a:t>Sufficiency</a:t>
            </a:r>
            <a:r>
              <a:rPr lang="en-US" altLang="ko-KR" sz="2400">
                <a:latin typeface="Calibri" charset="0"/>
                <a:ea typeface="굴림" charset="0"/>
                <a:cs typeface="굴림" charset="0"/>
              </a:rPr>
              <a:t>—Audience that can be reached by the top </a:t>
            </a:r>
            <a:r>
              <a:rPr lang="en-US" altLang="ko-KR" sz="2400" i="1">
                <a:latin typeface="Calibri" charset="0"/>
                <a:ea typeface="굴림" charset="0"/>
                <a:cs typeface="굴림" charset="0"/>
              </a:rPr>
              <a:t>K </a:t>
            </a:r>
            <a:r>
              <a:rPr lang="en-US" altLang="ko-KR" sz="2400">
                <a:latin typeface="Calibri" charset="0"/>
                <a:ea typeface="굴림" charset="0"/>
                <a:cs typeface="굴림" charset="0"/>
              </a:rPr>
              <a:t>spreaders</a:t>
            </a:r>
          </a:p>
          <a:p>
            <a:pPr marL="742950" lvl="2" indent="-342900" eaLnBrk="1" hangingPunct="1">
              <a:buFont typeface="Arial" charset="0"/>
              <a:buNone/>
            </a:pPr>
            <a:endParaRPr lang="en-US" altLang="ko-KR">
              <a:latin typeface="Calibri" charset="0"/>
              <a:ea typeface="굴림" charset="0"/>
              <a:cs typeface="굴림" charset="0"/>
            </a:endParaRPr>
          </a:p>
        </p:txBody>
      </p:sp>
      <p:sp>
        <p:nvSpPr>
          <p:cNvPr id="18" name="Oval 17"/>
          <p:cNvSpPr/>
          <p:nvPr/>
        </p:nvSpPr>
        <p:spPr>
          <a:xfrm>
            <a:off x="6858000" y="35814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19" name="Oval 18"/>
          <p:cNvSpPr/>
          <p:nvPr/>
        </p:nvSpPr>
        <p:spPr>
          <a:xfrm>
            <a:off x="4572000" y="25146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20" name="Oval 19"/>
          <p:cNvSpPr/>
          <p:nvPr/>
        </p:nvSpPr>
        <p:spPr>
          <a:xfrm>
            <a:off x="2819400" y="47244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22" name="Oval 21"/>
          <p:cNvSpPr/>
          <p:nvPr/>
        </p:nvSpPr>
        <p:spPr>
          <a:xfrm>
            <a:off x="2743200" y="28956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cxnSp>
        <p:nvCxnSpPr>
          <p:cNvPr id="35" name="Straight Connector 34"/>
          <p:cNvCxnSpPr>
            <a:endCxn id="18" idx="2"/>
          </p:cNvCxnSpPr>
          <p:nvPr/>
        </p:nvCxnSpPr>
        <p:spPr>
          <a:xfrm>
            <a:off x="5791200" y="3771900"/>
            <a:ext cx="1066800" cy="1588"/>
          </a:xfrm>
          <a:prstGeom prst="line">
            <a:avLst/>
          </a:prstGeom>
          <a:ln w="2159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5391150" y="4171950"/>
            <a:ext cx="893763" cy="474663"/>
          </a:xfrm>
          <a:prstGeom prst="line">
            <a:avLst/>
          </a:prstGeom>
          <a:ln w="2159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191000" y="3771900"/>
            <a:ext cx="1219200" cy="1588"/>
          </a:xfrm>
          <a:prstGeom prst="line">
            <a:avLst/>
          </a:prstGeom>
          <a:ln w="21590">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3259138" y="3030538"/>
            <a:ext cx="415925" cy="796925"/>
          </a:xfrm>
          <a:prstGeom prst="line">
            <a:avLst/>
          </a:prstGeom>
          <a:ln w="2159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20" idx="7"/>
          </p:cNvCxnSpPr>
          <p:nvPr/>
        </p:nvCxnSpPr>
        <p:spPr>
          <a:xfrm rot="5400000">
            <a:off x="3068638" y="3983038"/>
            <a:ext cx="873125" cy="720725"/>
          </a:xfrm>
          <a:prstGeom prst="line">
            <a:avLst/>
          </a:prstGeom>
          <a:ln w="21590">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flipH="1" flipV="1">
            <a:off x="3983038" y="2992438"/>
            <a:ext cx="796925" cy="492125"/>
          </a:xfrm>
          <a:prstGeom prst="line">
            <a:avLst/>
          </a:prstGeom>
          <a:ln w="21590">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bwMode="auto">
          <a:xfrm>
            <a:off x="4038600" y="3886200"/>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rank 1</a:t>
            </a:r>
          </a:p>
        </p:txBody>
      </p:sp>
      <p:sp>
        <p:nvSpPr>
          <p:cNvPr id="55" name="TextBox 54"/>
          <p:cNvSpPr txBox="1"/>
          <p:nvPr/>
        </p:nvSpPr>
        <p:spPr bwMode="auto">
          <a:xfrm>
            <a:off x="5486400" y="3119846"/>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rank 2</a:t>
            </a:r>
          </a:p>
        </p:txBody>
      </p:sp>
      <p:sp>
        <p:nvSpPr>
          <p:cNvPr id="58" name="TextBox 57"/>
          <p:cNvSpPr txBox="1"/>
          <p:nvPr/>
        </p:nvSpPr>
        <p:spPr bwMode="auto">
          <a:xfrm>
            <a:off x="6096000" y="5044141"/>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rank 3</a:t>
            </a:r>
          </a:p>
        </p:txBody>
      </p:sp>
      <p:sp>
        <p:nvSpPr>
          <p:cNvPr id="30" name="Rectangle 29"/>
          <p:cNvSpPr/>
          <p:nvPr/>
        </p:nvSpPr>
        <p:spPr>
          <a:xfrm>
            <a:off x="3810000" y="3581400"/>
            <a:ext cx="381000" cy="381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1" name="Rectangle 30"/>
          <p:cNvSpPr/>
          <p:nvPr/>
        </p:nvSpPr>
        <p:spPr>
          <a:xfrm>
            <a:off x="5410200" y="3581400"/>
            <a:ext cx="381000" cy="381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2" name="Rectangle 31"/>
          <p:cNvSpPr/>
          <p:nvPr/>
        </p:nvSpPr>
        <p:spPr>
          <a:xfrm>
            <a:off x="6019800" y="4724400"/>
            <a:ext cx="381000" cy="381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3" name="Rectangle 32"/>
          <p:cNvSpPr/>
          <p:nvPr/>
        </p:nvSpPr>
        <p:spPr>
          <a:xfrm>
            <a:off x="1524000" y="6172200"/>
            <a:ext cx="381000" cy="381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4" name="Oval 33"/>
          <p:cNvSpPr/>
          <p:nvPr/>
        </p:nvSpPr>
        <p:spPr>
          <a:xfrm>
            <a:off x="3657600" y="61722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grpSp>
        <p:nvGrpSpPr>
          <p:cNvPr id="2" name="Group 44"/>
          <p:cNvGrpSpPr>
            <a:grpSpLocks/>
          </p:cNvGrpSpPr>
          <p:nvPr/>
        </p:nvGrpSpPr>
        <p:grpSpPr bwMode="auto">
          <a:xfrm>
            <a:off x="2743200" y="2514600"/>
            <a:ext cx="3048000" cy="2590800"/>
            <a:chOff x="2743200" y="2514600"/>
            <a:chExt cx="3048000" cy="2590800"/>
          </a:xfrm>
        </p:grpSpPr>
        <p:sp>
          <p:nvSpPr>
            <p:cNvPr id="71" name="Oval 70"/>
            <p:cNvSpPr/>
            <p:nvPr/>
          </p:nvSpPr>
          <p:spPr bwMode="auto">
            <a:xfrm>
              <a:off x="4572000" y="2514600"/>
              <a:ext cx="381000" cy="381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72" name="Oval 71"/>
            <p:cNvSpPr/>
            <p:nvPr/>
          </p:nvSpPr>
          <p:spPr bwMode="auto">
            <a:xfrm>
              <a:off x="2819400" y="4724400"/>
              <a:ext cx="381000" cy="381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73" name="Oval 72"/>
            <p:cNvSpPr/>
            <p:nvPr/>
          </p:nvSpPr>
          <p:spPr bwMode="auto">
            <a:xfrm>
              <a:off x="2743200" y="2895600"/>
              <a:ext cx="381000" cy="381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8" name="Rectangle 37"/>
            <p:cNvSpPr/>
            <p:nvPr/>
          </p:nvSpPr>
          <p:spPr>
            <a:xfrm>
              <a:off x="3810000" y="3581400"/>
              <a:ext cx="381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9" name="Rectangle 38"/>
            <p:cNvSpPr/>
            <p:nvPr/>
          </p:nvSpPr>
          <p:spPr>
            <a:xfrm>
              <a:off x="5410200" y="3581400"/>
              <a:ext cx="381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grpSp>
      <p:grpSp>
        <p:nvGrpSpPr>
          <p:cNvPr id="3" name="Group 45"/>
          <p:cNvGrpSpPr>
            <a:grpSpLocks/>
          </p:cNvGrpSpPr>
          <p:nvPr/>
        </p:nvGrpSpPr>
        <p:grpSpPr bwMode="auto">
          <a:xfrm>
            <a:off x="6019800" y="3581400"/>
            <a:ext cx="1219200" cy="1524000"/>
            <a:chOff x="6019800" y="3581400"/>
            <a:chExt cx="1219200" cy="1524000"/>
          </a:xfrm>
        </p:grpSpPr>
        <p:sp>
          <p:nvSpPr>
            <p:cNvPr id="79" name="Oval 78"/>
            <p:cNvSpPr/>
            <p:nvPr/>
          </p:nvSpPr>
          <p:spPr bwMode="auto">
            <a:xfrm>
              <a:off x="6858000" y="3581400"/>
              <a:ext cx="381000" cy="381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40" name="Rectangle 39"/>
            <p:cNvSpPr/>
            <p:nvPr/>
          </p:nvSpPr>
          <p:spPr>
            <a:xfrm>
              <a:off x="6019800" y="4724400"/>
              <a:ext cx="381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grpSp>
      <p:sp>
        <p:nvSpPr>
          <p:cNvPr id="42" name="TextBox 41"/>
          <p:cNvSpPr txBox="1"/>
          <p:nvPr/>
        </p:nvSpPr>
        <p:spPr bwMode="auto">
          <a:xfrm>
            <a:off x="2286000" y="6091646"/>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latin typeface="Calibri" charset="0"/>
              </a:rPr>
              <a:t>Spreader</a:t>
            </a:r>
          </a:p>
        </p:txBody>
      </p:sp>
      <p:sp>
        <p:nvSpPr>
          <p:cNvPr id="43" name="TextBox 42"/>
          <p:cNvSpPr txBox="1"/>
          <p:nvPr/>
        </p:nvSpPr>
        <p:spPr bwMode="auto">
          <a:xfrm>
            <a:off x="4419600" y="6096000"/>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latin typeface="Calibri" charset="0"/>
              </a:rPr>
              <a:t>Audience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1"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938" y="1600200"/>
            <a:ext cx="7104062"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itle 1"/>
          <p:cNvSpPr>
            <a:spLocks noGrp="1"/>
          </p:cNvSpPr>
          <p:nvPr>
            <p:ph type="title"/>
          </p:nvPr>
        </p:nvSpPr>
        <p:spPr/>
        <p:txBody>
          <a:bodyPr/>
          <a:lstStyle/>
          <a:p>
            <a:pPr eaLnBrk="1" hangingPunct="1"/>
            <a:r>
              <a:rPr lang="en-US" altLang="ko-KR" b="1">
                <a:latin typeface="Corbel" charset="0"/>
                <a:ea typeface="굴림" charset="0"/>
                <a:cs typeface="굴림" charset="0"/>
              </a:rPr>
              <a:t>Sufficiency test in Iran election</a:t>
            </a:r>
          </a:p>
        </p:txBody>
      </p:sp>
      <p:grpSp>
        <p:nvGrpSpPr>
          <p:cNvPr id="2" name="Group 32"/>
          <p:cNvGrpSpPr>
            <a:grpSpLocks/>
          </p:cNvGrpSpPr>
          <p:nvPr/>
        </p:nvGrpSpPr>
        <p:grpSpPr bwMode="auto">
          <a:xfrm>
            <a:off x="2849563" y="1905000"/>
            <a:ext cx="5413375" cy="3240088"/>
            <a:chOff x="3078792" y="2362200"/>
            <a:chExt cx="5412800" cy="3240072"/>
          </a:xfrm>
        </p:grpSpPr>
        <p:cxnSp>
          <p:nvCxnSpPr>
            <p:cNvPr id="23" name="Straight Connector 22"/>
            <p:cNvCxnSpPr/>
            <p:nvPr/>
          </p:nvCxnSpPr>
          <p:spPr bwMode="auto">
            <a:xfrm rot="16200000" flipV="1">
              <a:off x="2916724" y="4017954"/>
              <a:ext cx="3162284" cy="3175"/>
            </a:xfrm>
            <a:prstGeom prst="line">
              <a:avLst/>
            </a:prstGeom>
            <a:ln w="381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bwMode="auto">
            <a:xfrm rot="5400000" flipH="1" flipV="1">
              <a:off x="5592961" y="3971918"/>
              <a:ext cx="3240072" cy="20635"/>
            </a:xfrm>
            <a:prstGeom prst="line">
              <a:avLst/>
            </a:prstGeom>
            <a:ln w="38100">
              <a:solidFill>
                <a:srgbClr val="00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bwMode="auto">
            <a:xfrm>
              <a:off x="3078792" y="2940420"/>
              <a:ext cx="762000" cy="46169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Mass media</a:t>
              </a:r>
            </a:p>
          </p:txBody>
        </p:sp>
        <p:sp>
          <p:nvSpPr>
            <p:cNvPr id="26" name="TextBox 25"/>
            <p:cNvSpPr txBox="1"/>
            <p:nvPr/>
          </p:nvSpPr>
          <p:spPr bwMode="auto">
            <a:xfrm>
              <a:off x="5486400" y="2953930"/>
              <a:ext cx="762000" cy="46169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Evangelists</a:t>
              </a:r>
            </a:p>
          </p:txBody>
        </p:sp>
        <p:sp>
          <p:nvSpPr>
            <p:cNvPr id="27" name="TextBox 26"/>
            <p:cNvSpPr txBox="1"/>
            <p:nvPr/>
          </p:nvSpPr>
          <p:spPr bwMode="auto">
            <a:xfrm>
              <a:off x="7729592" y="2967440"/>
              <a:ext cx="762000" cy="46169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Grassroots</a:t>
              </a:r>
            </a:p>
          </p:txBody>
        </p:sp>
      </p:grpSp>
      <p:sp>
        <p:nvSpPr>
          <p:cNvPr id="11" name="Rectangle 10"/>
          <p:cNvSpPr/>
          <p:nvPr/>
        </p:nvSpPr>
        <p:spPr>
          <a:xfrm>
            <a:off x="690563" y="1676400"/>
            <a:ext cx="7920037" cy="4572000"/>
          </a:xfrm>
          <a:prstGeom prst="rect">
            <a:avLst/>
          </a:prstGeom>
          <a:solidFill>
            <a:schemeClr val="accent6">
              <a:alpha val="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ko-KR" b="1">
                <a:latin typeface="Corbel" charset="0"/>
                <a:ea typeface="굴림" charset="0"/>
                <a:cs typeface="굴림" charset="0"/>
              </a:rPr>
              <a:t>Audience reach: Necessity</a:t>
            </a:r>
          </a:p>
        </p:txBody>
      </p:sp>
      <p:sp>
        <p:nvSpPr>
          <p:cNvPr id="73731" name="Content Placeholder 2"/>
          <p:cNvSpPr>
            <a:spLocks noGrp="1"/>
          </p:cNvSpPr>
          <p:nvPr>
            <p:ph idx="1"/>
          </p:nvPr>
        </p:nvSpPr>
        <p:spPr>
          <a:xfrm>
            <a:off x="304800" y="1524000"/>
            <a:ext cx="8686800" cy="838200"/>
          </a:xfrm>
        </p:spPr>
        <p:txBody>
          <a:bodyPr/>
          <a:lstStyle/>
          <a:p>
            <a:pPr marL="342900" lvl="1" indent="-342900" eaLnBrk="1" hangingPunct="1">
              <a:buFont typeface="Wingdings" charset="0"/>
              <a:buChar char="§"/>
            </a:pPr>
            <a:r>
              <a:rPr lang="en-US" altLang="ko-KR" sz="2400" b="1">
                <a:solidFill>
                  <a:srgbClr val="FF0000"/>
                </a:solidFill>
                <a:latin typeface="Calibri" charset="0"/>
                <a:ea typeface="굴림" charset="0"/>
                <a:cs typeface="굴림" charset="0"/>
              </a:rPr>
              <a:t>Necessary</a:t>
            </a:r>
            <a:r>
              <a:rPr lang="en-US" altLang="ko-KR" sz="2400">
                <a:latin typeface="Calibri" charset="0"/>
                <a:ea typeface="굴림" charset="0"/>
                <a:cs typeface="굴림" charset="0"/>
              </a:rPr>
              <a:t>—Audience that are </a:t>
            </a:r>
            <a:r>
              <a:rPr lang="en-US" altLang="ko-KR" sz="2400" i="1">
                <a:latin typeface="Calibri" charset="0"/>
                <a:ea typeface="굴림" charset="0"/>
                <a:cs typeface="굴림" charset="0"/>
              </a:rPr>
              <a:t>still </a:t>
            </a:r>
            <a:r>
              <a:rPr lang="en-US" altLang="ko-KR" sz="2400">
                <a:latin typeface="Calibri" charset="0"/>
                <a:ea typeface="굴림" charset="0"/>
                <a:cs typeface="굴림" charset="0"/>
              </a:rPr>
              <a:t>reachable after removing the top </a:t>
            </a:r>
            <a:r>
              <a:rPr lang="en-US" altLang="ko-KR" sz="2400" i="1">
                <a:latin typeface="Calibri" charset="0"/>
                <a:ea typeface="굴림" charset="0"/>
                <a:cs typeface="굴림" charset="0"/>
              </a:rPr>
              <a:t>K</a:t>
            </a:r>
            <a:r>
              <a:rPr lang="en-US" altLang="ko-KR" sz="2400">
                <a:latin typeface="Calibri" charset="0"/>
                <a:ea typeface="굴림" charset="0"/>
                <a:cs typeface="굴림" charset="0"/>
              </a:rPr>
              <a:t> spreaders, i.e., audience would otherwise not be reachable</a:t>
            </a:r>
          </a:p>
          <a:p>
            <a:pPr marL="742950" lvl="2" indent="-342900" eaLnBrk="1" hangingPunct="1">
              <a:buFont typeface="Arial" charset="0"/>
              <a:buNone/>
            </a:pPr>
            <a:endParaRPr lang="en-US" altLang="ko-KR">
              <a:latin typeface="Calibri" charset="0"/>
              <a:ea typeface="굴림" charset="0"/>
              <a:cs typeface="굴림" charset="0"/>
            </a:endParaRPr>
          </a:p>
        </p:txBody>
      </p:sp>
      <p:sp>
        <p:nvSpPr>
          <p:cNvPr id="29" name="Oval 28"/>
          <p:cNvSpPr/>
          <p:nvPr/>
        </p:nvSpPr>
        <p:spPr>
          <a:xfrm>
            <a:off x="6858000" y="35814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0" name="Oval 29"/>
          <p:cNvSpPr/>
          <p:nvPr/>
        </p:nvSpPr>
        <p:spPr>
          <a:xfrm>
            <a:off x="4572000" y="25146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1" name="Oval 30"/>
          <p:cNvSpPr/>
          <p:nvPr/>
        </p:nvSpPr>
        <p:spPr>
          <a:xfrm>
            <a:off x="2819400" y="47244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32" name="Oval 31"/>
          <p:cNvSpPr/>
          <p:nvPr/>
        </p:nvSpPr>
        <p:spPr>
          <a:xfrm>
            <a:off x="2743200" y="28956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cxnSp>
        <p:nvCxnSpPr>
          <p:cNvPr id="33" name="Straight Connector 32"/>
          <p:cNvCxnSpPr>
            <a:endCxn id="29" idx="2"/>
          </p:cNvCxnSpPr>
          <p:nvPr/>
        </p:nvCxnSpPr>
        <p:spPr>
          <a:xfrm>
            <a:off x="5791200" y="3771900"/>
            <a:ext cx="1066800" cy="1588"/>
          </a:xfrm>
          <a:prstGeom prst="line">
            <a:avLst/>
          </a:prstGeom>
          <a:ln w="2159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5391150" y="4171950"/>
            <a:ext cx="893763" cy="474663"/>
          </a:xfrm>
          <a:prstGeom prst="line">
            <a:avLst/>
          </a:prstGeom>
          <a:ln w="2159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191000" y="3771900"/>
            <a:ext cx="1219200" cy="1588"/>
          </a:xfrm>
          <a:prstGeom prst="line">
            <a:avLst/>
          </a:prstGeom>
          <a:ln w="21590">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H="1">
            <a:off x="3259138" y="3030538"/>
            <a:ext cx="415925" cy="796925"/>
          </a:xfrm>
          <a:prstGeom prst="line">
            <a:avLst/>
          </a:prstGeom>
          <a:ln w="2159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1" idx="7"/>
          </p:cNvCxnSpPr>
          <p:nvPr/>
        </p:nvCxnSpPr>
        <p:spPr>
          <a:xfrm rot="5400000">
            <a:off x="3068638" y="3983038"/>
            <a:ext cx="873125" cy="720725"/>
          </a:xfrm>
          <a:prstGeom prst="line">
            <a:avLst/>
          </a:prstGeom>
          <a:ln w="21590">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3983038" y="2992438"/>
            <a:ext cx="796925" cy="492125"/>
          </a:xfrm>
          <a:prstGeom prst="line">
            <a:avLst/>
          </a:prstGeom>
          <a:ln w="21590">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47" name="Oval 46"/>
          <p:cNvSpPr/>
          <p:nvPr/>
        </p:nvSpPr>
        <p:spPr bwMode="auto">
          <a:xfrm>
            <a:off x="6858000" y="3581400"/>
            <a:ext cx="381000" cy="381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49" name="TextBox 48"/>
          <p:cNvSpPr txBox="1"/>
          <p:nvPr/>
        </p:nvSpPr>
        <p:spPr bwMode="auto">
          <a:xfrm>
            <a:off x="4038600" y="3886200"/>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rank 1</a:t>
            </a:r>
          </a:p>
        </p:txBody>
      </p:sp>
      <p:sp>
        <p:nvSpPr>
          <p:cNvPr id="50" name="TextBox 49"/>
          <p:cNvSpPr txBox="1"/>
          <p:nvPr/>
        </p:nvSpPr>
        <p:spPr bwMode="auto">
          <a:xfrm>
            <a:off x="5486400" y="3119846"/>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rank 2</a:t>
            </a:r>
          </a:p>
        </p:txBody>
      </p:sp>
      <p:sp>
        <p:nvSpPr>
          <p:cNvPr id="52" name="TextBox 51"/>
          <p:cNvSpPr txBox="1"/>
          <p:nvPr/>
        </p:nvSpPr>
        <p:spPr bwMode="auto">
          <a:xfrm>
            <a:off x="6096000" y="5044141"/>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rank 3</a:t>
            </a:r>
          </a:p>
        </p:txBody>
      </p:sp>
      <p:sp>
        <p:nvSpPr>
          <p:cNvPr id="53" name="Rectangle 52"/>
          <p:cNvSpPr/>
          <p:nvPr/>
        </p:nvSpPr>
        <p:spPr>
          <a:xfrm>
            <a:off x="3810000" y="3581400"/>
            <a:ext cx="381000" cy="381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63" name="Rectangle 62"/>
          <p:cNvSpPr/>
          <p:nvPr/>
        </p:nvSpPr>
        <p:spPr>
          <a:xfrm>
            <a:off x="5410200" y="3581400"/>
            <a:ext cx="381000" cy="381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64" name="Rectangle 63"/>
          <p:cNvSpPr/>
          <p:nvPr/>
        </p:nvSpPr>
        <p:spPr>
          <a:xfrm>
            <a:off x="6019800" y="4724400"/>
            <a:ext cx="381000" cy="381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69" name="Rectangle 68"/>
          <p:cNvSpPr/>
          <p:nvPr/>
        </p:nvSpPr>
        <p:spPr>
          <a:xfrm>
            <a:off x="1524000" y="6172200"/>
            <a:ext cx="381000" cy="381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73" name="Oval 72"/>
          <p:cNvSpPr/>
          <p:nvPr/>
        </p:nvSpPr>
        <p:spPr>
          <a:xfrm>
            <a:off x="3657600" y="6172200"/>
            <a:ext cx="381000" cy="381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grpSp>
        <p:nvGrpSpPr>
          <p:cNvPr id="2" name="Group 78"/>
          <p:cNvGrpSpPr>
            <a:grpSpLocks/>
          </p:cNvGrpSpPr>
          <p:nvPr/>
        </p:nvGrpSpPr>
        <p:grpSpPr bwMode="auto">
          <a:xfrm>
            <a:off x="2743200" y="2514600"/>
            <a:ext cx="2209800" cy="2590800"/>
            <a:chOff x="2743200" y="2514600"/>
            <a:chExt cx="2209800" cy="2590800"/>
          </a:xfrm>
        </p:grpSpPr>
        <p:sp>
          <p:nvSpPr>
            <p:cNvPr id="43" name="Oval 42"/>
            <p:cNvSpPr/>
            <p:nvPr/>
          </p:nvSpPr>
          <p:spPr bwMode="auto">
            <a:xfrm>
              <a:off x="4572000" y="2514600"/>
              <a:ext cx="381000" cy="381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44" name="Oval 43"/>
            <p:cNvSpPr/>
            <p:nvPr/>
          </p:nvSpPr>
          <p:spPr bwMode="auto">
            <a:xfrm>
              <a:off x="2819400" y="4724400"/>
              <a:ext cx="381000" cy="381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46" name="Oval 45"/>
            <p:cNvSpPr/>
            <p:nvPr/>
          </p:nvSpPr>
          <p:spPr bwMode="auto">
            <a:xfrm>
              <a:off x="2743200" y="2895600"/>
              <a:ext cx="381000" cy="381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74" name="Rectangle 73"/>
            <p:cNvSpPr/>
            <p:nvPr/>
          </p:nvSpPr>
          <p:spPr>
            <a:xfrm>
              <a:off x="3810000" y="3581400"/>
              <a:ext cx="381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grpSp>
      <p:grpSp>
        <p:nvGrpSpPr>
          <p:cNvPr id="3" name="Group 79"/>
          <p:cNvGrpSpPr>
            <a:grpSpLocks/>
          </p:cNvGrpSpPr>
          <p:nvPr/>
        </p:nvGrpSpPr>
        <p:grpSpPr bwMode="auto">
          <a:xfrm>
            <a:off x="5410200" y="3581400"/>
            <a:ext cx="990600" cy="1524000"/>
            <a:chOff x="5410200" y="3581400"/>
            <a:chExt cx="990600" cy="1524000"/>
          </a:xfrm>
        </p:grpSpPr>
        <p:sp>
          <p:nvSpPr>
            <p:cNvPr id="75" name="Rectangle 74"/>
            <p:cNvSpPr/>
            <p:nvPr/>
          </p:nvSpPr>
          <p:spPr>
            <a:xfrm>
              <a:off x="5410200" y="3581400"/>
              <a:ext cx="381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76" name="Rectangle 75"/>
            <p:cNvSpPr/>
            <p:nvPr/>
          </p:nvSpPr>
          <p:spPr>
            <a:xfrm>
              <a:off x="6019800" y="4724400"/>
              <a:ext cx="381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grpSp>
      <p:sp>
        <p:nvSpPr>
          <p:cNvPr id="77" name="TextBox 76"/>
          <p:cNvSpPr txBox="1"/>
          <p:nvPr/>
        </p:nvSpPr>
        <p:spPr bwMode="auto">
          <a:xfrm>
            <a:off x="2286000" y="6091646"/>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latin typeface="Calibri" charset="0"/>
              </a:rPr>
              <a:t>Spreader</a:t>
            </a:r>
          </a:p>
        </p:txBody>
      </p:sp>
      <p:sp>
        <p:nvSpPr>
          <p:cNvPr id="78" name="TextBox 77"/>
          <p:cNvSpPr txBox="1"/>
          <p:nvPr/>
        </p:nvSpPr>
        <p:spPr bwMode="auto">
          <a:xfrm>
            <a:off x="4419600" y="6096000"/>
            <a:ext cx="457200" cy="461554"/>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latin typeface="Calibri" charset="0"/>
              </a:rPr>
              <a:t>Audience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47"/>
                                        </p:tgtEl>
                                      </p:cBhvr>
                                    </p:animEffect>
                                    <p:set>
                                      <p:cBhvr>
                                        <p:cTn id="12" dur="1" fill="hold">
                                          <p:stCondLst>
                                            <p:cond delay="499"/>
                                          </p:stCondLst>
                                        </p:cTn>
                                        <p:tgtEl>
                                          <p:spTgt spid="4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752600"/>
            <a:ext cx="71961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p:cNvSpPr>
            <a:spLocks noGrp="1"/>
          </p:cNvSpPr>
          <p:nvPr>
            <p:ph type="title"/>
          </p:nvPr>
        </p:nvSpPr>
        <p:spPr/>
        <p:txBody>
          <a:bodyPr/>
          <a:lstStyle/>
          <a:p>
            <a:pPr eaLnBrk="1" hangingPunct="1"/>
            <a:r>
              <a:rPr lang="en-US" altLang="ko-KR" b="1">
                <a:latin typeface="Corbel" charset="0"/>
                <a:ea typeface="굴림" charset="0"/>
                <a:cs typeface="굴림" charset="0"/>
              </a:rPr>
              <a:t>Necessity test in Iran election</a:t>
            </a:r>
          </a:p>
        </p:txBody>
      </p:sp>
      <p:grpSp>
        <p:nvGrpSpPr>
          <p:cNvPr id="2" name="Group 11"/>
          <p:cNvGrpSpPr>
            <a:grpSpLocks/>
          </p:cNvGrpSpPr>
          <p:nvPr/>
        </p:nvGrpSpPr>
        <p:grpSpPr bwMode="auto">
          <a:xfrm>
            <a:off x="2749550" y="1862138"/>
            <a:ext cx="5413375" cy="3240087"/>
            <a:chOff x="3078792" y="2362200"/>
            <a:chExt cx="5412800" cy="3240072"/>
          </a:xfrm>
        </p:grpSpPr>
        <p:cxnSp>
          <p:nvCxnSpPr>
            <p:cNvPr id="23" name="Straight Connector 22"/>
            <p:cNvCxnSpPr/>
            <p:nvPr/>
          </p:nvCxnSpPr>
          <p:spPr bwMode="auto">
            <a:xfrm rot="16200000" flipV="1">
              <a:off x="2916725" y="4017954"/>
              <a:ext cx="3162285" cy="3175"/>
            </a:xfrm>
            <a:prstGeom prst="line">
              <a:avLst/>
            </a:prstGeom>
            <a:ln w="381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bwMode="auto">
            <a:xfrm rot="5400000" flipH="1" flipV="1">
              <a:off x="5592960" y="3971919"/>
              <a:ext cx="3240072" cy="20636"/>
            </a:xfrm>
            <a:prstGeom prst="line">
              <a:avLst/>
            </a:prstGeom>
            <a:ln w="38100">
              <a:solidFill>
                <a:srgbClr val="00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bwMode="auto">
            <a:xfrm>
              <a:off x="3078792" y="3473688"/>
              <a:ext cx="762000" cy="46169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Mass media</a:t>
              </a:r>
            </a:p>
          </p:txBody>
        </p:sp>
        <p:sp>
          <p:nvSpPr>
            <p:cNvPr id="26" name="TextBox 25"/>
            <p:cNvSpPr txBox="1"/>
            <p:nvPr/>
          </p:nvSpPr>
          <p:spPr bwMode="auto">
            <a:xfrm>
              <a:off x="5486400" y="3487198"/>
              <a:ext cx="762000" cy="46169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Evangelists</a:t>
              </a:r>
            </a:p>
          </p:txBody>
        </p:sp>
        <p:sp>
          <p:nvSpPr>
            <p:cNvPr id="27" name="TextBox 26"/>
            <p:cNvSpPr txBox="1"/>
            <p:nvPr/>
          </p:nvSpPr>
          <p:spPr bwMode="auto">
            <a:xfrm>
              <a:off x="7729592" y="3500708"/>
              <a:ext cx="762000" cy="461692"/>
            </a:xfrm>
            <a:prstGeom prst="rect">
              <a:avLst/>
            </a:prstGeom>
            <a:noFill/>
            <a:ln w="25400">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b="1">
                  <a:solidFill>
                    <a:srgbClr val="FF0000"/>
                  </a:solidFill>
                  <a:latin typeface="Calibri" charset="0"/>
                </a:rPr>
                <a:t>Grassroots</a:t>
              </a:r>
            </a:p>
          </p:txBody>
        </p:sp>
      </p:grpSp>
      <p:sp>
        <p:nvSpPr>
          <p:cNvPr id="11" name="Rectangle 10"/>
          <p:cNvSpPr/>
          <p:nvPr/>
        </p:nvSpPr>
        <p:spPr>
          <a:xfrm>
            <a:off x="609600" y="1862138"/>
            <a:ext cx="7920038" cy="4343400"/>
          </a:xfrm>
          <a:prstGeom prst="rect">
            <a:avLst/>
          </a:prstGeom>
          <a:solidFill>
            <a:schemeClr val="accent6">
              <a:alpha val="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274638"/>
            <a:ext cx="9144000" cy="1143000"/>
          </a:xfrm>
        </p:spPr>
        <p:txBody>
          <a:bodyPr/>
          <a:lstStyle/>
          <a:p>
            <a:pPr eaLnBrk="1" hangingPunct="1"/>
            <a:r>
              <a:rPr lang="en-US" altLang="ko-KR" b="1">
                <a:latin typeface="Corbel" charset="0"/>
                <a:ea typeface="굴림" charset="0"/>
                <a:cs typeface="굴림" charset="0"/>
              </a:rPr>
              <a:t>Audience reach of popular topics</a:t>
            </a:r>
          </a:p>
        </p:txBody>
      </p:sp>
      <p:sp>
        <p:nvSpPr>
          <p:cNvPr id="8" name="Rectangle 7"/>
          <p:cNvSpPr/>
          <p:nvPr/>
        </p:nvSpPr>
        <p:spPr>
          <a:xfrm>
            <a:off x="1066800" y="6324600"/>
            <a:ext cx="685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77828" name="Rectángulo 12"/>
          <p:cNvSpPr>
            <a:spLocks noChangeArrowheads="1"/>
          </p:cNvSpPr>
          <p:nvPr/>
        </p:nvSpPr>
        <p:spPr bwMode="auto">
          <a:xfrm>
            <a:off x="0" y="6096000"/>
            <a:ext cx="8458200" cy="762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pic>
        <p:nvPicPr>
          <p:cNvPr id="77829" name="Picture 13"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4663"/>
            <a:ext cx="91440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14400" y="1925638"/>
            <a:ext cx="3000375" cy="2722562"/>
            <a:chOff x="914400" y="1773592"/>
            <a:chExt cx="3000334" cy="2722208"/>
          </a:xfrm>
        </p:grpSpPr>
        <p:sp>
          <p:nvSpPr>
            <p:cNvPr id="6" name="Rectangle 5"/>
            <p:cNvSpPr/>
            <p:nvPr/>
          </p:nvSpPr>
          <p:spPr bwMode="auto">
            <a:xfrm>
              <a:off x="3652801" y="1773592"/>
              <a:ext cx="261933" cy="1285708"/>
            </a:xfrm>
            <a:prstGeom prst="rect">
              <a:avLst/>
            </a:prstGeom>
            <a:solidFill>
              <a:srgbClr val="FF3399">
                <a:alpha val="15000"/>
              </a:srgb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10" name="Rounded Rectangular Callout 9"/>
            <p:cNvSpPr/>
            <p:nvPr/>
          </p:nvSpPr>
          <p:spPr>
            <a:xfrm>
              <a:off x="914400" y="3352800"/>
              <a:ext cx="2362200" cy="1143000"/>
            </a:xfrm>
            <a:prstGeom prst="wedgeRoundRectCallout">
              <a:avLst>
                <a:gd name="adj1" fmla="val 72487"/>
                <a:gd name="adj2" fmla="val -72213"/>
                <a:gd name="adj3" fmla="val 16667"/>
              </a:avLst>
            </a:prstGeom>
            <a:solidFill>
              <a:schemeClr val="bg1"/>
            </a:solidFill>
            <a:ln w="25400">
              <a:solidFill>
                <a:srgbClr val="000090"/>
              </a:solid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Mass media alone</a:t>
              </a:r>
              <a:br>
                <a:rPr lang="en-US" sz="2000" b="1">
                  <a:solidFill>
                    <a:srgbClr val="000090"/>
                  </a:solidFill>
                  <a:latin typeface="Calibri" charset="0"/>
                </a:rPr>
              </a:br>
              <a:r>
                <a:rPr lang="en-US" sz="2000" b="1">
                  <a:solidFill>
                    <a:srgbClr val="000090"/>
                  </a:solidFill>
                  <a:latin typeface="Calibri" charset="0"/>
                </a:rPr>
                <a:t> reach the majority</a:t>
              </a:r>
              <a:br>
                <a:rPr lang="en-US" sz="2000" b="1">
                  <a:solidFill>
                    <a:srgbClr val="000090"/>
                  </a:solidFill>
                  <a:latin typeface="Calibri" charset="0"/>
                </a:rPr>
              </a:br>
              <a:r>
                <a:rPr lang="en-US" sz="2000" b="1">
                  <a:solidFill>
                    <a:srgbClr val="000090"/>
                  </a:solidFill>
                  <a:latin typeface="Calibri" charset="0"/>
                </a:rPr>
                <a:t>of all audience</a:t>
              </a:r>
            </a:p>
          </p:txBody>
        </p:sp>
      </p:grpSp>
      <p:grpSp>
        <p:nvGrpSpPr>
          <p:cNvPr id="3" name="Group 13"/>
          <p:cNvGrpSpPr>
            <a:grpSpLocks/>
          </p:cNvGrpSpPr>
          <p:nvPr/>
        </p:nvGrpSpPr>
        <p:grpSpPr bwMode="auto">
          <a:xfrm>
            <a:off x="3657600" y="1925638"/>
            <a:ext cx="2133600" cy="2722562"/>
            <a:chOff x="3657600" y="1925992"/>
            <a:chExt cx="2133600" cy="2722208"/>
          </a:xfrm>
        </p:grpSpPr>
        <p:sp>
          <p:nvSpPr>
            <p:cNvPr id="7" name="Rectangle 6"/>
            <p:cNvSpPr/>
            <p:nvPr/>
          </p:nvSpPr>
          <p:spPr bwMode="auto">
            <a:xfrm>
              <a:off x="3925888" y="1925992"/>
              <a:ext cx="1625600" cy="1285708"/>
            </a:xfrm>
            <a:prstGeom prst="rect">
              <a:avLst/>
            </a:prstGeom>
            <a:solidFill>
              <a:srgbClr val="FF3399">
                <a:alpha val="15000"/>
              </a:srgb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12" name="Rounded Rectangular Callout 11"/>
            <p:cNvSpPr/>
            <p:nvPr/>
          </p:nvSpPr>
          <p:spPr>
            <a:xfrm>
              <a:off x="3657600" y="3505200"/>
              <a:ext cx="2133600" cy="1143000"/>
            </a:xfrm>
            <a:prstGeom prst="wedgeRoundRectCallout">
              <a:avLst>
                <a:gd name="adj1" fmla="val -16341"/>
                <a:gd name="adj2" fmla="val -84151"/>
                <a:gd name="adj3" fmla="val 16667"/>
              </a:avLst>
            </a:prstGeom>
            <a:solidFill>
              <a:schemeClr val="bg1"/>
            </a:solidFill>
            <a:ln w="25400">
              <a:solidFill>
                <a:srgbClr val="000090"/>
              </a:solid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Evangelists </a:t>
              </a:r>
              <a:br>
                <a:rPr lang="en-US" sz="2000" b="1">
                  <a:solidFill>
                    <a:srgbClr val="000090"/>
                  </a:solidFill>
                  <a:latin typeface="Calibri" charset="0"/>
                </a:rPr>
              </a:br>
              <a:r>
                <a:rPr lang="en-US" sz="2000" b="1">
                  <a:solidFill>
                    <a:srgbClr val="000090"/>
                  </a:solidFill>
                  <a:latin typeface="Calibri" charset="0"/>
                </a:rPr>
                <a:t>increase the reach </a:t>
              </a:r>
              <a:br>
                <a:rPr lang="en-US" sz="2000" b="1">
                  <a:solidFill>
                    <a:srgbClr val="000090"/>
                  </a:solidFill>
                  <a:latin typeface="Calibri" charset="0"/>
                </a:rPr>
              </a:br>
              <a:r>
                <a:rPr lang="en-US" sz="2000" b="1">
                  <a:solidFill>
                    <a:srgbClr val="000090"/>
                  </a:solidFill>
                  <a:latin typeface="Calibri" charset="0"/>
                </a:rPr>
                <a:t>considerably</a:t>
              </a:r>
            </a:p>
          </p:txBody>
        </p:sp>
      </p:grpSp>
      <p:grpSp>
        <p:nvGrpSpPr>
          <p:cNvPr id="4" name="Group 14"/>
          <p:cNvGrpSpPr>
            <a:grpSpLocks/>
          </p:cNvGrpSpPr>
          <p:nvPr/>
        </p:nvGrpSpPr>
        <p:grpSpPr bwMode="auto">
          <a:xfrm>
            <a:off x="5551488" y="1925638"/>
            <a:ext cx="2601912" cy="2722562"/>
            <a:chOff x="5552106" y="1925992"/>
            <a:chExt cx="2601294" cy="2722208"/>
          </a:xfrm>
        </p:grpSpPr>
        <p:sp>
          <p:nvSpPr>
            <p:cNvPr id="9" name="Rectangle 8"/>
            <p:cNvSpPr/>
            <p:nvPr/>
          </p:nvSpPr>
          <p:spPr bwMode="auto">
            <a:xfrm>
              <a:off x="5552106" y="1925992"/>
              <a:ext cx="177758" cy="1285708"/>
            </a:xfrm>
            <a:prstGeom prst="rect">
              <a:avLst/>
            </a:prstGeom>
            <a:solidFill>
              <a:srgbClr val="FF3399">
                <a:alpha val="15000"/>
              </a:srgb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13" name="Rounded Rectangular Callout 12"/>
            <p:cNvSpPr/>
            <p:nvPr/>
          </p:nvSpPr>
          <p:spPr>
            <a:xfrm>
              <a:off x="6019800" y="3505200"/>
              <a:ext cx="2133600" cy="1143000"/>
            </a:xfrm>
            <a:prstGeom prst="wedgeRoundRectCallout">
              <a:avLst>
                <a:gd name="adj1" fmla="val -67007"/>
                <a:gd name="adj2" fmla="val -95171"/>
                <a:gd name="adj3" fmla="val 16667"/>
              </a:avLst>
            </a:prstGeom>
            <a:solidFill>
              <a:schemeClr val="bg1"/>
            </a:solidFill>
            <a:ln w="25400">
              <a:solidFill>
                <a:srgbClr val="000090"/>
              </a:solid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Grassroots play</a:t>
              </a:r>
              <a:br>
                <a:rPr lang="en-US" sz="2000" b="1">
                  <a:solidFill>
                    <a:srgbClr val="000090"/>
                  </a:solidFill>
                  <a:latin typeface="Calibri" charset="0"/>
                </a:rPr>
              </a:br>
              <a:r>
                <a:rPr lang="en-US" sz="2000" b="1">
                  <a:solidFill>
                    <a:srgbClr val="000090"/>
                  </a:solidFill>
                  <a:latin typeface="Calibri" charset="0"/>
                </a:rPr>
                <a:t>marginal role</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normAutofit/>
          </a:bodyPr>
          <a:lstStyle/>
          <a:p>
            <a:r>
              <a:rPr lang="en-US" dirty="0" smtClean="0">
                <a:latin typeface="Helvetica" charset="0"/>
                <a:ea typeface="ＭＳ Ｐゴシック" charset="0"/>
                <a:cs typeface="ＭＳ Ｐゴシック" charset="0"/>
              </a:rPr>
              <a:t>My </a:t>
            </a:r>
            <a:r>
              <a:rPr lang="en-US" dirty="0" smtClean="0">
                <a:latin typeface="Helvetica" charset="0"/>
                <a:ea typeface="ＭＳ Ｐゴシック" charset="0"/>
                <a:cs typeface="ＭＳ Ｐゴシック" charset="0"/>
              </a:rPr>
              <a:t>goals and </a:t>
            </a:r>
            <a:r>
              <a:rPr lang="en-US" dirty="0">
                <a:latin typeface="Helvetica" charset="0"/>
                <a:ea typeface="ＭＳ Ｐゴシック" charset="0"/>
                <a:cs typeface="ＭＳ Ｐゴシック" charset="0"/>
              </a:rPr>
              <a:t>methodology</a:t>
            </a:r>
          </a:p>
        </p:txBody>
      </p:sp>
      <p:sp>
        <p:nvSpPr>
          <p:cNvPr id="17411" name="Rectangle 3"/>
          <p:cNvSpPr>
            <a:spLocks noGrp="1" noChangeArrowheads="1"/>
          </p:cNvSpPr>
          <p:nvPr>
            <p:ph type="body" idx="1"/>
          </p:nvPr>
        </p:nvSpPr>
        <p:spPr>
          <a:xfrm>
            <a:off x="457200" y="1219200"/>
            <a:ext cx="8153400" cy="4876800"/>
          </a:xfrm>
        </p:spPr>
        <p:txBody>
          <a:bodyPr>
            <a:normAutofit/>
          </a:bodyPr>
          <a:lstStyle/>
          <a:p>
            <a:pPr>
              <a:lnSpc>
                <a:spcPct val="90000"/>
              </a:lnSpc>
            </a:pPr>
            <a:r>
              <a:rPr lang="en-US" sz="2800" dirty="0" smtClean="0">
                <a:latin typeface="Helvetica" charset="0"/>
                <a:ea typeface="ＭＳ Ｐゴシック" charset="0"/>
                <a:cs typeface="ＭＳ Ｐゴシック" charset="0"/>
              </a:rPr>
              <a:t>Goals</a:t>
            </a:r>
            <a:r>
              <a:rPr lang="en-US" sz="2800" dirty="0" smtClean="0">
                <a:latin typeface="Helvetica" charset="0"/>
                <a:ea typeface="ＭＳ Ｐゴシック" charset="0"/>
                <a:cs typeface="ＭＳ Ｐゴシック" charset="0"/>
              </a:rPr>
              <a:t>: Understand &amp; build </a:t>
            </a:r>
            <a:r>
              <a:rPr lang="en-US" sz="2800" dirty="0" smtClean="0">
                <a:solidFill>
                  <a:srgbClr val="FF0000"/>
                </a:solidFill>
                <a:latin typeface="Helvetica" charset="0"/>
                <a:ea typeface="ＭＳ Ｐゴシック" charset="0"/>
                <a:cs typeface="ＭＳ Ｐゴシック" charset="0"/>
              </a:rPr>
              <a:t>complex</a:t>
            </a:r>
            <a:r>
              <a:rPr lang="en-US" sz="2800" dirty="0">
                <a:solidFill>
                  <a:srgbClr val="FFFF66"/>
                </a:solidFill>
                <a:latin typeface="Helvetica" charset="0"/>
                <a:ea typeface="ＭＳ Ｐゴシック" charset="0"/>
                <a:cs typeface="ＭＳ Ｐゴシック" charset="0"/>
              </a:rPr>
              <a:t> </a:t>
            </a:r>
            <a:r>
              <a:rPr lang="en-US" sz="2800" dirty="0" smtClean="0">
                <a:latin typeface="Helvetica" charset="0"/>
                <a:ea typeface="ＭＳ Ｐゴシック" charset="0"/>
                <a:cs typeface="ＭＳ Ｐゴシック" charset="0"/>
              </a:rPr>
              <a:t>systems</a:t>
            </a:r>
          </a:p>
          <a:p>
            <a:pPr lvl="1">
              <a:lnSpc>
                <a:spcPct val="90000"/>
              </a:lnSpc>
            </a:pPr>
            <a:r>
              <a:rPr lang="en-US" sz="2400" dirty="0">
                <a:latin typeface="Helvetica" charset="0"/>
                <a:ea typeface="ＭＳ Ｐゴシック" charset="0"/>
                <a:cs typeface="ＭＳ Ｐゴシック" charset="0"/>
              </a:rPr>
              <a:t>e</a:t>
            </a:r>
            <a:r>
              <a:rPr lang="en-US" sz="2400" dirty="0" smtClean="0">
                <a:latin typeface="Helvetica" charset="0"/>
                <a:ea typeface="ＭＳ Ｐゴシック" charset="0"/>
                <a:cs typeface="ＭＳ Ｐゴシック" charset="0"/>
              </a:rPr>
              <a:t>xample: online social networks</a:t>
            </a:r>
            <a:endParaRPr lang="en-US" sz="2400" dirty="0">
              <a:latin typeface="Helvetica" charset="0"/>
              <a:ea typeface="ＭＳ Ｐゴシック" charset="0"/>
              <a:cs typeface="ＭＳ Ｐゴシック" charset="0"/>
            </a:endParaRPr>
          </a:p>
          <a:p>
            <a:pPr>
              <a:lnSpc>
                <a:spcPct val="90000"/>
              </a:lnSpc>
            </a:pPr>
            <a:endParaRPr lang="en-US" sz="1800" dirty="0" smtClean="0">
              <a:solidFill>
                <a:srgbClr val="FFFF66"/>
              </a:solidFill>
              <a:latin typeface="Helvetica" charset="0"/>
              <a:ea typeface="ＭＳ Ｐゴシック" charset="0"/>
              <a:cs typeface="ＭＳ Ｐゴシック" charset="0"/>
            </a:endParaRPr>
          </a:p>
          <a:p>
            <a:pPr>
              <a:lnSpc>
                <a:spcPct val="90000"/>
              </a:lnSpc>
            </a:pPr>
            <a:endParaRPr lang="en-US" sz="1800" dirty="0">
              <a:solidFill>
                <a:srgbClr val="FFFF66"/>
              </a:solidFill>
              <a:latin typeface="Helvetica" charset="0"/>
              <a:ea typeface="ＭＳ Ｐゴシック" charset="0"/>
              <a:cs typeface="ＭＳ Ｐゴシック" charset="0"/>
            </a:endParaRPr>
          </a:p>
          <a:p>
            <a:pPr>
              <a:lnSpc>
                <a:spcPct val="90000"/>
              </a:lnSpc>
            </a:pPr>
            <a:r>
              <a:rPr lang="en-US" sz="2800" dirty="0" smtClean="0">
                <a:latin typeface="Helvetica" charset="0"/>
                <a:ea typeface="ＭＳ Ｐゴシック" charset="0"/>
                <a:cs typeface="ＭＳ Ｐゴシック" charset="0"/>
              </a:rPr>
              <a:t>Methodology</a:t>
            </a:r>
            <a:r>
              <a:rPr lang="en-US" sz="2800" dirty="0">
                <a:latin typeface="Helvetica" charset="0"/>
                <a:ea typeface="ＭＳ Ｐゴシック" charset="0"/>
                <a:cs typeface="ＭＳ Ｐゴシック" charset="0"/>
              </a:rPr>
              <a:t>: </a:t>
            </a:r>
            <a:r>
              <a:rPr lang="en-US" sz="2800" dirty="0">
                <a:solidFill>
                  <a:srgbClr val="FF0000"/>
                </a:solidFill>
                <a:latin typeface="Helvetica" charset="0"/>
                <a:ea typeface="ＭＳ Ｐゴシック" charset="0"/>
                <a:cs typeface="ＭＳ Ｐゴシック" charset="0"/>
              </a:rPr>
              <a:t>Evolve </a:t>
            </a:r>
            <a:r>
              <a:rPr lang="en-US" sz="2800" dirty="0">
                <a:latin typeface="Helvetica" charset="0"/>
                <a:ea typeface="ＭＳ Ｐゴシック" charset="0"/>
                <a:cs typeface="ＭＳ Ｐゴシック" charset="0"/>
              </a:rPr>
              <a:t>the systems with feedback</a:t>
            </a:r>
            <a:endParaRPr lang="en-US" dirty="0">
              <a:latin typeface="Helvetica" charset="0"/>
              <a:ea typeface="ＭＳ Ｐゴシック" charset="0"/>
              <a:cs typeface="ＭＳ Ｐゴシック" charset="0"/>
            </a:endParaRPr>
          </a:p>
          <a:p>
            <a:pPr lvl="1">
              <a:lnSpc>
                <a:spcPct val="90000"/>
              </a:lnSpc>
            </a:pPr>
            <a:r>
              <a:rPr lang="en-US" sz="2400" dirty="0">
                <a:latin typeface="Helvetica" charset="0"/>
                <a:ea typeface="ＭＳ Ｐゴシック" charset="0"/>
              </a:rPr>
              <a:t>observe deployed systems</a:t>
            </a:r>
          </a:p>
          <a:p>
            <a:pPr lvl="1">
              <a:lnSpc>
                <a:spcPct val="90000"/>
              </a:lnSpc>
            </a:pPr>
            <a:r>
              <a:rPr lang="en-US" sz="2400" dirty="0">
                <a:latin typeface="Helvetica" charset="0"/>
                <a:ea typeface="ＭＳ Ｐゴシック" charset="0"/>
              </a:rPr>
              <a:t>e</a:t>
            </a:r>
            <a:r>
              <a:rPr lang="en-US" sz="2400" dirty="0" smtClean="0">
                <a:latin typeface="Helvetica" charset="0"/>
                <a:ea typeface="ＭＳ Ｐゴシック" charset="0"/>
              </a:rPr>
              <a:t>xtract insights</a:t>
            </a:r>
            <a:endParaRPr lang="en-US" sz="2400" dirty="0">
              <a:latin typeface="Helvetica" charset="0"/>
              <a:ea typeface="ＭＳ Ｐゴシック" charset="0"/>
            </a:endParaRPr>
          </a:p>
          <a:p>
            <a:pPr lvl="1">
              <a:lnSpc>
                <a:spcPct val="90000"/>
              </a:lnSpc>
            </a:pPr>
            <a:r>
              <a:rPr lang="en-US" sz="2400" dirty="0">
                <a:latin typeface="Helvetica" charset="0"/>
                <a:ea typeface="ＭＳ Ｐゴシック" charset="0"/>
              </a:rPr>
              <a:t>test new designs and architectural principles</a:t>
            </a:r>
            <a:endParaRPr lang="en-US" sz="1800" dirty="0">
              <a:latin typeface="Helvetica" charset="0"/>
              <a:ea typeface="ＭＳ Ｐゴシック" charset="0"/>
            </a:endParaRPr>
          </a:p>
        </p:txBody>
      </p:sp>
    </p:spTree>
    <p:extLst>
      <p:ext uri="{BB962C8B-B14F-4D97-AF65-F5344CB8AC3E}">
        <p14:creationId xmlns:p14="http://schemas.microsoft.com/office/powerpoint/2010/main" val="2235971726"/>
      </p:ext>
    </p:extLst>
  </p:cSld>
  <p:clrMapOvr>
    <a:masterClrMapping/>
  </p:clrMapOvr>
  <p:transition xmlns:p14="http://schemas.microsoft.com/office/powerpoint/2010/main" advTm="102913"/>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274638"/>
            <a:ext cx="9144000" cy="1143000"/>
          </a:xfrm>
        </p:spPr>
        <p:txBody>
          <a:bodyPr/>
          <a:lstStyle/>
          <a:p>
            <a:pPr eaLnBrk="1" hangingPunct="1"/>
            <a:r>
              <a:rPr lang="en-US" altLang="ko-KR" b="1">
                <a:latin typeface="Corbel" charset="0"/>
                <a:ea typeface="굴림" charset="0"/>
                <a:cs typeface="굴림" charset="0"/>
              </a:rPr>
              <a:t>Audience reach of non-popular topics</a:t>
            </a:r>
          </a:p>
        </p:txBody>
      </p:sp>
      <p:pic>
        <p:nvPicPr>
          <p:cNvPr id="79875" name="Picture 17"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a:spLocks noChangeArrowheads="1"/>
          </p:cNvSpPr>
          <p:nvPr/>
        </p:nvSpPr>
        <p:spPr bwMode="auto">
          <a:xfrm>
            <a:off x="533400" y="5181600"/>
            <a:ext cx="8305800" cy="99060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dist="23000" dir="5400000" rotWithShape="0">
              <a:srgbClr val="808080">
                <a:alpha val="34999"/>
              </a:srgbClr>
            </a:outerShdw>
          </a:effectLst>
        </p:spPr>
        <p:txBody>
          <a:bodyPr anchor="ctr"/>
          <a:lstStyle/>
          <a:p>
            <a:pPr marL="457200" indent="-457200" algn="ctr"/>
            <a:r>
              <a:rPr lang="en-US" altLang="ko-KR" sz="2400" b="1">
                <a:solidFill>
                  <a:schemeClr val="bg1"/>
                </a:solidFill>
                <a:latin typeface="Calibri" charset="0"/>
                <a:cs typeface="Calibri" charset="0"/>
              </a:rPr>
              <a:t> Evangelists group need more attention in viral marketing </a:t>
            </a:r>
          </a:p>
          <a:p>
            <a:pPr marL="457200" indent="-457200" algn="ctr"/>
            <a:r>
              <a:rPr lang="en-US" altLang="ko-KR" sz="2400" b="1">
                <a:solidFill>
                  <a:schemeClr val="bg1"/>
                </a:solidFill>
                <a:latin typeface="Calibri" charset="0"/>
                <a:cs typeface="Calibri" charset="0"/>
              </a:rPr>
              <a:t>Existing influence measures fail to appreciate their role</a:t>
            </a:r>
          </a:p>
        </p:txBody>
      </p:sp>
      <p:sp>
        <p:nvSpPr>
          <p:cNvPr id="22" name="Rectangle 21"/>
          <p:cNvSpPr/>
          <p:nvPr/>
        </p:nvSpPr>
        <p:spPr bwMode="auto">
          <a:xfrm>
            <a:off x="3722688" y="2174875"/>
            <a:ext cx="1919287" cy="1358900"/>
          </a:xfrm>
          <a:prstGeom prst="rect">
            <a:avLst/>
          </a:prstGeom>
          <a:solidFill>
            <a:srgbClr val="FF3399">
              <a:alpha val="15000"/>
            </a:srgb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
        <p:nvSpPr>
          <p:cNvPr id="25" name="Rounded Rectangular Callout 24"/>
          <p:cNvSpPr/>
          <p:nvPr/>
        </p:nvSpPr>
        <p:spPr bwMode="auto">
          <a:xfrm>
            <a:off x="3733800" y="3810000"/>
            <a:ext cx="2133600" cy="1143149"/>
          </a:xfrm>
          <a:prstGeom prst="wedgeRoundRectCallout">
            <a:avLst>
              <a:gd name="adj1" fmla="val 1391"/>
              <a:gd name="adj2" fmla="val -90060"/>
              <a:gd name="adj3" fmla="val 16667"/>
            </a:avLst>
          </a:prstGeom>
          <a:solidFill>
            <a:schemeClr val="bg1"/>
          </a:solidFill>
          <a:ln w="25400">
            <a:solidFill>
              <a:srgbClr val="000090"/>
            </a:solid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Evangelists group</a:t>
            </a:r>
            <a:br>
              <a:rPr lang="en-US" sz="2000" b="1">
                <a:solidFill>
                  <a:srgbClr val="000090"/>
                </a:solidFill>
                <a:latin typeface="Calibri" charset="0"/>
              </a:rPr>
            </a:br>
            <a:r>
              <a:rPr lang="en-US" sz="2000" b="1">
                <a:solidFill>
                  <a:srgbClr val="000090"/>
                </a:solidFill>
                <a:latin typeface="Calibri" charset="0"/>
              </a:rPr>
              <a:t>consistently reach </a:t>
            </a:r>
            <a:br>
              <a:rPr lang="en-US" sz="2000" b="1">
                <a:solidFill>
                  <a:srgbClr val="000090"/>
                </a:solidFill>
                <a:latin typeface="Calibri" charset="0"/>
              </a:rPr>
            </a:br>
            <a:r>
              <a:rPr lang="en-US" sz="2000" b="1">
                <a:solidFill>
                  <a:srgbClr val="000090"/>
                </a:solidFill>
                <a:latin typeface="Calibri" charset="0"/>
              </a:rPr>
              <a:t>large audience</a:t>
            </a:r>
          </a:p>
        </p:txBody>
      </p:sp>
      <p:sp>
        <p:nvSpPr>
          <p:cNvPr id="9" name="Rounded Rectangular Callout 8"/>
          <p:cNvSpPr/>
          <p:nvPr/>
        </p:nvSpPr>
        <p:spPr bwMode="auto">
          <a:xfrm>
            <a:off x="1066800" y="3827427"/>
            <a:ext cx="2362232" cy="1143149"/>
          </a:xfrm>
          <a:prstGeom prst="wedgeRoundRectCallout">
            <a:avLst>
              <a:gd name="adj1" fmla="val 60928"/>
              <a:gd name="adj2" fmla="val -91272"/>
              <a:gd name="adj3" fmla="val 16667"/>
            </a:avLst>
          </a:prstGeom>
          <a:solidFill>
            <a:schemeClr val="bg1"/>
          </a:solidFill>
          <a:ln w="25400">
            <a:solidFill>
              <a:srgbClr val="000090"/>
            </a:solid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Mass media may</a:t>
            </a:r>
            <a:br>
              <a:rPr lang="en-US" sz="2000" b="1">
                <a:solidFill>
                  <a:srgbClr val="000090"/>
                </a:solidFill>
                <a:latin typeface="Calibri" charset="0"/>
              </a:rPr>
            </a:br>
            <a:r>
              <a:rPr lang="en-US" sz="2000" b="1">
                <a:solidFill>
                  <a:srgbClr val="000090"/>
                </a:solidFill>
                <a:latin typeface="Calibri" charset="0"/>
              </a:rPr>
              <a:t>not be present</a:t>
            </a:r>
          </a:p>
        </p:txBody>
      </p:sp>
      <p:sp>
        <p:nvSpPr>
          <p:cNvPr id="10" name="Rounded Rectangular Callout 9"/>
          <p:cNvSpPr/>
          <p:nvPr/>
        </p:nvSpPr>
        <p:spPr bwMode="auto">
          <a:xfrm>
            <a:off x="6171693" y="3827427"/>
            <a:ext cx="2134107" cy="1143149"/>
          </a:xfrm>
          <a:prstGeom prst="wedgeRoundRectCallout">
            <a:avLst>
              <a:gd name="adj1" fmla="val -69999"/>
              <a:gd name="adj2" fmla="val -92504"/>
              <a:gd name="adj3" fmla="val 16667"/>
            </a:avLst>
          </a:prstGeom>
          <a:solidFill>
            <a:schemeClr val="bg1"/>
          </a:solidFill>
          <a:ln w="25400">
            <a:solidFill>
              <a:srgbClr val="000090"/>
            </a:solid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kumimoji="1" sz="2400">
                <a:solidFill>
                  <a:schemeClr val="tx1"/>
                </a:solidFill>
                <a:latin typeface="굴림" charset="0"/>
                <a:ea typeface="굴림" charset="0"/>
                <a:cs typeface="굴림" charset="0"/>
              </a:defRPr>
            </a:lvl1pPr>
            <a:lvl2pPr marL="37931725" indent="-37474525" eaLnBrk="0" hangingPunct="0">
              <a:defRPr kumimoji="1" sz="2400">
                <a:solidFill>
                  <a:schemeClr val="tx1"/>
                </a:solidFill>
                <a:latin typeface="굴림" charset="0"/>
                <a:ea typeface="굴림" charset="0"/>
                <a:cs typeface="굴림" charset="0"/>
              </a:defRPr>
            </a:lvl2pPr>
            <a:lvl3pPr eaLnBrk="0" hangingPunct="0">
              <a:defRPr kumimoji="1" sz="2400">
                <a:solidFill>
                  <a:schemeClr val="tx1"/>
                </a:solidFill>
                <a:latin typeface="굴림" charset="0"/>
                <a:ea typeface="굴림" charset="0"/>
                <a:cs typeface="굴림" charset="0"/>
              </a:defRPr>
            </a:lvl3pPr>
            <a:lvl4pPr eaLnBrk="0" hangingPunct="0">
              <a:defRPr kumimoji="1" sz="2400">
                <a:solidFill>
                  <a:schemeClr val="tx1"/>
                </a:solidFill>
                <a:latin typeface="굴림" charset="0"/>
                <a:ea typeface="굴림" charset="0"/>
                <a:cs typeface="굴림" charset="0"/>
              </a:defRPr>
            </a:lvl4pPr>
            <a:lvl5pPr eaLnBrk="0" hangingPunct="0">
              <a:defRPr kumimoji="1" sz="2400">
                <a:solidFill>
                  <a:schemeClr val="tx1"/>
                </a:solidFill>
                <a:latin typeface="굴림" charset="0"/>
                <a:ea typeface="굴림" charset="0"/>
                <a:cs typeface="굴림" charset="0"/>
              </a:defRPr>
            </a:lvl5pPr>
            <a:lvl6pPr marL="4572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9144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1371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18288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algn="ctr" eaLnBrk="1" hangingPunct="1"/>
            <a:r>
              <a:rPr lang="en-US" sz="2000" b="1">
                <a:solidFill>
                  <a:srgbClr val="000090"/>
                </a:solidFill>
                <a:latin typeface="Calibri" charset="0"/>
              </a:rPr>
              <a:t>Grassroots play</a:t>
            </a:r>
            <a:br>
              <a:rPr lang="en-US" sz="2000" b="1">
                <a:solidFill>
                  <a:srgbClr val="000090"/>
                </a:solidFill>
                <a:latin typeface="Calibri" charset="0"/>
              </a:rPr>
            </a:br>
            <a:r>
              <a:rPr lang="en-US" sz="2000" b="1">
                <a:solidFill>
                  <a:srgbClr val="000090"/>
                </a:solidFill>
                <a:latin typeface="Calibri" charset="0"/>
              </a:rPr>
              <a:t>marginal role</a:t>
            </a:r>
          </a:p>
        </p:txBody>
      </p:sp>
      <p:sp>
        <p:nvSpPr>
          <p:cNvPr id="11" name="Rectangle 10"/>
          <p:cNvSpPr/>
          <p:nvPr/>
        </p:nvSpPr>
        <p:spPr bwMode="auto">
          <a:xfrm>
            <a:off x="5638800" y="2176463"/>
            <a:ext cx="292100" cy="1373187"/>
          </a:xfrm>
          <a:prstGeom prst="rect">
            <a:avLst/>
          </a:prstGeom>
          <a:solidFill>
            <a:srgbClr val="FF3399">
              <a:alpha val="15000"/>
            </a:srgb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굴림" charset="0"/>
              <a:cs typeface="굴림"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457200" y="1371600"/>
            <a:ext cx="8382000" cy="4525963"/>
          </a:xfrm>
        </p:spPr>
        <p:txBody>
          <a:bodyPr/>
          <a:lstStyle/>
          <a:p>
            <a:pPr eaLnBrk="1" hangingPunct="1">
              <a:buFont typeface="Wingdings" charset="0"/>
              <a:buChar char="§"/>
            </a:pPr>
            <a:endParaRPr lang="en-US" altLang="ko-KR" sz="2400" dirty="0">
              <a:solidFill>
                <a:srgbClr val="000000"/>
              </a:solidFill>
              <a:latin typeface="Calibri" charset="0"/>
              <a:ea typeface="굴림" charset="0"/>
              <a:cs typeface="굴림" charset="0"/>
            </a:endParaRPr>
          </a:p>
          <a:p>
            <a:pPr eaLnBrk="1" hangingPunct="1">
              <a:buFont typeface="Wingdings" charset="0"/>
              <a:buChar char="§"/>
            </a:pPr>
            <a:r>
              <a:rPr lang="en-US" altLang="ko-KR" sz="2400" dirty="0">
                <a:solidFill>
                  <a:srgbClr val="000000"/>
                </a:solidFill>
                <a:latin typeface="Calibri" charset="0"/>
                <a:ea typeface="굴림" charset="0"/>
                <a:cs typeface="굴림" charset="0"/>
              </a:rPr>
              <a:t>Teased out the roles of </a:t>
            </a:r>
            <a:r>
              <a:rPr lang="en-US" altLang="ko-KR" sz="2400" b="1" dirty="0">
                <a:solidFill>
                  <a:srgbClr val="FF0000"/>
                </a:solidFill>
                <a:latin typeface="Calibri" charset="0"/>
                <a:ea typeface="굴림" charset="0"/>
                <a:cs typeface="굴림" charset="0"/>
              </a:rPr>
              <a:t>mass media, evangelist, and grassroots </a:t>
            </a:r>
            <a:r>
              <a:rPr lang="en-US" altLang="ko-KR" sz="2400" dirty="0">
                <a:solidFill>
                  <a:srgbClr val="000000"/>
                </a:solidFill>
                <a:latin typeface="Calibri" charset="0"/>
                <a:ea typeface="굴림" charset="0"/>
                <a:cs typeface="굴림" charset="0"/>
              </a:rPr>
              <a:t>users in the spread of major and minor events</a:t>
            </a:r>
          </a:p>
          <a:p>
            <a:pPr lvl="1" eaLnBrk="1" hangingPunct="1">
              <a:buFont typeface="Wingdings" charset="0"/>
              <a:buChar char="§"/>
            </a:pPr>
            <a:r>
              <a:rPr lang="en-US" altLang="ko-KR" sz="2000" dirty="0">
                <a:solidFill>
                  <a:srgbClr val="000000"/>
                </a:solidFill>
                <a:latin typeface="Calibri" charset="0"/>
                <a:ea typeface="굴림" charset="0"/>
                <a:cs typeface="굴림" charset="0"/>
              </a:rPr>
              <a:t>Mass media are important for spreading popular topics</a:t>
            </a:r>
          </a:p>
          <a:p>
            <a:pPr lvl="1" eaLnBrk="1" hangingPunct="1">
              <a:buFont typeface="Wingdings" charset="0"/>
              <a:buChar char="§"/>
            </a:pPr>
            <a:r>
              <a:rPr lang="en-US" altLang="ko-KR" sz="2000" dirty="0">
                <a:solidFill>
                  <a:srgbClr val="000000"/>
                </a:solidFill>
                <a:latin typeface="Calibri" charset="0"/>
                <a:ea typeface="굴림" charset="0"/>
                <a:cs typeface="굴림" charset="0"/>
              </a:rPr>
              <a:t>Evangelists play a crucial role for both popular and non-popular topics </a:t>
            </a:r>
          </a:p>
          <a:p>
            <a:pPr lvl="1" eaLnBrk="1" hangingPunct="1">
              <a:buFont typeface="Wingdings" charset="0"/>
              <a:buChar char="§"/>
            </a:pPr>
            <a:r>
              <a:rPr lang="en-US" altLang="ko-KR" sz="2000" dirty="0">
                <a:solidFill>
                  <a:srgbClr val="000000"/>
                </a:solidFill>
                <a:latin typeface="Calibri" charset="0"/>
                <a:ea typeface="굴림" charset="0"/>
                <a:cs typeface="굴림" charset="0"/>
              </a:rPr>
              <a:t>Grassroots play a marginal role in all cases</a:t>
            </a:r>
          </a:p>
          <a:p>
            <a:pPr eaLnBrk="1" hangingPunct="1">
              <a:buFont typeface="Wingdings" charset="0"/>
              <a:buChar char="§"/>
            </a:pPr>
            <a:endParaRPr lang="en-US" altLang="ko-KR" sz="2400" dirty="0">
              <a:solidFill>
                <a:srgbClr val="000000"/>
              </a:solidFill>
              <a:latin typeface="Calibri" charset="0"/>
              <a:ea typeface="굴림" charset="0"/>
              <a:cs typeface="굴림" charset="0"/>
            </a:endParaRPr>
          </a:p>
          <a:p>
            <a:pPr eaLnBrk="1" hangingPunct="1">
              <a:buFont typeface="Wingdings" charset="0"/>
              <a:buChar char="§"/>
            </a:pPr>
            <a:r>
              <a:rPr lang="en-US" altLang="ko-KR" sz="2400" dirty="0">
                <a:solidFill>
                  <a:srgbClr val="000000"/>
                </a:solidFill>
                <a:latin typeface="Calibri" charset="0"/>
                <a:ea typeface="굴림" charset="0"/>
                <a:cs typeface="굴림" charset="0"/>
              </a:rPr>
              <a:t>Studied information spreading patterns across groups</a:t>
            </a:r>
          </a:p>
          <a:p>
            <a:pPr lvl="1" eaLnBrk="1" hangingPunct="1">
              <a:buFont typeface="Wingdings" charset="0"/>
              <a:buChar char="§"/>
            </a:pPr>
            <a:r>
              <a:rPr lang="en-US" altLang="ko-KR" sz="2000" dirty="0" smtClean="0">
                <a:solidFill>
                  <a:srgbClr val="000000"/>
                </a:solidFill>
                <a:latin typeface="Calibri" charset="0"/>
                <a:ea typeface="굴림" charset="0"/>
                <a:cs typeface="굴림" charset="0"/>
              </a:rPr>
              <a:t>Information </a:t>
            </a:r>
            <a:r>
              <a:rPr lang="en-US" altLang="ko-KR" sz="2000" dirty="0">
                <a:solidFill>
                  <a:srgbClr val="000000"/>
                </a:solidFill>
                <a:latin typeface="Calibri" charset="0"/>
                <a:ea typeface="굴림" charset="0"/>
                <a:cs typeface="굴림" charset="0"/>
              </a:rPr>
              <a:t>flows in all directions unlike in the two-step flow theory</a:t>
            </a:r>
          </a:p>
          <a:p>
            <a:pPr eaLnBrk="1" hangingPunct="1">
              <a:buFont typeface="Wingdings" charset="0"/>
              <a:buChar char="§"/>
            </a:pPr>
            <a:endParaRPr lang="en-US" altLang="ko-KR" sz="2400" dirty="0">
              <a:solidFill>
                <a:srgbClr val="000000"/>
              </a:solidFill>
              <a:latin typeface="Calibri" charset="0"/>
              <a:ea typeface="굴림" charset="0"/>
              <a:cs typeface="굴림" charset="0"/>
            </a:endParaRPr>
          </a:p>
        </p:txBody>
      </p:sp>
      <p:sp>
        <p:nvSpPr>
          <p:cNvPr id="81923" name="Title 1"/>
          <p:cNvSpPr>
            <a:spLocks noGrp="1"/>
          </p:cNvSpPr>
          <p:nvPr>
            <p:ph type="title"/>
          </p:nvPr>
        </p:nvSpPr>
        <p:spPr>
          <a:xfrm>
            <a:off x="0" y="274638"/>
            <a:ext cx="9144000" cy="1143000"/>
          </a:xfrm>
        </p:spPr>
        <p:txBody>
          <a:bodyPr/>
          <a:lstStyle/>
          <a:p>
            <a:pPr eaLnBrk="1" hangingPunct="1"/>
            <a:r>
              <a:rPr lang="en-US" altLang="ko-KR" b="1">
                <a:latin typeface="Corbel" charset="0"/>
                <a:ea typeface="굴림" charset="0"/>
                <a:cs typeface="굴림" charset="0"/>
              </a:rPr>
              <a:t>Summary of macroscopic analysis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US" dirty="0" smtClean="0"/>
              <a:t>A more closer look:</a:t>
            </a:r>
            <a:r>
              <a:rPr lang="en-US" dirty="0"/>
              <a:t/>
            </a:r>
            <a:br>
              <a:rPr lang="en-US" dirty="0"/>
            </a:br>
            <a:r>
              <a:rPr lang="en-US" dirty="0" smtClean="0"/>
              <a:t>Patterns of URL propagation</a:t>
            </a:r>
            <a:endParaRPr lang="pt-BR" dirty="0"/>
          </a:p>
        </p:txBody>
      </p:sp>
      <p:sp>
        <p:nvSpPr>
          <p:cNvPr id="3" name="Subtítulo 2"/>
          <p:cNvSpPr>
            <a:spLocks noGrp="1"/>
          </p:cNvSpPr>
          <p:nvPr>
            <p:ph type="subTitle" idx="1"/>
          </p:nvPr>
        </p:nvSpPr>
        <p:spPr/>
        <p:txBody>
          <a:bodyPr>
            <a:normAutofit/>
          </a:bodyPr>
          <a:lstStyle/>
          <a:p>
            <a:r>
              <a:rPr lang="en-US" dirty="0" smtClean="0"/>
              <a:t>With Tiago </a:t>
            </a:r>
            <a:r>
              <a:rPr lang="en-US" dirty="0" smtClean="0"/>
              <a:t>Rodrigues (UFMG</a:t>
            </a:r>
            <a:r>
              <a:rPr lang="en-US" dirty="0" smtClean="0"/>
              <a:t>) </a:t>
            </a:r>
          </a:p>
          <a:p>
            <a:r>
              <a:rPr lang="en-US" dirty="0" err="1" smtClean="0"/>
              <a:t>Fabrício</a:t>
            </a:r>
            <a:r>
              <a:rPr lang="en-US" dirty="0" smtClean="0"/>
              <a:t> </a:t>
            </a:r>
            <a:r>
              <a:rPr lang="en-US" dirty="0" err="1" smtClean="0"/>
              <a:t>Benevenuto</a:t>
            </a:r>
            <a:r>
              <a:rPr lang="en-US" dirty="0" smtClean="0"/>
              <a:t> (UFOP</a:t>
            </a:r>
            <a:r>
              <a:rPr lang="en-US" dirty="0" smtClean="0"/>
              <a:t>)</a:t>
            </a:r>
          </a:p>
          <a:p>
            <a:r>
              <a:rPr lang="en-US" dirty="0" err="1" smtClean="0"/>
              <a:t>Meeyoung</a:t>
            </a:r>
            <a:r>
              <a:rPr lang="en-US" dirty="0" smtClean="0"/>
              <a:t> </a:t>
            </a:r>
            <a:r>
              <a:rPr lang="en-US" dirty="0" smtClean="0"/>
              <a:t>Cha (KAIST</a:t>
            </a:r>
            <a:r>
              <a:rPr lang="en-US" dirty="0" smtClean="0"/>
              <a:t>)</a:t>
            </a:r>
            <a:endParaRPr lang="pt-BR" dirty="0"/>
          </a:p>
        </p:txBody>
      </p:sp>
      <p:pic>
        <p:nvPicPr>
          <p:cNvPr id="5" name="Imagem 4" descr="i_graph_1_42.png"/>
          <p:cNvPicPr>
            <a:picLocks noChangeAspect="1"/>
          </p:cNvPicPr>
          <p:nvPr/>
        </p:nvPicPr>
        <p:blipFill>
          <a:blip r:embed="rId3" cstate="print"/>
          <a:stretch>
            <a:fillRect/>
          </a:stretch>
        </p:blipFill>
        <p:spPr>
          <a:xfrm>
            <a:off x="3352800" y="76200"/>
            <a:ext cx="2360319" cy="2362200"/>
          </a:xfrm>
          <a:prstGeom prst="rect">
            <a:avLst/>
          </a:prstGeom>
        </p:spPr>
      </p:pic>
    </p:spTree>
    <p:extLst>
      <p:ext uri="{BB962C8B-B14F-4D97-AF65-F5344CB8AC3E}">
        <p14:creationId xmlns:p14="http://schemas.microsoft.com/office/powerpoint/2010/main" val="7184809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Interesting questions</a:t>
            </a:r>
            <a:endParaRPr lang="pt-BR" dirty="0"/>
          </a:p>
        </p:txBody>
      </p:sp>
      <p:sp>
        <p:nvSpPr>
          <p:cNvPr id="3" name="Espaço Reservado para Conteúdo 2"/>
          <p:cNvSpPr>
            <a:spLocks noGrp="1"/>
          </p:cNvSpPr>
          <p:nvPr>
            <p:ph sz="quarter" idx="1"/>
          </p:nvPr>
        </p:nvSpPr>
        <p:spPr/>
        <p:txBody>
          <a:bodyPr>
            <a:normAutofit/>
          </a:bodyPr>
          <a:lstStyle/>
          <a:p>
            <a:r>
              <a:rPr lang="en-US" sz="2400" dirty="0" smtClean="0"/>
              <a:t>What </a:t>
            </a:r>
            <a:r>
              <a:rPr lang="en-US" sz="2400" dirty="0" smtClean="0"/>
              <a:t>types of content are discovered by </a:t>
            </a:r>
            <a:r>
              <a:rPr lang="en-US" sz="2400" dirty="0" smtClean="0"/>
              <a:t>Word</a:t>
            </a:r>
            <a:r>
              <a:rPr lang="en-US" sz="2400" dirty="0" smtClean="0"/>
              <a:t>-of-Mouth?</a:t>
            </a:r>
          </a:p>
          <a:p>
            <a:endParaRPr lang="en-US" sz="2400" dirty="0" smtClean="0"/>
          </a:p>
          <a:p>
            <a:r>
              <a:rPr lang="en-US" sz="2400" dirty="0" smtClean="0"/>
              <a:t>What </a:t>
            </a:r>
            <a:r>
              <a:rPr lang="en-US" sz="2400" dirty="0" smtClean="0"/>
              <a:t>are the structures of Word-of-Mouth </a:t>
            </a:r>
            <a:r>
              <a:rPr lang="pt-BR" sz="2400" dirty="0" err="1" smtClean="0"/>
              <a:t>propagation</a:t>
            </a:r>
            <a:r>
              <a:rPr lang="pt-BR" sz="2400" dirty="0" smtClean="0"/>
              <a:t> </a:t>
            </a:r>
            <a:r>
              <a:rPr lang="pt-BR" sz="2400" dirty="0" err="1" smtClean="0"/>
              <a:t>trees</a:t>
            </a:r>
            <a:r>
              <a:rPr lang="pt-BR" sz="2400" dirty="0" smtClean="0"/>
              <a:t>?</a:t>
            </a:r>
          </a:p>
          <a:p>
            <a:endParaRPr lang="pt-BR" sz="2400" dirty="0"/>
          </a:p>
          <a:p>
            <a:r>
              <a:rPr lang="pt-BR" sz="2400" dirty="0" err="1" smtClean="0"/>
              <a:t>How</a:t>
            </a:r>
            <a:r>
              <a:rPr lang="pt-BR" sz="2400" dirty="0" smtClean="0"/>
              <a:t> </a:t>
            </a:r>
            <a:r>
              <a:rPr lang="pt-BR" sz="2400" dirty="0" err="1" smtClean="0"/>
              <a:t>geographically</a:t>
            </a:r>
            <a:r>
              <a:rPr lang="pt-BR" sz="2400" dirty="0" smtClean="0"/>
              <a:t> </a:t>
            </a:r>
            <a:r>
              <a:rPr lang="pt-BR" sz="2400" dirty="0" err="1" smtClean="0"/>
              <a:t>distributed</a:t>
            </a:r>
            <a:r>
              <a:rPr lang="pt-BR" sz="2400" dirty="0" smtClean="0"/>
              <a:t> are </a:t>
            </a:r>
            <a:r>
              <a:rPr lang="pt-BR" sz="2400" dirty="0" err="1" smtClean="0"/>
              <a:t>the</a:t>
            </a:r>
            <a:r>
              <a:rPr lang="pt-BR" sz="2400" dirty="0" smtClean="0"/>
              <a:t> </a:t>
            </a:r>
            <a:r>
              <a:rPr lang="pt-BR" sz="2400" dirty="0" err="1" smtClean="0"/>
              <a:t>propagation</a:t>
            </a:r>
            <a:r>
              <a:rPr lang="pt-BR" sz="2400" dirty="0" smtClean="0"/>
              <a:t> </a:t>
            </a:r>
            <a:r>
              <a:rPr lang="pt-BR" sz="2400" dirty="0" err="1" smtClean="0"/>
              <a:t>trees</a:t>
            </a:r>
            <a:r>
              <a:rPr lang="pt-BR" sz="2400" dirty="0" smtClean="0"/>
              <a:t>?</a:t>
            </a:r>
            <a:endParaRPr lang="pt-BR" sz="2400" dirty="0"/>
          </a:p>
        </p:txBody>
      </p:sp>
    </p:spTree>
    <p:extLst>
      <p:ext uri="{BB962C8B-B14F-4D97-AF65-F5344CB8AC3E}">
        <p14:creationId xmlns:p14="http://schemas.microsoft.com/office/powerpoint/2010/main" val="11289800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twitter.jpg"/>
          <p:cNvPicPr>
            <a:picLocks noChangeAspect="1"/>
          </p:cNvPicPr>
          <p:nvPr/>
        </p:nvPicPr>
        <p:blipFill>
          <a:blip r:embed="rId3" cstate="print"/>
          <a:stretch>
            <a:fillRect/>
          </a:stretch>
        </p:blipFill>
        <p:spPr>
          <a:xfrm>
            <a:off x="7956376" y="44624"/>
            <a:ext cx="1080120" cy="1080120"/>
          </a:xfrm>
          <a:prstGeom prst="rect">
            <a:avLst/>
          </a:prstGeom>
        </p:spPr>
      </p:pic>
      <p:sp>
        <p:nvSpPr>
          <p:cNvPr id="2" name="Título 1"/>
          <p:cNvSpPr>
            <a:spLocks noGrp="1"/>
          </p:cNvSpPr>
          <p:nvPr>
            <p:ph type="title"/>
          </p:nvPr>
        </p:nvSpPr>
        <p:spPr/>
        <p:txBody>
          <a:bodyPr/>
          <a:lstStyle/>
          <a:p>
            <a:r>
              <a:rPr lang="en-US" dirty="0" smtClean="0"/>
              <a:t>Why URLs on Twitter?</a:t>
            </a:r>
            <a:endParaRPr lang="pt-BR" dirty="0"/>
          </a:p>
        </p:txBody>
      </p:sp>
      <p:sp>
        <p:nvSpPr>
          <p:cNvPr id="3" name="Espaço Reservado para Conteúdo 2"/>
          <p:cNvSpPr>
            <a:spLocks noGrp="1"/>
          </p:cNvSpPr>
          <p:nvPr>
            <p:ph sz="quarter" idx="1"/>
          </p:nvPr>
        </p:nvSpPr>
        <p:spPr/>
        <p:txBody>
          <a:bodyPr>
            <a:normAutofit/>
          </a:bodyPr>
          <a:lstStyle/>
          <a:p>
            <a:r>
              <a:rPr lang="en-US" sz="2800" dirty="0" smtClean="0"/>
              <a:t>Ideal for studying </a:t>
            </a:r>
            <a:r>
              <a:rPr lang="en-US" sz="2800" dirty="0" smtClean="0"/>
              <a:t>Word-of-Mouth</a:t>
            </a:r>
          </a:p>
          <a:p>
            <a:pPr lvl="1"/>
            <a:r>
              <a:rPr lang="en-US" sz="2400" dirty="0" smtClean="0"/>
              <a:t>Centered around the idea of spreading information</a:t>
            </a:r>
          </a:p>
          <a:p>
            <a:pPr lvl="1"/>
            <a:r>
              <a:rPr lang="en-US" sz="2400" dirty="0" smtClean="0"/>
              <a:t>Easy to trace their propagation</a:t>
            </a:r>
            <a:endParaRPr lang="en-US" sz="2400" dirty="0" smtClean="0"/>
          </a:p>
          <a:p>
            <a:pPr lvl="1"/>
            <a:endParaRPr lang="en-US" sz="2400" dirty="0" smtClean="0"/>
          </a:p>
          <a:p>
            <a:r>
              <a:rPr lang="en-US" sz="2800" dirty="0" smtClean="0"/>
              <a:t>208M URLs </a:t>
            </a:r>
            <a:r>
              <a:rPr lang="en-US" sz="2800" dirty="0" smtClean="0"/>
              <a:t>shared </a:t>
            </a:r>
            <a:r>
              <a:rPr lang="en-US" sz="2800" dirty="0" smtClean="0"/>
              <a:t>on Twitter from 2006 </a:t>
            </a:r>
            <a:r>
              <a:rPr lang="en-US" sz="2800" dirty="0" smtClean="0"/>
              <a:t>-- </a:t>
            </a:r>
            <a:r>
              <a:rPr lang="en-US" sz="2800" dirty="0" smtClean="0"/>
              <a:t>2009</a:t>
            </a:r>
            <a:endParaRPr lang="en-US" dirty="0" smtClean="0"/>
          </a:p>
          <a:p>
            <a:endParaRPr lang="en-US" dirty="0" smtClean="0"/>
          </a:p>
        </p:txBody>
      </p:sp>
      <p:pic>
        <p:nvPicPr>
          <p:cNvPr id="8" name="Imagem 3" descr="tab1.JPG"/>
          <p:cNvPicPr>
            <a:picLocks noChangeAspect="1"/>
          </p:cNvPicPr>
          <p:nvPr/>
        </p:nvPicPr>
        <p:blipFill>
          <a:blip r:embed="rId4" cstate="print"/>
          <a:stretch>
            <a:fillRect/>
          </a:stretch>
        </p:blipFill>
        <p:spPr>
          <a:xfrm>
            <a:off x="287524" y="4572000"/>
            <a:ext cx="8568952" cy="1032357"/>
          </a:xfrm>
          <a:prstGeom prst="rect">
            <a:avLst/>
          </a:prstGeom>
        </p:spPr>
      </p:pic>
    </p:spTree>
    <p:extLst>
      <p:ext uri="{BB962C8B-B14F-4D97-AF65-F5344CB8AC3E}">
        <p14:creationId xmlns:p14="http://schemas.microsoft.com/office/powerpoint/2010/main" val="23331714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Modeling Information Cascades</a:t>
            </a:r>
            <a:endParaRPr lang="pt-BR" dirty="0"/>
          </a:p>
        </p:txBody>
      </p:sp>
      <p:sp>
        <p:nvSpPr>
          <p:cNvPr id="3" name="Espaço Reservado para Conteúdo 2"/>
          <p:cNvSpPr>
            <a:spLocks noGrp="1"/>
          </p:cNvSpPr>
          <p:nvPr>
            <p:ph sz="quarter" idx="1"/>
          </p:nvPr>
        </p:nvSpPr>
        <p:spPr/>
        <p:txBody>
          <a:bodyPr/>
          <a:lstStyle/>
          <a:p>
            <a:r>
              <a:rPr lang="en-US" dirty="0" smtClean="0"/>
              <a:t>Hierarchical tree model</a:t>
            </a:r>
          </a:p>
        </p:txBody>
      </p:sp>
      <p:graphicFrame>
        <p:nvGraphicFramePr>
          <p:cNvPr id="8" name="Tabela 7"/>
          <p:cNvGraphicFramePr>
            <a:graphicFrameLocks noGrp="1"/>
          </p:cNvGraphicFramePr>
          <p:nvPr/>
        </p:nvGraphicFramePr>
        <p:xfrm>
          <a:off x="755576" y="3573016"/>
          <a:ext cx="5112568" cy="1483360"/>
        </p:xfrm>
        <a:graphic>
          <a:graphicData uri="http://schemas.openxmlformats.org/drawingml/2006/table">
            <a:tbl>
              <a:tblPr firstRow="1">
                <a:tableStyleId>{5C22544A-7EE6-4342-B048-85BDC9FD1C3A}</a:tableStyleId>
              </a:tblPr>
              <a:tblGrid>
                <a:gridCol w="432048"/>
                <a:gridCol w="648072"/>
                <a:gridCol w="4032448"/>
              </a:tblGrid>
              <a:tr h="370840">
                <a:tc>
                  <a:txBody>
                    <a:bodyPr/>
                    <a:lstStyle/>
                    <a:p>
                      <a:r>
                        <a:rPr lang="en-US" sz="1600" dirty="0" smtClean="0"/>
                        <a:t>T</a:t>
                      </a:r>
                      <a:endParaRPr lang="pt-BR" sz="1600" dirty="0"/>
                    </a:p>
                  </a:txBody>
                  <a:tcPr/>
                </a:tc>
                <a:tc>
                  <a:txBody>
                    <a:bodyPr/>
                    <a:lstStyle/>
                    <a:p>
                      <a:r>
                        <a:rPr lang="en-US" sz="1600" dirty="0" smtClean="0"/>
                        <a:t>User</a:t>
                      </a:r>
                      <a:endParaRPr lang="pt-BR" sz="1600" dirty="0"/>
                    </a:p>
                  </a:txBody>
                  <a:tcPr/>
                </a:tc>
                <a:tc>
                  <a:txBody>
                    <a:bodyPr/>
                    <a:lstStyle/>
                    <a:p>
                      <a:r>
                        <a:rPr lang="en-US" sz="1600" dirty="0" smtClean="0"/>
                        <a:t>Tweet</a:t>
                      </a:r>
                      <a:r>
                        <a:rPr lang="en-US" sz="1600" baseline="0" dirty="0" smtClean="0"/>
                        <a:t> content</a:t>
                      </a:r>
                      <a:endParaRPr lang="pt-BR" sz="1600" dirty="0"/>
                    </a:p>
                  </a:txBody>
                  <a:tcPr/>
                </a:tc>
              </a:tr>
              <a:tr h="370840">
                <a:tc>
                  <a:txBody>
                    <a:bodyPr/>
                    <a:lstStyle/>
                    <a:p>
                      <a:endParaRPr lang="en-US" sz="1600" dirty="0" smtClean="0"/>
                    </a:p>
                  </a:txBody>
                  <a:tcPr/>
                </a:tc>
                <a:tc>
                  <a:txBody>
                    <a:bodyPr/>
                    <a:lstStyle/>
                    <a:p>
                      <a:endParaRPr lang="pt-BR" sz="1600" dirty="0"/>
                    </a:p>
                  </a:txBody>
                  <a:tcPr/>
                </a:tc>
                <a:tc>
                  <a:txBody>
                    <a:bodyPr/>
                    <a:lstStyle/>
                    <a:p>
                      <a:endParaRPr lang="pt-BR" sz="1600" dirty="0"/>
                    </a:p>
                  </a:txBody>
                  <a:tcPr/>
                </a:tc>
              </a:tr>
              <a:tr h="370840">
                <a:tc>
                  <a:txBody>
                    <a:bodyPr/>
                    <a:lstStyle/>
                    <a:p>
                      <a:endParaRPr lang="pt-BR" sz="1600" dirty="0">
                        <a:solidFill>
                          <a:schemeClr val="accent5">
                            <a:lumMod val="50000"/>
                          </a:schemeClr>
                        </a:solidFill>
                      </a:endParaRPr>
                    </a:p>
                  </a:txBody>
                  <a:tcPr/>
                </a:tc>
                <a:tc>
                  <a:txBody>
                    <a:bodyPr/>
                    <a:lstStyle/>
                    <a:p>
                      <a:endParaRPr lang="pt-BR" sz="1600" dirty="0">
                        <a:solidFill>
                          <a:schemeClr val="accent5">
                            <a:lumMod val="50000"/>
                          </a:schemeClr>
                        </a:solidFill>
                      </a:endParaRPr>
                    </a:p>
                  </a:txBody>
                  <a:tcPr/>
                </a:tc>
                <a:tc>
                  <a:txBody>
                    <a:bodyPr/>
                    <a:lstStyle/>
                    <a:p>
                      <a:endParaRPr lang="pt-BR" sz="1600" dirty="0">
                        <a:solidFill>
                          <a:schemeClr val="accent5">
                            <a:lumMod val="50000"/>
                          </a:schemeClr>
                        </a:solidFill>
                      </a:endParaRPr>
                    </a:p>
                  </a:txBody>
                  <a:tcPr/>
                </a:tc>
              </a:tr>
              <a:tr h="370840">
                <a:tc>
                  <a:txBody>
                    <a:bodyPr/>
                    <a:lstStyle/>
                    <a:p>
                      <a:endParaRPr lang="pt-BR" sz="1600" dirty="0">
                        <a:solidFill>
                          <a:srgbClr val="FF0000"/>
                        </a:solidFill>
                      </a:endParaRPr>
                    </a:p>
                  </a:txBody>
                  <a:tcPr/>
                </a:tc>
                <a:tc>
                  <a:txBody>
                    <a:bodyPr/>
                    <a:lstStyle/>
                    <a:p>
                      <a:endParaRPr lang="pt-BR" sz="1600" dirty="0">
                        <a:solidFill>
                          <a:srgbClr val="FF0000"/>
                        </a:solidFill>
                      </a:endParaRPr>
                    </a:p>
                  </a:txBody>
                  <a:tcPr/>
                </a:tc>
                <a:tc>
                  <a:txBody>
                    <a:bodyPr/>
                    <a:lstStyle/>
                    <a:p>
                      <a:endParaRPr lang="pt-BR" sz="1600" dirty="0">
                        <a:solidFill>
                          <a:srgbClr val="FF0000"/>
                        </a:solidFill>
                      </a:endParaRPr>
                    </a:p>
                  </a:txBody>
                  <a:tcPr/>
                </a:tc>
              </a:tr>
            </a:tbl>
          </a:graphicData>
        </a:graphic>
      </p:graphicFrame>
      <p:sp>
        <p:nvSpPr>
          <p:cNvPr id="9" name="Elipse 8"/>
          <p:cNvSpPr/>
          <p:nvPr/>
        </p:nvSpPr>
        <p:spPr>
          <a:xfrm>
            <a:off x="7164288" y="2924944"/>
            <a:ext cx="504056" cy="504056"/>
          </a:xfrm>
          <a:prstGeom prst="ellipse">
            <a:avLst/>
          </a:prstGeom>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A</a:t>
            </a:r>
            <a:endParaRPr lang="pt-BR" dirty="0">
              <a:solidFill>
                <a:schemeClr val="tx1"/>
              </a:solidFill>
            </a:endParaRPr>
          </a:p>
        </p:txBody>
      </p:sp>
      <p:sp>
        <p:nvSpPr>
          <p:cNvPr id="10" name="Elipse 9"/>
          <p:cNvSpPr/>
          <p:nvPr/>
        </p:nvSpPr>
        <p:spPr>
          <a:xfrm>
            <a:off x="6660232" y="5229200"/>
            <a:ext cx="504056" cy="504056"/>
          </a:xfrm>
          <a:prstGeom prst="ellipse">
            <a:avLst/>
          </a:prstGeom>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C</a:t>
            </a:r>
            <a:endParaRPr lang="pt-BR" dirty="0">
              <a:solidFill>
                <a:schemeClr val="tx1"/>
              </a:solidFill>
            </a:endParaRPr>
          </a:p>
        </p:txBody>
      </p:sp>
      <p:sp>
        <p:nvSpPr>
          <p:cNvPr id="11" name="Elipse 10"/>
          <p:cNvSpPr/>
          <p:nvPr/>
        </p:nvSpPr>
        <p:spPr>
          <a:xfrm>
            <a:off x="7164288" y="4077072"/>
            <a:ext cx="504056" cy="504056"/>
          </a:xfrm>
          <a:prstGeom prst="ellipse">
            <a:avLst/>
          </a:prstGeom>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B</a:t>
            </a:r>
            <a:endParaRPr lang="pt-BR" dirty="0">
              <a:solidFill>
                <a:schemeClr val="tx1"/>
              </a:solidFill>
            </a:endParaRPr>
          </a:p>
        </p:txBody>
      </p:sp>
      <p:sp>
        <p:nvSpPr>
          <p:cNvPr id="12" name="Elipse 11"/>
          <p:cNvSpPr/>
          <p:nvPr/>
        </p:nvSpPr>
        <p:spPr>
          <a:xfrm>
            <a:off x="7812360" y="5229200"/>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pt-BR" dirty="0"/>
          </a:p>
        </p:txBody>
      </p:sp>
      <p:cxnSp>
        <p:nvCxnSpPr>
          <p:cNvPr id="21" name="Conector de seta reta 20"/>
          <p:cNvCxnSpPr>
            <a:stCxn id="11" idx="4"/>
            <a:endCxn id="12" idx="0"/>
          </p:cNvCxnSpPr>
          <p:nvPr/>
        </p:nvCxnSpPr>
        <p:spPr>
          <a:xfrm>
            <a:off x="7416316" y="4581128"/>
            <a:ext cx="648072"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cxnSp>
        <p:nvCxnSpPr>
          <p:cNvPr id="22" name="Conector de seta reta 21"/>
          <p:cNvCxnSpPr>
            <a:stCxn id="9" idx="4"/>
            <a:endCxn id="11" idx="0"/>
          </p:cNvCxnSpPr>
          <p:nvPr/>
        </p:nvCxnSpPr>
        <p:spPr>
          <a:xfrm>
            <a:off x="7416316" y="3429000"/>
            <a:ext cx="0"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cxnSp>
        <p:nvCxnSpPr>
          <p:cNvPr id="31" name="Conector de seta reta 30"/>
          <p:cNvCxnSpPr>
            <a:stCxn id="11" idx="4"/>
            <a:endCxn id="10" idx="0"/>
          </p:cNvCxnSpPr>
          <p:nvPr/>
        </p:nvCxnSpPr>
        <p:spPr>
          <a:xfrm flipH="1">
            <a:off x="6912260" y="4581128"/>
            <a:ext cx="504056"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9726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Modeling Information Cascades</a:t>
            </a:r>
            <a:endParaRPr lang="pt-BR" dirty="0"/>
          </a:p>
        </p:txBody>
      </p:sp>
      <p:sp>
        <p:nvSpPr>
          <p:cNvPr id="3" name="Espaço Reservado para Conteúdo 2"/>
          <p:cNvSpPr>
            <a:spLocks noGrp="1"/>
          </p:cNvSpPr>
          <p:nvPr>
            <p:ph sz="quarter" idx="1"/>
          </p:nvPr>
        </p:nvSpPr>
        <p:spPr/>
        <p:txBody>
          <a:bodyPr/>
          <a:lstStyle/>
          <a:p>
            <a:r>
              <a:rPr lang="en-US" dirty="0" smtClean="0"/>
              <a:t>Hierarchical tree model</a:t>
            </a:r>
          </a:p>
        </p:txBody>
      </p:sp>
      <p:graphicFrame>
        <p:nvGraphicFramePr>
          <p:cNvPr id="8" name="Tabela 7"/>
          <p:cNvGraphicFramePr>
            <a:graphicFrameLocks noGrp="1"/>
          </p:cNvGraphicFramePr>
          <p:nvPr/>
        </p:nvGraphicFramePr>
        <p:xfrm>
          <a:off x="755576" y="3573016"/>
          <a:ext cx="5112568" cy="1483360"/>
        </p:xfrm>
        <a:graphic>
          <a:graphicData uri="http://schemas.openxmlformats.org/drawingml/2006/table">
            <a:tbl>
              <a:tblPr firstRow="1">
                <a:tableStyleId>{5C22544A-7EE6-4342-B048-85BDC9FD1C3A}</a:tableStyleId>
              </a:tblPr>
              <a:tblGrid>
                <a:gridCol w="432048"/>
                <a:gridCol w="648072"/>
                <a:gridCol w="4032448"/>
              </a:tblGrid>
              <a:tr h="370840">
                <a:tc>
                  <a:txBody>
                    <a:bodyPr/>
                    <a:lstStyle/>
                    <a:p>
                      <a:r>
                        <a:rPr lang="en-US" sz="1600" dirty="0" smtClean="0">
                          <a:solidFill>
                            <a:schemeClr val="bg1"/>
                          </a:solidFill>
                        </a:rPr>
                        <a:t>T</a:t>
                      </a:r>
                      <a:endParaRPr lang="pt-BR" sz="1600" dirty="0">
                        <a:solidFill>
                          <a:schemeClr val="bg1"/>
                        </a:solidFill>
                      </a:endParaRPr>
                    </a:p>
                  </a:txBody>
                  <a:tcPr/>
                </a:tc>
                <a:tc>
                  <a:txBody>
                    <a:bodyPr/>
                    <a:lstStyle/>
                    <a:p>
                      <a:r>
                        <a:rPr lang="en-US" sz="1600" dirty="0" smtClean="0">
                          <a:solidFill>
                            <a:schemeClr val="bg1"/>
                          </a:solidFill>
                        </a:rPr>
                        <a:t>User</a:t>
                      </a:r>
                      <a:endParaRPr lang="pt-BR" sz="1600" dirty="0">
                        <a:solidFill>
                          <a:schemeClr val="bg1"/>
                        </a:solidFill>
                      </a:endParaRPr>
                    </a:p>
                  </a:txBody>
                  <a:tcPr/>
                </a:tc>
                <a:tc>
                  <a:txBody>
                    <a:bodyPr/>
                    <a:lstStyle/>
                    <a:p>
                      <a:r>
                        <a:rPr lang="en-US" sz="1600" dirty="0" smtClean="0">
                          <a:solidFill>
                            <a:schemeClr val="bg1"/>
                          </a:solidFill>
                        </a:rPr>
                        <a:t>Tweet</a:t>
                      </a:r>
                      <a:r>
                        <a:rPr lang="en-US" sz="1600" baseline="0" dirty="0" smtClean="0">
                          <a:solidFill>
                            <a:schemeClr val="bg1"/>
                          </a:solidFill>
                        </a:rPr>
                        <a:t> content</a:t>
                      </a:r>
                      <a:endParaRPr lang="pt-BR" sz="1600" dirty="0">
                        <a:solidFill>
                          <a:schemeClr val="bg1"/>
                        </a:solidFill>
                      </a:endParaRPr>
                    </a:p>
                  </a:txBody>
                  <a:tcPr/>
                </a:tc>
              </a:tr>
              <a:tr h="370840">
                <a:tc>
                  <a:txBody>
                    <a:bodyPr/>
                    <a:lstStyle/>
                    <a:p>
                      <a:r>
                        <a:rPr lang="en-US" sz="1600" dirty="0" smtClean="0">
                          <a:solidFill>
                            <a:schemeClr val="accent1">
                              <a:lumMod val="50000"/>
                            </a:schemeClr>
                          </a:solidFill>
                        </a:rPr>
                        <a:t>1</a:t>
                      </a:r>
                    </a:p>
                  </a:txBody>
                  <a:tcPr/>
                </a:tc>
                <a:tc>
                  <a:txBody>
                    <a:bodyPr/>
                    <a:lstStyle/>
                    <a:p>
                      <a:r>
                        <a:rPr lang="en-US" sz="1600" dirty="0" smtClean="0">
                          <a:solidFill>
                            <a:schemeClr val="accent1">
                              <a:lumMod val="50000"/>
                            </a:schemeClr>
                          </a:solidFill>
                        </a:rPr>
                        <a:t>A</a:t>
                      </a:r>
                      <a:endParaRPr lang="pt-BR" sz="1600" dirty="0">
                        <a:solidFill>
                          <a:schemeClr val="accent1">
                            <a:lumMod val="50000"/>
                          </a:schemeClr>
                        </a:solidFill>
                      </a:endParaRPr>
                    </a:p>
                  </a:txBody>
                  <a:tcPr/>
                </a:tc>
                <a:tc>
                  <a:txBody>
                    <a:bodyPr/>
                    <a:lstStyle/>
                    <a:p>
                      <a:r>
                        <a:rPr lang="en-US" sz="1600" dirty="0" smtClean="0">
                          <a:solidFill>
                            <a:schemeClr val="accent1">
                              <a:lumMod val="50000"/>
                            </a:schemeClr>
                          </a:solidFill>
                        </a:rPr>
                        <a:t>Check this: http://www.example.com/</a:t>
                      </a:r>
                      <a:endParaRPr lang="pt-BR" sz="1600" dirty="0">
                        <a:solidFill>
                          <a:schemeClr val="accent1">
                            <a:lumMod val="50000"/>
                          </a:schemeClr>
                        </a:solidFill>
                      </a:endParaRPr>
                    </a:p>
                  </a:txBody>
                  <a:tcPr/>
                </a:tc>
              </a:tr>
              <a:tr h="370840">
                <a:tc>
                  <a:txBody>
                    <a:bodyPr/>
                    <a:lstStyle/>
                    <a:p>
                      <a:endParaRPr lang="pt-BR" sz="1600" dirty="0">
                        <a:solidFill>
                          <a:schemeClr val="tx1"/>
                        </a:solidFill>
                      </a:endParaRPr>
                    </a:p>
                  </a:txBody>
                  <a:tcPr/>
                </a:tc>
                <a:tc>
                  <a:txBody>
                    <a:bodyPr/>
                    <a:lstStyle/>
                    <a:p>
                      <a:endParaRPr lang="pt-BR" sz="1600" dirty="0">
                        <a:solidFill>
                          <a:schemeClr val="tx1"/>
                        </a:solidFill>
                      </a:endParaRPr>
                    </a:p>
                  </a:txBody>
                  <a:tcPr/>
                </a:tc>
                <a:tc>
                  <a:txBody>
                    <a:bodyPr/>
                    <a:lstStyle/>
                    <a:p>
                      <a:endParaRPr lang="pt-BR" sz="1600" dirty="0">
                        <a:solidFill>
                          <a:schemeClr val="tx1"/>
                        </a:solidFill>
                      </a:endParaRPr>
                    </a:p>
                  </a:txBody>
                  <a:tcPr/>
                </a:tc>
              </a:tr>
              <a:tr h="370840">
                <a:tc>
                  <a:txBody>
                    <a:bodyPr/>
                    <a:lstStyle/>
                    <a:p>
                      <a:endParaRPr lang="pt-BR" sz="1600" dirty="0">
                        <a:solidFill>
                          <a:srgbClr val="FF0000"/>
                        </a:solidFill>
                      </a:endParaRPr>
                    </a:p>
                  </a:txBody>
                  <a:tcPr/>
                </a:tc>
                <a:tc>
                  <a:txBody>
                    <a:bodyPr/>
                    <a:lstStyle/>
                    <a:p>
                      <a:endParaRPr lang="pt-BR" sz="1600" dirty="0">
                        <a:solidFill>
                          <a:srgbClr val="FF0000"/>
                        </a:solidFill>
                      </a:endParaRPr>
                    </a:p>
                  </a:txBody>
                  <a:tcPr/>
                </a:tc>
                <a:tc>
                  <a:txBody>
                    <a:bodyPr/>
                    <a:lstStyle/>
                    <a:p>
                      <a:endParaRPr lang="pt-BR" sz="1600" dirty="0">
                        <a:solidFill>
                          <a:srgbClr val="FF0000"/>
                        </a:solidFill>
                      </a:endParaRPr>
                    </a:p>
                  </a:txBody>
                  <a:tcPr/>
                </a:tc>
              </a:tr>
            </a:tbl>
          </a:graphicData>
        </a:graphic>
      </p:graphicFrame>
      <p:sp>
        <p:nvSpPr>
          <p:cNvPr id="9" name="Elipse 8"/>
          <p:cNvSpPr/>
          <p:nvPr/>
        </p:nvSpPr>
        <p:spPr>
          <a:xfrm>
            <a:off x="7164288" y="2924944"/>
            <a:ext cx="504056" cy="504056"/>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A</a:t>
            </a:r>
            <a:endParaRPr lang="pt-BR" dirty="0">
              <a:solidFill>
                <a:schemeClr val="accent1">
                  <a:lumMod val="75000"/>
                </a:schemeClr>
              </a:solidFill>
            </a:endParaRPr>
          </a:p>
        </p:txBody>
      </p:sp>
      <p:sp>
        <p:nvSpPr>
          <p:cNvPr id="12" name="Elipse 11"/>
          <p:cNvSpPr/>
          <p:nvPr/>
        </p:nvSpPr>
        <p:spPr>
          <a:xfrm>
            <a:off x="7164288" y="4077072"/>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a:t>
            </a:r>
            <a:endParaRPr lang="pt-BR" dirty="0"/>
          </a:p>
        </p:txBody>
      </p:sp>
      <p:cxnSp>
        <p:nvCxnSpPr>
          <p:cNvPr id="21" name="Conector de seta reta 20"/>
          <p:cNvCxnSpPr>
            <a:stCxn id="9" idx="4"/>
            <a:endCxn id="12" idx="0"/>
          </p:cNvCxnSpPr>
          <p:nvPr/>
        </p:nvCxnSpPr>
        <p:spPr>
          <a:xfrm>
            <a:off x="7416316" y="3429000"/>
            <a:ext cx="0"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
        <p:nvSpPr>
          <p:cNvPr id="25" name="CaixaDeTexto 24"/>
          <p:cNvSpPr txBox="1"/>
          <p:nvPr/>
        </p:nvSpPr>
        <p:spPr>
          <a:xfrm>
            <a:off x="6948264" y="2555612"/>
            <a:ext cx="1152128" cy="369332"/>
          </a:xfrm>
          <a:prstGeom prst="rect">
            <a:avLst/>
          </a:prstGeom>
          <a:noFill/>
        </p:spPr>
        <p:txBody>
          <a:bodyPr wrap="square" rtlCol="0">
            <a:spAutoFit/>
          </a:bodyPr>
          <a:lstStyle/>
          <a:p>
            <a:r>
              <a:rPr lang="en-US" dirty="0" smtClean="0">
                <a:solidFill>
                  <a:schemeClr val="accent1">
                    <a:lumMod val="75000"/>
                  </a:schemeClr>
                </a:solidFill>
              </a:rPr>
              <a:t>Initiator</a:t>
            </a:r>
            <a:endParaRPr lang="pt-BR" dirty="0">
              <a:solidFill>
                <a:schemeClr val="accent1">
                  <a:lumMod val="75000"/>
                </a:schemeClr>
              </a:solidFill>
            </a:endParaRPr>
          </a:p>
        </p:txBody>
      </p:sp>
      <p:sp>
        <p:nvSpPr>
          <p:cNvPr id="28" name="CaixaDeTexto 27"/>
          <p:cNvSpPr txBox="1"/>
          <p:nvPr/>
        </p:nvSpPr>
        <p:spPr>
          <a:xfrm>
            <a:off x="7668344" y="4139788"/>
            <a:ext cx="1152128" cy="369332"/>
          </a:xfrm>
          <a:prstGeom prst="rect">
            <a:avLst/>
          </a:prstGeom>
          <a:noFill/>
        </p:spPr>
        <p:txBody>
          <a:bodyPr wrap="square" rtlCol="0">
            <a:spAutoFit/>
          </a:bodyPr>
          <a:lstStyle/>
          <a:p>
            <a:r>
              <a:rPr lang="en-US" dirty="0" smtClean="0">
                <a:solidFill>
                  <a:schemeClr val="accent1">
                    <a:lumMod val="75000"/>
                  </a:schemeClr>
                </a:solidFill>
              </a:rPr>
              <a:t>Receiver</a:t>
            </a:r>
            <a:endParaRPr lang="pt-BR" dirty="0">
              <a:solidFill>
                <a:schemeClr val="accent1">
                  <a:lumMod val="75000"/>
                </a:schemeClr>
              </a:solidFill>
            </a:endParaRPr>
          </a:p>
        </p:txBody>
      </p:sp>
      <p:sp>
        <p:nvSpPr>
          <p:cNvPr id="34" name="Elipse 33"/>
          <p:cNvSpPr/>
          <p:nvPr/>
        </p:nvSpPr>
        <p:spPr>
          <a:xfrm>
            <a:off x="6660232" y="5229200"/>
            <a:ext cx="504056" cy="504056"/>
          </a:xfrm>
          <a:prstGeom prst="ellipse">
            <a:avLst/>
          </a:prstGeom>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C</a:t>
            </a:r>
            <a:endParaRPr lang="pt-BR" dirty="0">
              <a:solidFill>
                <a:schemeClr val="tx1"/>
              </a:solidFill>
            </a:endParaRPr>
          </a:p>
        </p:txBody>
      </p:sp>
      <p:sp>
        <p:nvSpPr>
          <p:cNvPr id="35" name="Elipse 34"/>
          <p:cNvSpPr/>
          <p:nvPr/>
        </p:nvSpPr>
        <p:spPr>
          <a:xfrm>
            <a:off x="7812360" y="5229200"/>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pt-BR" dirty="0"/>
          </a:p>
        </p:txBody>
      </p:sp>
      <p:cxnSp>
        <p:nvCxnSpPr>
          <p:cNvPr id="36" name="Conector de seta reta 35"/>
          <p:cNvCxnSpPr>
            <a:stCxn id="12" idx="4"/>
            <a:endCxn id="35" idx="0"/>
          </p:cNvCxnSpPr>
          <p:nvPr/>
        </p:nvCxnSpPr>
        <p:spPr>
          <a:xfrm>
            <a:off x="7416316" y="4581128"/>
            <a:ext cx="648072"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cxnSp>
        <p:nvCxnSpPr>
          <p:cNvPr id="37" name="Conector de seta reta 36"/>
          <p:cNvCxnSpPr>
            <a:stCxn id="12" idx="4"/>
            <a:endCxn id="34" idx="0"/>
          </p:cNvCxnSpPr>
          <p:nvPr/>
        </p:nvCxnSpPr>
        <p:spPr>
          <a:xfrm flipH="1">
            <a:off x="6912260" y="4581128"/>
            <a:ext cx="504056"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13554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Modeling Information Cascades</a:t>
            </a:r>
            <a:endParaRPr lang="pt-BR" dirty="0"/>
          </a:p>
        </p:txBody>
      </p:sp>
      <p:sp>
        <p:nvSpPr>
          <p:cNvPr id="3" name="Espaço Reservado para Conteúdo 2"/>
          <p:cNvSpPr>
            <a:spLocks noGrp="1"/>
          </p:cNvSpPr>
          <p:nvPr>
            <p:ph sz="quarter" idx="1"/>
          </p:nvPr>
        </p:nvSpPr>
        <p:spPr/>
        <p:txBody>
          <a:bodyPr/>
          <a:lstStyle/>
          <a:p>
            <a:r>
              <a:rPr lang="en-US" dirty="0" smtClean="0"/>
              <a:t>Hierarchical tree model</a:t>
            </a:r>
          </a:p>
        </p:txBody>
      </p:sp>
      <p:graphicFrame>
        <p:nvGraphicFramePr>
          <p:cNvPr id="8" name="Tabela 7"/>
          <p:cNvGraphicFramePr>
            <a:graphicFrameLocks noGrp="1"/>
          </p:cNvGraphicFramePr>
          <p:nvPr/>
        </p:nvGraphicFramePr>
        <p:xfrm>
          <a:off x="755576" y="3573016"/>
          <a:ext cx="5112568" cy="1483360"/>
        </p:xfrm>
        <a:graphic>
          <a:graphicData uri="http://schemas.openxmlformats.org/drawingml/2006/table">
            <a:tbl>
              <a:tblPr firstRow="1">
                <a:tableStyleId>{5C22544A-7EE6-4342-B048-85BDC9FD1C3A}</a:tableStyleId>
              </a:tblPr>
              <a:tblGrid>
                <a:gridCol w="432048"/>
                <a:gridCol w="648072"/>
                <a:gridCol w="4032448"/>
              </a:tblGrid>
              <a:tr h="370840">
                <a:tc>
                  <a:txBody>
                    <a:bodyPr/>
                    <a:lstStyle/>
                    <a:p>
                      <a:r>
                        <a:rPr lang="en-US" sz="1600" dirty="0" smtClean="0"/>
                        <a:t>T</a:t>
                      </a:r>
                      <a:endParaRPr lang="pt-BR" sz="1600" dirty="0"/>
                    </a:p>
                  </a:txBody>
                  <a:tcPr/>
                </a:tc>
                <a:tc>
                  <a:txBody>
                    <a:bodyPr/>
                    <a:lstStyle/>
                    <a:p>
                      <a:r>
                        <a:rPr lang="en-US" sz="1600" dirty="0" smtClean="0"/>
                        <a:t>User</a:t>
                      </a:r>
                      <a:endParaRPr lang="pt-BR" sz="1600" dirty="0"/>
                    </a:p>
                  </a:txBody>
                  <a:tcPr/>
                </a:tc>
                <a:tc>
                  <a:txBody>
                    <a:bodyPr/>
                    <a:lstStyle/>
                    <a:p>
                      <a:r>
                        <a:rPr lang="en-US" sz="1600" dirty="0" smtClean="0"/>
                        <a:t>Tweet</a:t>
                      </a:r>
                      <a:r>
                        <a:rPr lang="en-US" sz="1600" baseline="0" dirty="0" smtClean="0"/>
                        <a:t> content</a:t>
                      </a:r>
                      <a:endParaRPr lang="pt-BR" sz="1600" dirty="0"/>
                    </a:p>
                  </a:txBody>
                  <a:tcPr/>
                </a:tc>
              </a:tr>
              <a:tr h="370840">
                <a:tc>
                  <a:txBody>
                    <a:bodyPr/>
                    <a:lstStyle/>
                    <a:p>
                      <a:r>
                        <a:rPr lang="en-US" sz="1600" dirty="0" smtClean="0">
                          <a:solidFill>
                            <a:schemeClr val="accent1">
                              <a:lumMod val="50000"/>
                            </a:schemeClr>
                          </a:solidFill>
                        </a:rPr>
                        <a:t>1</a:t>
                      </a:r>
                    </a:p>
                  </a:txBody>
                  <a:tcPr/>
                </a:tc>
                <a:tc>
                  <a:txBody>
                    <a:bodyPr/>
                    <a:lstStyle/>
                    <a:p>
                      <a:r>
                        <a:rPr lang="en-US" sz="1600" dirty="0" smtClean="0">
                          <a:solidFill>
                            <a:schemeClr val="accent1">
                              <a:lumMod val="50000"/>
                            </a:schemeClr>
                          </a:solidFill>
                        </a:rPr>
                        <a:t>A</a:t>
                      </a:r>
                      <a:endParaRPr lang="pt-BR" sz="1600" dirty="0">
                        <a:solidFill>
                          <a:schemeClr val="accent1">
                            <a:lumMod val="50000"/>
                          </a:schemeClr>
                        </a:solidFill>
                      </a:endParaRPr>
                    </a:p>
                  </a:txBody>
                  <a:tcPr/>
                </a:tc>
                <a:tc>
                  <a:txBody>
                    <a:bodyPr/>
                    <a:lstStyle/>
                    <a:p>
                      <a:r>
                        <a:rPr lang="en-US" sz="1600" dirty="0" smtClean="0">
                          <a:solidFill>
                            <a:schemeClr val="accent1">
                              <a:lumMod val="50000"/>
                            </a:schemeClr>
                          </a:solidFill>
                        </a:rPr>
                        <a:t>Check this: http://www.example.com/</a:t>
                      </a:r>
                      <a:endParaRPr lang="pt-BR" sz="1600" dirty="0">
                        <a:solidFill>
                          <a:schemeClr val="accent1">
                            <a:lumMod val="50000"/>
                          </a:schemeClr>
                        </a:solidFill>
                      </a:endParaRPr>
                    </a:p>
                  </a:txBody>
                  <a:tcPr/>
                </a:tc>
              </a:tr>
              <a:tr h="370840">
                <a:tc>
                  <a:txBody>
                    <a:bodyPr/>
                    <a:lstStyle/>
                    <a:p>
                      <a:r>
                        <a:rPr lang="en-US" sz="1600" dirty="0" smtClean="0">
                          <a:solidFill>
                            <a:schemeClr val="accent1">
                              <a:lumMod val="50000"/>
                            </a:schemeClr>
                          </a:solidFill>
                        </a:rPr>
                        <a:t>2</a:t>
                      </a:r>
                      <a:endParaRPr lang="pt-BR" sz="1600" dirty="0">
                        <a:solidFill>
                          <a:schemeClr val="accent1">
                            <a:lumMod val="50000"/>
                          </a:schemeClr>
                        </a:solidFill>
                      </a:endParaRPr>
                    </a:p>
                  </a:txBody>
                  <a:tcPr/>
                </a:tc>
                <a:tc>
                  <a:txBody>
                    <a:bodyPr/>
                    <a:lstStyle/>
                    <a:p>
                      <a:r>
                        <a:rPr lang="en-US" sz="1600" dirty="0" smtClean="0">
                          <a:solidFill>
                            <a:schemeClr val="accent1">
                              <a:lumMod val="50000"/>
                            </a:schemeClr>
                          </a:solidFill>
                        </a:rPr>
                        <a:t>B</a:t>
                      </a:r>
                      <a:endParaRPr lang="pt-BR" sz="1600" dirty="0">
                        <a:solidFill>
                          <a:schemeClr val="accent1">
                            <a:lumMod val="50000"/>
                          </a:schemeClr>
                        </a:solidFill>
                      </a:endParaRPr>
                    </a:p>
                  </a:txBody>
                  <a:tcPr/>
                </a:tc>
                <a:tc>
                  <a:txBody>
                    <a:bodyPr/>
                    <a:lstStyle/>
                    <a:p>
                      <a:r>
                        <a:rPr lang="en-US" sz="1600" baseline="0" dirty="0" smtClean="0">
                          <a:solidFill>
                            <a:schemeClr val="accent1">
                              <a:lumMod val="50000"/>
                            </a:schemeClr>
                          </a:solidFill>
                        </a:rPr>
                        <a:t>http://www.example.com/  is interesting</a:t>
                      </a:r>
                      <a:endParaRPr lang="pt-BR" sz="1600" dirty="0">
                        <a:solidFill>
                          <a:schemeClr val="accent1">
                            <a:lumMod val="50000"/>
                          </a:schemeClr>
                        </a:solidFill>
                      </a:endParaRPr>
                    </a:p>
                  </a:txBody>
                  <a:tcPr/>
                </a:tc>
              </a:tr>
              <a:tr h="370840">
                <a:tc>
                  <a:txBody>
                    <a:bodyPr/>
                    <a:lstStyle/>
                    <a:p>
                      <a:endParaRPr lang="pt-BR" sz="1600" dirty="0">
                        <a:solidFill>
                          <a:srgbClr val="FF0000"/>
                        </a:solidFill>
                      </a:endParaRPr>
                    </a:p>
                  </a:txBody>
                  <a:tcPr/>
                </a:tc>
                <a:tc>
                  <a:txBody>
                    <a:bodyPr/>
                    <a:lstStyle/>
                    <a:p>
                      <a:endParaRPr lang="pt-BR" sz="1600" dirty="0">
                        <a:solidFill>
                          <a:srgbClr val="FF0000"/>
                        </a:solidFill>
                      </a:endParaRPr>
                    </a:p>
                  </a:txBody>
                  <a:tcPr/>
                </a:tc>
                <a:tc>
                  <a:txBody>
                    <a:bodyPr/>
                    <a:lstStyle/>
                    <a:p>
                      <a:endParaRPr lang="pt-BR" sz="1600" dirty="0">
                        <a:solidFill>
                          <a:srgbClr val="FF0000"/>
                        </a:solidFill>
                      </a:endParaRPr>
                    </a:p>
                  </a:txBody>
                  <a:tcPr/>
                </a:tc>
              </a:tr>
            </a:tbl>
          </a:graphicData>
        </a:graphic>
      </p:graphicFrame>
      <p:sp>
        <p:nvSpPr>
          <p:cNvPr id="9" name="Elipse 8"/>
          <p:cNvSpPr/>
          <p:nvPr/>
        </p:nvSpPr>
        <p:spPr>
          <a:xfrm>
            <a:off x="7164288" y="2924944"/>
            <a:ext cx="504056" cy="504056"/>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A</a:t>
            </a:r>
            <a:endParaRPr lang="pt-BR" dirty="0">
              <a:solidFill>
                <a:schemeClr val="accent1">
                  <a:lumMod val="75000"/>
                </a:schemeClr>
              </a:solidFill>
            </a:endParaRPr>
          </a:p>
        </p:txBody>
      </p:sp>
      <p:sp>
        <p:nvSpPr>
          <p:cNvPr id="11" name="Elipse 10"/>
          <p:cNvSpPr/>
          <p:nvPr/>
        </p:nvSpPr>
        <p:spPr>
          <a:xfrm>
            <a:off x="7164288" y="4077072"/>
            <a:ext cx="504056" cy="504056"/>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B</a:t>
            </a:r>
            <a:endParaRPr lang="pt-BR" dirty="0">
              <a:solidFill>
                <a:schemeClr val="accent1">
                  <a:lumMod val="75000"/>
                </a:schemeClr>
              </a:solidFill>
            </a:endParaRPr>
          </a:p>
        </p:txBody>
      </p:sp>
      <p:sp>
        <p:nvSpPr>
          <p:cNvPr id="12" name="Elipse 11"/>
          <p:cNvSpPr/>
          <p:nvPr/>
        </p:nvSpPr>
        <p:spPr>
          <a:xfrm>
            <a:off x="7812360" y="5229200"/>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pt-BR" dirty="0"/>
          </a:p>
        </p:txBody>
      </p:sp>
      <p:cxnSp>
        <p:nvCxnSpPr>
          <p:cNvPr id="14" name="Conector de seta reta 13"/>
          <p:cNvCxnSpPr>
            <a:stCxn id="9" idx="4"/>
            <a:endCxn id="11" idx="0"/>
          </p:cNvCxnSpPr>
          <p:nvPr/>
        </p:nvCxnSpPr>
        <p:spPr>
          <a:xfrm>
            <a:off x="7416316" y="3429000"/>
            <a:ext cx="0" cy="64807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stCxn id="11" idx="4"/>
            <a:endCxn id="12" idx="0"/>
          </p:cNvCxnSpPr>
          <p:nvPr/>
        </p:nvCxnSpPr>
        <p:spPr>
          <a:xfrm>
            <a:off x="7416316" y="4581128"/>
            <a:ext cx="648072"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
        <p:nvSpPr>
          <p:cNvPr id="25" name="CaixaDeTexto 24"/>
          <p:cNvSpPr txBox="1"/>
          <p:nvPr/>
        </p:nvSpPr>
        <p:spPr>
          <a:xfrm>
            <a:off x="6948264" y="2555612"/>
            <a:ext cx="1152128" cy="369332"/>
          </a:xfrm>
          <a:prstGeom prst="rect">
            <a:avLst/>
          </a:prstGeom>
          <a:noFill/>
        </p:spPr>
        <p:txBody>
          <a:bodyPr wrap="square" rtlCol="0">
            <a:spAutoFit/>
          </a:bodyPr>
          <a:lstStyle/>
          <a:p>
            <a:r>
              <a:rPr lang="en-US" dirty="0" smtClean="0">
                <a:solidFill>
                  <a:schemeClr val="accent1">
                    <a:lumMod val="75000"/>
                  </a:schemeClr>
                </a:solidFill>
              </a:rPr>
              <a:t>Initiator</a:t>
            </a:r>
            <a:endParaRPr lang="pt-BR" dirty="0">
              <a:solidFill>
                <a:schemeClr val="accent1">
                  <a:lumMod val="75000"/>
                </a:schemeClr>
              </a:solidFill>
            </a:endParaRPr>
          </a:p>
        </p:txBody>
      </p:sp>
      <p:sp>
        <p:nvSpPr>
          <p:cNvPr id="26" name="CaixaDeTexto 25"/>
          <p:cNvSpPr txBox="1"/>
          <p:nvPr/>
        </p:nvSpPr>
        <p:spPr>
          <a:xfrm>
            <a:off x="7668344" y="4139788"/>
            <a:ext cx="1152128" cy="369332"/>
          </a:xfrm>
          <a:prstGeom prst="rect">
            <a:avLst/>
          </a:prstGeom>
          <a:noFill/>
        </p:spPr>
        <p:txBody>
          <a:bodyPr wrap="square" rtlCol="0">
            <a:spAutoFit/>
          </a:bodyPr>
          <a:lstStyle/>
          <a:p>
            <a:r>
              <a:rPr lang="en-US" dirty="0" smtClean="0">
                <a:solidFill>
                  <a:schemeClr val="accent1">
                    <a:lumMod val="75000"/>
                  </a:schemeClr>
                </a:solidFill>
              </a:rPr>
              <a:t>Spreader</a:t>
            </a:r>
            <a:endParaRPr lang="pt-BR" dirty="0">
              <a:solidFill>
                <a:schemeClr val="accent1">
                  <a:lumMod val="75000"/>
                </a:schemeClr>
              </a:solidFill>
            </a:endParaRPr>
          </a:p>
        </p:txBody>
      </p:sp>
      <p:sp>
        <p:nvSpPr>
          <p:cNvPr id="27" name="CaixaDeTexto 26"/>
          <p:cNvSpPr txBox="1"/>
          <p:nvPr/>
        </p:nvSpPr>
        <p:spPr>
          <a:xfrm>
            <a:off x="6372200" y="5661248"/>
            <a:ext cx="1152128" cy="369332"/>
          </a:xfrm>
          <a:prstGeom prst="rect">
            <a:avLst/>
          </a:prstGeom>
          <a:noFill/>
        </p:spPr>
        <p:txBody>
          <a:bodyPr wrap="square" rtlCol="0">
            <a:spAutoFit/>
          </a:bodyPr>
          <a:lstStyle/>
          <a:p>
            <a:r>
              <a:rPr lang="en-US" dirty="0" smtClean="0">
                <a:solidFill>
                  <a:schemeClr val="accent1">
                    <a:lumMod val="75000"/>
                  </a:schemeClr>
                </a:solidFill>
              </a:rPr>
              <a:t>Receiver</a:t>
            </a:r>
            <a:endParaRPr lang="pt-BR" dirty="0">
              <a:solidFill>
                <a:schemeClr val="accent1">
                  <a:lumMod val="75000"/>
                </a:schemeClr>
              </a:solidFill>
            </a:endParaRPr>
          </a:p>
        </p:txBody>
      </p:sp>
      <p:sp>
        <p:nvSpPr>
          <p:cNvPr id="28" name="CaixaDeTexto 27"/>
          <p:cNvSpPr txBox="1"/>
          <p:nvPr/>
        </p:nvSpPr>
        <p:spPr>
          <a:xfrm>
            <a:off x="7596336" y="5661248"/>
            <a:ext cx="1152128" cy="369332"/>
          </a:xfrm>
          <a:prstGeom prst="rect">
            <a:avLst/>
          </a:prstGeom>
          <a:noFill/>
        </p:spPr>
        <p:txBody>
          <a:bodyPr wrap="square" rtlCol="0">
            <a:spAutoFit/>
          </a:bodyPr>
          <a:lstStyle/>
          <a:p>
            <a:r>
              <a:rPr lang="en-US" dirty="0" smtClean="0">
                <a:solidFill>
                  <a:schemeClr val="accent1">
                    <a:lumMod val="75000"/>
                  </a:schemeClr>
                </a:solidFill>
              </a:rPr>
              <a:t>Receiver</a:t>
            </a:r>
            <a:endParaRPr lang="pt-BR" dirty="0">
              <a:solidFill>
                <a:schemeClr val="accent1">
                  <a:lumMod val="75000"/>
                </a:schemeClr>
              </a:solidFill>
            </a:endParaRPr>
          </a:p>
        </p:txBody>
      </p:sp>
      <p:cxnSp>
        <p:nvCxnSpPr>
          <p:cNvPr id="20" name="Conector de seta reta 19"/>
          <p:cNvCxnSpPr>
            <a:stCxn id="11" idx="4"/>
            <a:endCxn id="24" idx="0"/>
          </p:cNvCxnSpPr>
          <p:nvPr/>
        </p:nvCxnSpPr>
        <p:spPr>
          <a:xfrm flipH="1">
            <a:off x="6912260" y="4581128"/>
            <a:ext cx="504056"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
        <p:nvSpPr>
          <p:cNvPr id="24" name="Elipse 23"/>
          <p:cNvSpPr/>
          <p:nvPr/>
        </p:nvSpPr>
        <p:spPr>
          <a:xfrm>
            <a:off x="6660232" y="5229200"/>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t>
            </a:r>
            <a:endParaRPr lang="pt-BR" dirty="0"/>
          </a:p>
        </p:txBody>
      </p:sp>
    </p:spTree>
    <p:extLst>
      <p:ext uri="{BB962C8B-B14F-4D97-AF65-F5344CB8AC3E}">
        <p14:creationId xmlns:p14="http://schemas.microsoft.com/office/powerpoint/2010/main" val="24406358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Modeling Information Cascades</a:t>
            </a:r>
            <a:endParaRPr lang="pt-BR" dirty="0"/>
          </a:p>
        </p:txBody>
      </p:sp>
      <p:sp>
        <p:nvSpPr>
          <p:cNvPr id="3" name="Espaço Reservado para Conteúdo 2"/>
          <p:cNvSpPr>
            <a:spLocks noGrp="1"/>
          </p:cNvSpPr>
          <p:nvPr>
            <p:ph sz="quarter" idx="1"/>
          </p:nvPr>
        </p:nvSpPr>
        <p:spPr/>
        <p:txBody>
          <a:bodyPr/>
          <a:lstStyle/>
          <a:p>
            <a:r>
              <a:rPr lang="en-US" dirty="0" smtClean="0"/>
              <a:t>Hierarchical tree model</a:t>
            </a:r>
          </a:p>
        </p:txBody>
      </p:sp>
      <p:graphicFrame>
        <p:nvGraphicFramePr>
          <p:cNvPr id="8" name="Tabela 7"/>
          <p:cNvGraphicFramePr>
            <a:graphicFrameLocks noGrp="1"/>
          </p:cNvGraphicFramePr>
          <p:nvPr/>
        </p:nvGraphicFramePr>
        <p:xfrm>
          <a:off x="755576" y="3573016"/>
          <a:ext cx="5112568" cy="1483360"/>
        </p:xfrm>
        <a:graphic>
          <a:graphicData uri="http://schemas.openxmlformats.org/drawingml/2006/table">
            <a:tbl>
              <a:tblPr firstRow="1">
                <a:tableStyleId>{5C22544A-7EE6-4342-B048-85BDC9FD1C3A}</a:tableStyleId>
              </a:tblPr>
              <a:tblGrid>
                <a:gridCol w="432048"/>
                <a:gridCol w="648072"/>
                <a:gridCol w="4032448"/>
              </a:tblGrid>
              <a:tr h="370840">
                <a:tc>
                  <a:txBody>
                    <a:bodyPr/>
                    <a:lstStyle/>
                    <a:p>
                      <a:r>
                        <a:rPr lang="en-US" sz="1600" dirty="0" smtClean="0">
                          <a:solidFill>
                            <a:schemeClr val="bg1"/>
                          </a:solidFill>
                        </a:rPr>
                        <a:t>T</a:t>
                      </a:r>
                      <a:endParaRPr lang="pt-BR" sz="1600" dirty="0">
                        <a:solidFill>
                          <a:schemeClr val="bg1"/>
                        </a:solidFill>
                      </a:endParaRPr>
                    </a:p>
                  </a:txBody>
                  <a:tcPr/>
                </a:tc>
                <a:tc>
                  <a:txBody>
                    <a:bodyPr/>
                    <a:lstStyle/>
                    <a:p>
                      <a:r>
                        <a:rPr lang="en-US" sz="1600" dirty="0" smtClean="0">
                          <a:solidFill>
                            <a:schemeClr val="bg1"/>
                          </a:solidFill>
                        </a:rPr>
                        <a:t>User</a:t>
                      </a:r>
                      <a:endParaRPr lang="pt-BR" sz="1600" dirty="0">
                        <a:solidFill>
                          <a:schemeClr val="bg1"/>
                        </a:solidFill>
                      </a:endParaRPr>
                    </a:p>
                  </a:txBody>
                  <a:tcPr/>
                </a:tc>
                <a:tc>
                  <a:txBody>
                    <a:bodyPr/>
                    <a:lstStyle/>
                    <a:p>
                      <a:r>
                        <a:rPr lang="en-US" sz="1600" dirty="0" smtClean="0">
                          <a:solidFill>
                            <a:schemeClr val="bg1"/>
                          </a:solidFill>
                        </a:rPr>
                        <a:t>Tweet</a:t>
                      </a:r>
                      <a:r>
                        <a:rPr lang="en-US" sz="1600" baseline="0" dirty="0" smtClean="0">
                          <a:solidFill>
                            <a:schemeClr val="bg1"/>
                          </a:solidFill>
                        </a:rPr>
                        <a:t> content</a:t>
                      </a:r>
                      <a:endParaRPr lang="pt-BR" sz="1600" dirty="0">
                        <a:solidFill>
                          <a:schemeClr val="bg1"/>
                        </a:solidFill>
                      </a:endParaRPr>
                    </a:p>
                  </a:txBody>
                  <a:tcPr/>
                </a:tc>
              </a:tr>
              <a:tr h="370840">
                <a:tc>
                  <a:txBody>
                    <a:bodyPr/>
                    <a:lstStyle/>
                    <a:p>
                      <a:r>
                        <a:rPr lang="en-US" sz="1600" dirty="0" smtClean="0">
                          <a:solidFill>
                            <a:schemeClr val="accent1">
                              <a:lumMod val="50000"/>
                            </a:schemeClr>
                          </a:solidFill>
                        </a:rPr>
                        <a:t>1</a:t>
                      </a:r>
                    </a:p>
                  </a:txBody>
                  <a:tcPr/>
                </a:tc>
                <a:tc>
                  <a:txBody>
                    <a:bodyPr/>
                    <a:lstStyle/>
                    <a:p>
                      <a:r>
                        <a:rPr lang="en-US" sz="1600" dirty="0" smtClean="0">
                          <a:solidFill>
                            <a:schemeClr val="accent1">
                              <a:lumMod val="50000"/>
                            </a:schemeClr>
                          </a:solidFill>
                        </a:rPr>
                        <a:t>A</a:t>
                      </a:r>
                      <a:endParaRPr lang="pt-BR" sz="1600" dirty="0">
                        <a:solidFill>
                          <a:schemeClr val="accent1">
                            <a:lumMod val="50000"/>
                          </a:schemeClr>
                        </a:solidFill>
                      </a:endParaRPr>
                    </a:p>
                  </a:txBody>
                  <a:tcPr/>
                </a:tc>
                <a:tc>
                  <a:txBody>
                    <a:bodyPr/>
                    <a:lstStyle/>
                    <a:p>
                      <a:r>
                        <a:rPr lang="en-US" sz="1600" dirty="0" smtClean="0">
                          <a:solidFill>
                            <a:schemeClr val="accent1">
                              <a:lumMod val="50000"/>
                            </a:schemeClr>
                          </a:solidFill>
                        </a:rPr>
                        <a:t>Check this: http://www.example.com/</a:t>
                      </a:r>
                      <a:endParaRPr lang="pt-BR" sz="1600" dirty="0">
                        <a:solidFill>
                          <a:schemeClr val="accent1">
                            <a:lumMod val="50000"/>
                          </a:schemeClr>
                        </a:solidFill>
                      </a:endParaRPr>
                    </a:p>
                  </a:txBody>
                  <a:tcPr/>
                </a:tc>
              </a:tr>
              <a:tr h="370840">
                <a:tc>
                  <a:txBody>
                    <a:bodyPr/>
                    <a:lstStyle/>
                    <a:p>
                      <a:r>
                        <a:rPr lang="en-US" sz="1600" dirty="0" smtClean="0">
                          <a:solidFill>
                            <a:schemeClr val="accent1">
                              <a:lumMod val="50000"/>
                            </a:schemeClr>
                          </a:solidFill>
                        </a:rPr>
                        <a:t>2</a:t>
                      </a:r>
                      <a:endParaRPr lang="pt-BR" sz="1600" dirty="0">
                        <a:solidFill>
                          <a:schemeClr val="accent1">
                            <a:lumMod val="50000"/>
                          </a:schemeClr>
                        </a:solidFill>
                      </a:endParaRPr>
                    </a:p>
                  </a:txBody>
                  <a:tcPr/>
                </a:tc>
                <a:tc>
                  <a:txBody>
                    <a:bodyPr/>
                    <a:lstStyle/>
                    <a:p>
                      <a:r>
                        <a:rPr lang="en-US" sz="1600" dirty="0" smtClean="0">
                          <a:solidFill>
                            <a:schemeClr val="accent1">
                              <a:lumMod val="50000"/>
                            </a:schemeClr>
                          </a:solidFill>
                        </a:rPr>
                        <a:t>B</a:t>
                      </a:r>
                      <a:endParaRPr lang="pt-BR" sz="1600" dirty="0">
                        <a:solidFill>
                          <a:schemeClr val="accent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accent1">
                              <a:lumMod val="50000"/>
                            </a:schemeClr>
                          </a:solidFill>
                        </a:rPr>
                        <a:t>http://www.example.com/  is interesting</a:t>
                      </a:r>
                      <a:endParaRPr lang="pt-BR" sz="1600" dirty="0" smtClean="0">
                        <a:solidFill>
                          <a:schemeClr val="accent1">
                            <a:lumMod val="50000"/>
                          </a:schemeClr>
                        </a:solidFill>
                      </a:endParaRPr>
                    </a:p>
                  </a:txBody>
                  <a:tcPr/>
                </a:tc>
              </a:tr>
              <a:tr h="370840">
                <a:tc>
                  <a:txBody>
                    <a:bodyPr/>
                    <a:lstStyle/>
                    <a:p>
                      <a:r>
                        <a:rPr lang="en-US" sz="1600" dirty="0" smtClean="0">
                          <a:solidFill>
                            <a:schemeClr val="accent1">
                              <a:lumMod val="50000"/>
                            </a:schemeClr>
                          </a:solidFill>
                        </a:rPr>
                        <a:t>3</a:t>
                      </a:r>
                      <a:endParaRPr lang="pt-BR" sz="1600" dirty="0">
                        <a:solidFill>
                          <a:schemeClr val="accent1">
                            <a:lumMod val="50000"/>
                          </a:schemeClr>
                        </a:solidFill>
                      </a:endParaRPr>
                    </a:p>
                  </a:txBody>
                  <a:tcPr/>
                </a:tc>
                <a:tc>
                  <a:txBody>
                    <a:bodyPr/>
                    <a:lstStyle/>
                    <a:p>
                      <a:r>
                        <a:rPr lang="en-US" sz="1600" dirty="0" smtClean="0">
                          <a:solidFill>
                            <a:schemeClr val="accent1">
                              <a:lumMod val="50000"/>
                            </a:schemeClr>
                          </a:solidFill>
                        </a:rPr>
                        <a:t>C</a:t>
                      </a:r>
                      <a:endParaRPr lang="pt-BR" sz="1600" dirty="0">
                        <a:solidFill>
                          <a:schemeClr val="accent1">
                            <a:lumMod val="50000"/>
                          </a:schemeClr>
                        </a:solidFill>
                      </a:endParaRPr>
                    </a:p>
                  </a:txBody>
                  <a:tcPr/>
                </a:tc>
                <a:tc>
                  <a:txBody>
                    <a:bodyPr/>
                    <a:lstStyle/>
                    <a:p>
                      <a:r>
                        <a:rPr lang="en-US" sz="1600" dirty="0" smtClean="0">
                          <a:solidFill>
                            <a:schemeClr val="accent1">
                              <a:lumMod val="50000"/>
                            </a:schemeClr>
                          </a:solidFill>
                        </a:rPr>
                        <a:t>Interesting link: http://www.example.com/</a:t>
                      </a:r>
                      <a:endParaRPr lang="pt-BR" sz="1600" dirty="0">
                        <a:solidFill>
                          <a:schemeClr val="accent1">
                            <a:lumMod val="50000"/>
                          </a:schemeClr>
                        </a:solidFill>
                      </a:endParaRPr>
                    </a:p>
                  </a:txBody>
                  <a:tcPr/>
                </a:tc>
              </a:tr>
            </a:tbl>
          </a:graphicData>
        </a:graphic>
      </p:graphicFrame>
      <p:sp>
        <p:nvSpPr>
          <p:cNvPr id="9" name="Elipse 8"/>
          <p:cNvSpPr/>
          <p:nvPr/>
        </p:nvSpPr>
        <p:spPr>
          <a:xfrm>
            <a:off x="7164288" y="2924944"/>
            <a:ext cx="504056" cy="504056"/>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A</a:t>
            </a:r>
            <a:endParaRPr lang="pt-BR" dirty="0">
              <a:solidFill>
                <a:schemeClr val="accent1">
                  <a:lumMod val="75000"/>
                </a:schemeClr>
              </a:solidFill>
            </a:endParaRPr>
          </a:p>
        </p:txBody>
      </p:sp>
      <p:sp>
        <p:nvSpPr>
          <p:cNvPr id="10" name="Elipse 9"/>
          <p:cNvSpPr/>
          <p:nvPr/>
        </p:nvSpPr>
        <p:spPr>
          <a:xfrm>
            <a:off x="6660232" y="5229200"/>
            <a:ext cx="504056" cy="504056"/>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C</a:t>
            </a:r>
            <a:endParaRPr lang="pt-BR" dirty="0">
              <a:solidFill>
                <a:schemeClr val="accent1">
                  <a:lumMod val="75000"/>
                </a:schemeClr>
              </a:solidFill>
            </a:endParaRPr>
          </a:p>
        </p:txBody>
      </p:sp>
      <p:sp>
        <p:nvSpPr>
          <p:cNvPr id="11" name="Elipse 10"/>
          <p:cNvSpPr/>
          <p:nvPr/>
        </p:nvSpPr>
        <p:spPr>
          <a:xfrm>
            <a:off x="7164288" y="4077072"/>
            <a:ext cx="504056" cy="504056"/>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B</a:t>
            </a:r>
            <a:endParaRPr lang="pt-BR" dirty="0">
              <a:solidFill>
                <a:schemeClr val="accent1">
                  <a:lumMod val="75000"/>
                </a:schemeClr>
              </a:solidFill>
            </a:endParaRPr>
          </a:p>
        </p:txBody>
      </p:sp>
      <p:sp>
        <p:nvSpPr>
          <p:cNvPr id="12" name="Elipse 11"/>
          <p:cNvSpPr/>
          <p:nvPr/>
        </p:nvSpPr>
        <p:spPr>
          <a:xfrm>
            <a:off x="7812360" y="5229200"/>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pt-BR" dirty="0"/>
          </a:p>
        </p:txBody>
      </p:sp>
      <p:cxnSp>
        <p:nvCxnSpPr>
          <p:cNvPr id="14" name="Conector de seta reta 13"/>
          <p:cNvCxnSpPr>
            <a:stCxn id="9" idx="4"/>
            <a:endCxn id="11" idx="0"/>
          </p:cNvCxnSpPr>
          <p:nvPr/>
        </p:nvCxnSpPr>
        <p:spPr>
          <a:xfrm>
            <a:off x="7416316" y="3429000"/>
            <a:ext cx="0" cy="64807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a:stCxn id="11" idx="4"/>
            <a:endCxn id="10" idx="0"/>
          </p:cNvCxnSpPr>
          <p:nvPr/>
        </p:nvCxnSpPr>
        <p:spPr>
          <a:xfrm flipH="1">
            <a:off x="6912260" y="4581128"/>
            <a:ext cx="504056" cy="64807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stCxn id="11" idx="4"/>
            <a:endCxn id="12" idx="0"/>
          </p:cNvCxnSpPr>
          <p:nvPr/>
        </p:nvCxnSpPr>
        <p:spPr>
          <a:xfrm>
            <a:off x="7416316" y="4581128"/>
            <a:ext cx="648072"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
        <p:nvSpPr>
          <p:cNvPr id="25" name="CaixaDeTexto 24"/>
          <p:cNvSpPr txBox="1"/>
          <p:nvPr/>
        </p:nvSpPr>
        <p:spPr>
          <a:xfrm>
            <a:off x="6948264" y="2555612"/>
            <a:ext cx="1152128" cy="369332"/>
          </a:xfrm>
          <a:prstGeom prst="rect">
            <a:avLst/>
          </a:prstGeom>
          <a:noFill/>
        </p:spPr>
        <p:txBody>
          <a:bodyPr wrap="square" rtlCol="0">
            <a:spAutoFit/>
          </a:bodyPr>
          <a:lstStyle/>
          <a:p>
            <a:r>
              <a:rPr lang="en-US" dirty="0" smtClean="0">
                <a:solidFill>
                  <a:schemeClr val="accent1">
                    <a:lumMod val="75000"/>
                  </a:schemeClr>
                </a:solidFill>
              </a:rPr>
              <a:t>Initiator</a:t>
            </a:r>
            <a:endParaRPr lang="pt-BR" dirty="0">
              <a:solidFill>
                <a:schemeClr val="accent1">
                  <a:lumMod val="75000"/>
                </a:schemeClr>
              </a:solidFill>
            </a:endParaRPr>
          </a:p>
        </p:txBody>
      </p:sp>
      <p:sp>
        <p:nvSpPr>
          <p:cNvPr id="26" name="CaixaDeTexto 25"/>
          <p:cNvSpPr txBox="1"/>
          <p:nvPr/>
        </p:nvSpPr>
        <p:spPr>
          <a:xfrm>
            <a:off x="7668344" y="4139788"/>
            <a:ext cx="1152128" cy="369332"/>
          </a:xfrm>
          <a:prstGeom prst="rect">
            <a:avLst/>
          </a:prstGeom>
          <a:noFill/>
        </p:spPr>
        <p:txBody>
          <a:bodyPr wrap="square" rtlCol="0">
            <a:spAutoFit/>
          </a:bodyPr>
          <a:lstStyle/>
          <a:p>
            <a:r>
              <a:rPr lang="en-US" dirty="0" smtClean="0">
                <a:solidFill>
                  <a:schemeClr val="accent1">
                    <a:lumMod val="75000"/>
                  </a:schemeClr>
                </a:solidFill>
              </a:rPr>
              <a:t>Spreader</a:t>
            </a:r>
            <a:endParaRPr lang="pt-BR" dirty="0">
              <a:solidFill>
                <a:schemeClr val="accent1">
                  <a:lumMod val="75000"/>
                </a:schemeClr>
              </a:solidFill>
            </a:endParaRPr>
          </a:p>
        </p:txBody>
      </p:sp>
      <p:sp>
        <p:nvSpPr>
          <p:cNvPr id="27" name="CaixaDeTexto 26"/>
          <p:cNvSpPr txBox="1"/>
          <p:nvPr/>
        </p:nvSpPr>
        <p:spPr>
          <a:xfrm>
            <a:off x="6372200" y="5661248"/>
            <a:ext cx="1152128" cy="369332"/>
          </a:xfrm>
          <a:prstGeom prst="rect">
            <a:avLst/>
          </a:prstGeom>
          <a:noFill/>
        </p:spPr>
        <p:txBody>
          <a:bodyPr wrap="square" rtlCol="0">
            <a:spAutoFit/>
          </a:bodyPr>
          <a:lstStyle/>
          <a:p>
            <a:r>
              <a:rPr lang="en-US" dirty="0" smtClean="0">
                <a:solidFill>
                  <a:schemeClr val="accent1">
                    <a:lumMod val="75000"/>
                  </a:schemeClr>
                </a:solidFill>
              </a:rPr>
              <a:t>Spreader</a:t>
            </a:r>
            <a:endParaRPr lang="pt-BR" dirty="0">
              <a:solidFill>
                <a:schemeClr val="accent1">
                  <a:lumMod val="75000"/>
                </a:schemeClr>
              </a:solidFill>
            </a:endParaRPr>
          </a:p>
        </p:txBody>
      </p:sp>
      <p:sp>
        <p:nvSpPr>
          <p:cNvPr id="28" name="CaixaDeTexto 27"/>
          <p:cNvSpPr txBox="1"/>
          <p:nvPr/>
        </p:nvSpPr>
        <p:spPr>
          <a:xfrm>
            <a:off x="7596336" y="5661248"/>
            <a:ext cx="1152128" cy="369332"/>
          </a:xfrm>
          <a:prstGeom prst="rect">
            <a:avLst/>
          </a:prstGeom>
          <a:noFill/>
        </p:spPr>
        <p:txBody>
          <a:bodyPr wrap="square" rtlCol="0">
            <a:spAutoFit/>
          </a:bodyPr>
          <a:lstStyle/>
          <a:p>
            <a:r>
              <a:rPr lang="en-US" dirty="0" smtClean="0">
                <a:solidFill>
                  <a:schemeClr val="accent1">
                    <a:lumMod val="75000"/>
                  </a:schemeClr>
                </a:solidFill>
              </a:rPr>
              <a:t>Receiver</a:t>
            </a:r>
            <a:endParaRPr lang="pt-BR" dirty="0">
              <a:solidFill>
                <a:schemeClr val="accent1">
                  <a:lumMod val="75000"/>
                </a:schemeClr>
              </a:solidFill>
            </a:endParaRPr>
          </a:p>
        </p:txBody>
      </p:sp>
    </p:spTree>
    <p:extLst>
      <p:ext uri="{BB962C8B-B14F-4D97-AF65-F5344CB8AC3E}">
        <p14:creationId xmlns:p14="http://schemas.microsoft.com/office/powerpoint/2010/main" val="25879097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descr="audience.jpg"/>
          <p:cNvPicPr>
            <a:picLocks noChangeAspect="1"/>
          </p:cNvPicPr>
          <p:nvPr/>
        </p:nvPicPr>
        <p:blipFill>
          <a:blip r:embed="rId3" cstate="print"/>
          <a:stretch>
            <a:fillRect/>
          </a:stretch>
        </p:blipFill>
        <p:spPr>
          <a:xfrm>
            <a:off x="251520" y="1772816"/>
            <a:ext cx="4320480" cy="3240360"/>
          </a:xfrm>
          <a:prstGeom prst="rect">
            <a:avLst/>
          </a:prstGeom>
        </p:spPr>
      </p:pic>
      <p:sp>
        <p:nvSpPr>
          <p:cNvPr id="23" name="Texto explicativo em forma de nuvem 22"/>
          <p:cNvSpPr/>
          <p:nvPr/>
        </p:nvSpPr>
        <p:spPr>
          <a:xfrm rot="4430592">
            <a:off x="4625933" y="2407374"/>
            <a:ext cx="4617644" cy="3788245"/>
          </a:xfrm>
          <a:prstGeom prst="cloudCallout">
            <a:avLst/>
          </a:prstGeom>
          <a:ln w="19050">
            <a:solidFill>
              <a:schemeClr val="tx1">
                <a:lumMod val="95000"/>
                <a:lumOff val="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 name="Título 1"/>
          <p:cNvSpPr>
            <a:spLocks noGrp="1"/>
          </p:cNvSpPr>
          <p:nvPr>
            <p:ph type="title"/>
          </p:nvPr>
        </p:nvSpPr>
        <p:spPr/>
        <p:txBody>
          <a:bodyPr/>
          <a:lstStyle/>
          <a:p>
            <a:r>
              <a:rPr lang="en-US" dirty="0" smtClean="0"/>
              <a:t>Modeling Information Cascades</a:t>
            </a:r>
            <a:endParaRPr lang="pt-BR" dirty="0"/>
          </a:p>
        </p:txBody>
      </p:sp>
      <p:sp>
        <p:nvSpPr>
          <p:cNvPr id="3" name="Espaço Reservado para Conteúdo 2"/>
          <p:cNvSpPr>
            <a:spLocks noGrp="1"/>
          </p:cNvSpPr>
          <p:nvPr>
            <p:ph sz="quarter" idx="1"/>
          </p:nvPr>
        </p:nvSpPr>
        <p:spPr/>
        <p:txBody>
          <a:bodyPr/>
          <a:lstStyle/>
          <a:p>
            <a:r>
              <a:rPr lang="en-US" dirty="0" smtClean="0"/>
              <a:t>Hierarchical tree model</a:t>
            </a:r>
          </a:p>
          <a:p>
            <a:pPr lvl="1"/>
            <a:endParaRPr lang="en-US" dirty="0" smtClean="0"/>
          </a:p>
        </p:txBody>
      </p:sp>
      <p:sp>
        <p:nvSpPr>
          <p:cNvPr id="9" name="Elipse 8"/>
          <p:cNvSpPr/>
          <p:nvPr/>
        </p:nvSpPr>
        <p:spPr>
          <a:xfrm>
            <a:off x="7164288" y="2924944"/>
            <a:ext cx="504056" cy="504056"/>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A</a:t>
            </a:r>
            <a:endParaRPr lang="pt-BR" dirty="0">
              <a:solidFill>
                <a:schemeClr val="accent1">
                  <a:lumMod val="75000"/>
                </a:schemeClr>
              </a:solidFill>
            </a:endParaRPr>
          </a:p>
        </p:txBody>
      </p:sp>
      <p:sp>
        <p:nvSpPr>
          <p:cNvPr id="10" name="Elipse 9"/>
          <p:cNvSpPr/>
          <p:nvPr/>
        </p:nvSpPr>
        <p:spPr>
          <a:xfrm>
            <a:off x="6660232" y="5229200"/>
            <a:ext cx="504056" cy="504056"/>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C</a:t>
            </a:r>
            <a:endParaRPr lang="pt-BR" dirty="0">
              <a:solidFill>
                <a:schemeClr val="accent1">
                  <a:lumMod val="75000"/>
                </a:schemeClr>
              </a:solidFill>
            </a:endParaRPr>
          </a:p>
        </p:txBody>
      </p:sp>
      <p:sp>
        <p:nvSpPr>
          <p:cNvPr id="11" name="Elipse 10"/>
          <p:cNvSpPr/>
          <p:nvPr/>
        </p:nvSpPr>
        <p:spPr>
          <a:xfrm>
            <a:off x="7164288" y="4077072"/>
            <a:ext cx="504056" cy="504056"/>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B</a:t>
            </a:r>
            <a:endParaRPr lang="pt-BR" dirty="0">
              <a:solidFill>
                <a:schemeClr val="accent1">
                  <a:lumMod val="75000"/>
                </a:schemeClr>
              </a:solidFill>
            </a:endParaRPr>
          </a:p>
        </p:txBody>
      </p:sp>
      <p:sp>
        <p:nvSpPr>
          <p:cNvPr id="12" name="Elipse 11"/>
          <p:cNvSpPr/>
          <p:nvPr/>
        </p:nvSpPr>
        <p:spPr>
          <a:xfrm>
            <a:off x="7812360" y="5229200"/>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pt-BR" dirty="0"/>
          </a:p>
        </p:txBody>
      </p:sp>
      <p:cxnSp>
        <p:nvCxnSpPr>
          <p:cNvPr id="14" name="Conector de seta reta 13"/>
          <p:cNvCxnSpPr>
            <a:stCxn id="9" idx="4"/>
            <a:endCxn id="11" idx="0"/>
          </p:cNvCxnSpPr>
          <p:nvPr/>
        </p:nvCxnSpPr>
        <p:spPr>
          <a:xfrm>
            <a:off x="7416316" y="3429000"/>
            <a:ext cx="0" cy="64807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a:stCxn id="11" idx="4"/>
            <a:endCxn id="10" idx="0"/>
          </p:cNvCxnSpPr>
          <p:nvPr/>
        </p:nvCxnSpPr>
        <p:spPr>
          <a:xfrm flipH="1">
            <a:off x="6912260" y="4581128"/>
            <a:ext cx="504056" cy="64807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stCxn id="11" idx="4"/>
            <a:endCxn id="12" idx="0"/>
          </p:cNvCxnSpPr>
          <p:nvPr/>
        </p:nvCxnSpPr>
        <p:spPr>
          <a:xfrm>
            <a:off x="7416316" y="4581128"/>
            <a:ext cx="648072"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
        <p:nvSpPr>
          <p:cNvPr id="25" name="CaixaDeTexto 24"/>
          <p:cNvSpPr txBox="1"/>
          <p:nvPr/>
        </p:nvSpPr>
        <p:spPr>
          <a:xfrm>
            <a:off x="6948264" y="2555612"/>
            <a:ext cx="1152128" cy="369332"/>
          </a:xfrm>
          <a:prstGeom prst="rect">
            <a:avLst/>
          </a:prstGeom>
          <a:noFill/>
        </p:spPr>
        <p:txBody>
          <a:bodyPr wrap="square" rtlCol="0">
            <a:spAutoFit/>
          </a:bodyPr>
          <a:lstStyle/>
          <a:p>
            <a:r>
              <a:rPr lang="en-US" dirty="0" smtClean="0">
                <a:solidFill>
                  <a:schemeClr val="accent1">
                    <a:lumMod val="75000"/>
                  </a:schemeClr>
                </a:solidFill>
              </a:rPr>
              <a:t>Initiator</a:t>
            </a:r>
            <a:endParaRPr lang="pt-BR" dirty="0">
              <a:solidFill>
                <a:schemeClr val="accent1">
                  <a:lumMod val="75000"/>
                </a:schemeClr>
              </a:solidFill>
            </a:endParaRPr>
          </a:p>
        </p:txBody>
      </p:sp>
      <p:sp>
        <p:nvSpPr>
          <p:cNvPr id="26" name="CaixaDeTexto 25"/>
          <p:cNvSpPr txBox="1"/>
          <p:nvPr/>
        </p:nvSpPr>
        <p:spPr>
          <a:xfrm>
            <a:off x="7668344" y="4139788"/>
            <a:ext cx="1152128" cy="369332"/>
          </a:xfrm>
          <a:prstGeom prst="rect">
            <a:avLst/>
          </a:prstGeom>
          <a:noFill/>
        </p:spPr>
        <p:txBody>
          <a:bodyPr wrap="square" rtlCol="0">
            <a:spAutoFit/>
          </a:bodyPr>
          <a:lstStyle/>
          <a:p>
            <a:r>
              <a:rPr lang="en-US" dirty="0" smtClean="0">
                <a:solidFill>
                  <a:schemeClr val="accent1">
                    <a:lumMod val="75000"/>
                  </a:schemeClr>
                </a:solidFill>
              </a:rPr>
              <a:t>Spreader</a:t>
            </a:r>
            <a:endParaRPr lang="pt-BR" dirty="0">
              <a:solidFill>
                <a:schemeClr val="accent1">
                  <a:lumMod val="75000"/>
                </a:schemeClr>
              </a:solidFill>
            </a:endParaRPr>
          </a:p>
        </p:txBody>
      </p:sp>
      <p:sp>
        <p:nvSpPr>
          <p:cNvPr id="27" name="CaixaDeTexto 26"/>
          <p:cNvSpPr txBox="1"/>
          <p:nvPr/>
        </p:nvSpPr>
        <p:spPr>
          <a:xfrm>
            <a:off x="6372200" y="5661248"/>
            <a:ext cx="1152128" cy="369332"/>
          </a:xfrm>
          <a:prstGeom prst="rect">
            <a:avLst/>
          </a:prstGeom>
          <a:noFill/>
        </p:spPr>
        <p:txBody>
          <a:bodyPr wrap="square" rtlCol="0">
            <a:spAutoFit/>
          </a:bodyPr>
          <a:lstStyle/>
          <a:p>
            <a:r>
              <a:rPr lang="en-US" dirty="0" smtClean="0">
                <a:solidFill>
                  <a:schemeClr val="accent1">
                    <a:lumMod val="75000"/>
                  </a:schemeClr>
                </a:solidFill>
              </a:rPr>
              <a:t>Spreader</a:t>
            </a:r>
            <a:endParaRPr lang="pt-BR" dirty="0">
              <a:solidFill>
                <a:schemeClr val="accent1">
                  <a:lumMod val="75000"/>
                </a:schemeClr>
              </a:solidFill>
            </a:endParaRPr>
          </a:p>
        </p:txBody>
      </p:sp>
      <p:sp>
        <p:nvSpPr>
          <p:cNvPr id="28" name="CaixaDeTexto 27"/>
          <p:cNvSpPr txBox="1"/>
          <p:nvPr/>
        </p:nvSpPr>
        <p:spPr>
          <a:xfrm>
            <a:off x="7596336" y="5661248"/>
            <a:ext cx="1152128" cy="369332"/>
          </a:xfrm>
          <a:prstGeom prst="rect">
            <a:avLst/>
          </a:prstGeom>
          <a:noFill/>
        </p:spPr>
        <p:txBody>
          <a:bodyPr wrap="square" rtlCol="0">
            <a:spAutoFit/>
          </a:bodyPr>
          <a:lstStyle/>
          <a:p>
            <a:r>
              <a:rPr lang="en-US" dirty="0" smtClean="0">
                <a:solidFill>
                  <a:schemeClr val="accent1">
                    <a:lumMod val="75000"/>
                  </a:schemeClr>
                </a:solidFill>
              </a:rPr>
              <a:t>Receiver</a:t>
            </a:r>
            <a:endParaRPr lang="pt-BR" dirty="0">
              <a:solidFill>
                <a:schemeClr val="accent1">
                  <a:lumMod val="75000"/>
                </a:schemeClr>
              </a:solidFill>
            </a:endParaRPr>
          </a:p>
        </p:txBody>
      </p:sp>
      <p:sp>
        <p:nvSpPr>
          <p:cNvPr id="22" name="CaixaDeTexto 21"/>
          <p:cNvSpPr txBox="1"/>
          <p:nvPr/>
        </p:nvSpPr>
        <p:spPr>
          <a:xfrm>
            <a:off x="1907704" y="4941168"/>
            <a:ext cx="1368152" cy="369332"/>
          </a:xfrm>
          <a:prstGeom prst="rect">
            <a:avLst/>
          </a:prstGeom>
          <a:noFill/>
        </p:spPr>
        <p:txBody>
          <a:bodyPr wrap="square" rtlCol="0">
            <a:spAutoFit/>
          </a:bodyPr>
          <a:lstStyle/>
          <a:p>
            <a:r>
              <a:rPr lang="en-US" b="1" dirty="0" smtClean="0"/>
              <a:t>Audience</a:t>
            </a:r>
            <a:endParaRPr lang="pt-BR" b="1" dirty="0"/>
          </a:p>
        </p:txBody>
      </p:sp>
    </p:spTree>
    <p:extLst>
      <p:ext uri="{BB962C8B-B14F-4D97-AF65-F5344CB8AC3E}">
        <p14:creationId xmlns:p14="http://schemas.microsoft.com/office/powerpoint/2010/main" val="11087534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dirty="0">
                <a:latin typeface="Helvetica" charset="0"/>
              </a:rPr>
              <a:t>My research</a:t>
            </a:r>
            <a:r>
              <a:rPr lang="en-US" dirty="0" smtClean="0">
                <a:latin typeface="Helvetica" charset="0"/>
              </a:rPr>
              <a:t>:</a:t>
            </a:r>
            <a:br>
              <a:rPr lang="en-US" dirty="0" smtClean="0">
                <a:latin typeface="Helvetica" charset="0"/>
              </a:rPr>
            </a:br>
            <a:r>
              <a:rPr lang="en-US" dirty="0" smtClean="0">
                <a:latin typeface="Helvetica" charset="0"/>
              </a:rPr>
              <a:t>Enabling the Social Web</a:t>
            </a:r>
            <a:endParaRPr lang="en-US" dirty="0">
              <a:latin typeface="Helvetica" charset="0"/>
            </a:endParaRPr>
          </a:p>
        </p:txBody>
      </p:sp>
      <p:sp>
        <p:nvSpPr>
          <p:cNvPr id="46083" name="Content Placeholder 2"/>
          <p:cNvSpPr>
            <a:spLocks noGrp="1"/>
          </p:cNvSpPr>
          <p:nvPr>
            <p:ph idx="1"/>
          </p:nvPr>
        </p:nvSpPr>
        <p:spPr/>
        <p:txBody>
          <a:bodyPr/>
          <a:lstStyle/>
          <a:p>
            <a:pPr>
              <a:buFontTx/>
              <a:buNone/>
              <a:defRPr/>
            </a:pPr>
            <a:r>
              <a:rPr lang="en-US" sz="2400" dirty="0">
                <a:latin typeface="Helvetica" charset="0"/>
              </a:rPr>
              <a:t>Three fundamental trends &amp; challenges in social Web</a:t>
            </a:r>
          </a:p>
          <a:p>
            <a:pPr>
              <a:defRPr/>
            </a:pPr>
            <a:endParaRPr lang="en-US" sz="2400" dirty="0">
              <a:latin typeface="Helvetica" charset="0"/>
            </a:endParaRPr>
          </a:p>
          <a:p>
            <a:pPr marL="0" indent="0">
              <a:buFont typeface="Wingdings" pitchFamily="2" charset="2"/>
              <a:buNone/>
              <a:defRPr/>
            </a:pPr>
            <a:r>
              <a:rPr lang="en-US" sz="2400" dirty="0" smtClean="0">
                <a:solidFill>
                  <a:srgbClr val="FF0000"/>
                </a:solidFill>
                <a:latin typeface="Helvetica" charset="0"/>
              </a:rPr>
              <a:t>1. User</a:t>
            </a:r>
            <a:r>
              <a:rPr lang="en-US" sz="2400" dirty="0">
                <a:solidFill>
                  <a:srgbClr val="FF0000"/>
                </a:solidFill>
                <a:latin typeface="Helvetica" charset="0"/>
              </a:rPr>
              <a:t>-generated </a:t>
            </a:r>
            <a:r>
              <a:rPr lang="en-US" sz="2400" dirty="0">
                <a:latin typeface="Helvetica" charset="0"/>
              </a:rPr>
              <a:t>content sharing</a:t>
            </a:r>
          </a:p>
          <a:p>
            <a:pPr marL="914400" lvl="1" indent="-457200">
              <a:defRPr/>
            </a:pPr>
            <a:r>
              <a:rPr lang="en-US" sz="2000" dirty="0">
                <a:latin typeface="Helvetica" charset="0"/>
              </a:rPr>
              <a:t>can we </a:t>
            </a:r>
            <a:r>
              <a:rPr lang="en-US" sz="2000" dirty="0">
                <a:solidFill>
                  <a:srgbClr val="FF0000"/>
                </a:solidFill>
                <a:latin typeface="Helvetica" charset="0"/>
              </a:rPr>
              <a:t>protect privacy </a:t>
            </a:r>
            <a:r>
              <a:rPr lang="en-US" sz="2000" dirty="0">
                <a:latin typeface="Helvetica" charset="0"/>
              </a:rPr>
              <a:t>of users sharing personal data?</a:t>
            </a:r>
          </a:p>
          <a:p>
            <a:pPr>
              <a:buFont typeface="Helvetica" charset="0"/>
              <a:buAutoNum type="arabicPeriod"/>
              <a:defRPr/>
            </a:pPr>
            <a:endParaRPr lang="en-US" sz="2400" dirty="0">
              <a:latin typeface="Helvetica" charset="0"/>
            </a:endParaRPr>
          </a:p>
          <a:p>
            <a:pPr marL="0" indent="0">
              <a:buFont typeface="Wingdings" pitchFamily="2" charset="2"/>
              <a:buNone/>
              <a:defRPr/>
            </a:pPr>
            <a:r>
              <a:rPr lang="en-US" sz="2400" dirty="0" smtClean="0">
                <a:solidFill>
                  <a:srgbClr val="FF0000"/>
                </a:solidFill>
                <a:latin typeface="Helvetica" charset="0"/>
              </a:rPr>
              <a:t>2. Word</a:t>
            </a:r>
            <a:r>
              <a:rPr lang="en-US" sz="2400" dirty="0">
                <a:solidFill>
                  <a:srgbClr val="FF0000"/>
                </a:solidFill>
                <a:latin typeface="Helvetica" charset="0"/>
              </a:rPr>
              <a:t>-of-mouth </a:t>
            </a:r>
            <a:r>
              <a:rPr lang="en-US" sz="2400" dirty="0">
                <a:latin typeface="Helvetica" charset="0"/>
              </a:rPr>
              <a:t>based content exchange</a:t>
            </a:r>
          </a:p>
          <a:p>
            <a:pPr marL="914400" lvl="1" indent="-457200">
              <a:defRPr/>
            </a:pPr>
            <a:r>
              <a:rPr lang="en-US" sz="2000" dirty="0">
                <a:latin typeface="Helvetica" charset="0"/>
              </a:rPr>
              <a:t>can we </a:t>
            </a:r>
            <a:r>
              <a:rPr lang="en-US" sz="2000" dirty="0">
                <a:solidFill>
                  <a:srgbClr val="FF0000"/>
                </a:solidFill>
                <a:latin typeface="Helvetica" charset="0"/>
              </a:rPr>
              <a:t>understand &amp; leverage word-of-mouth </a:t>
            </a:r>
            <a:r>
              <a:rPr lang="en-US" sz="2000" dirty="0" smtClean="0">
                <a:solidFill>
                  <a:srgbClr val="FF0000"/>
                </a:solidFill>
                <a:latin typeface="Helvetica" charset="0"/>
              </a:rPr>
              <a:t>better?</a:t>
            </a:r>
            <a:r>
              <a:rPr lang="en-US" sz="2000" dirty="0" smtClean="0">
                <a:solidFill>
                  <a:srgbClr val="FFFFFF"/>
                </a:solidFill>
                <a:latin typeface="Helvetica" charset="0"/>
              </a:rPr>
              <a:t>?</a:t>
            </a:r>
            <a:endParaRPr lang="en-US" sz="2000" dirty="0">
              <a:solidFill>
                <a:srgbClr val="FFFFFF"/>
              </a:solidFill>
              <a:latin typeface="Helvetica" charset="0"/>
            </a:endParaRPr>
          </a:p>
          <a:p>
            <a:pPr marL="0" indent="0">
              <a:buFont typeface="Wingdings" pitchFamily="2" charset="2"/>
              <a:buNone/>
              <a:defRPr/>
            </a:pPr>
            <a:endParaRPr lang="en-US" sz="2400" dirty="0" smtClean="0">
              <a:latin typeface="Helvetica" charset="0"/>
            </a:endParaRPr>
          </a:p>
          <a:p>
            <a:pPr marL="0" indent="0">
              <a:buFont typeface="Wingdings" pitchFamily="2" charset="2"/>
              <a:buNone/>
              <a:defRPr/>
            </a:pPr>
            <a:r>
              <a:rPr lang="en-US" sz="2400" dirty="0" smtClean="0">
                <a:solidFill>
                  <a:srgbClr val="FF0000"/>
                </a:solidFill>
                <a:latin typeface="Helvetica" charset="0"/>
              </a:rPr>
              <a:t>3. Crowd</a:t>
            </a:r>
            <a:r>
              <a:rPr lang="en-US" sz="2400" dirty="0">
                <a:solidFill>
                  <a:srgbClr val="FF0000"/>
                </a:solidFill>
                <a:latin typeface="Helvetica" charset="0"/>
              </a:rPr>
              <a:t>-sourcing </a:t>
            </a:r>
            <a:r>
              <a:rPr lang="en-US" sz="2400" dirty="0">
                <a:latin typeface="Helvetica" charset="0"/>
              </a:rPr>
              <a:t>content rating and ranking</a:t>
            </a:r>
          </a:p>
          <a:p>
            <a:pPr marL="914400" lvl="1" indent="-457200">
              <a:defRPr/>
            </a:pPr>
            <a:r>
              <a:rPr lang="en-US" sz="2000" dirty="0">
                <a:latin typeface="Helvetica" charset="0"/>
              </a:rPr>
              <a:t>can we </a:t>
            </a:r>
            <a:r>
              <a:rPr lang="en-US" sz="2000" dirty="0">
                <a:solidFill>
                  <a:srgbClr val="FF0000"/>
                </a:solidFill>
                <a:latin typeface="Helvetica" charset="0"/>
              </a:rPr>
              <a:t>find trustworthy &amp; relevant content </a:t>
            </a:r>
            <a:r>
              <a:rPr lang="en-US" sz="2000" dirty="0">
                <a:latin typeface="Helvetica" charset="0"/>
              </a:rPr>
              <a:t>sources?</a:t>
            </a:r>
          </a:p>
        </p:txBody>
      </p:sp>
    </p:spTree>
    <p:extLst>
      <p:ext uri="{BB962C8B-B14F-4D97-AF65-F5344CB8AC3E}">
        <p14:creationId xmlns:p14="http://schemas.microsoft.com/office/powerpoint/2010/main" val="2271418413"/>
      </p:ext>
    </p:extLst>
  </p:cSld>
  <p:clrMapOvr>
    <a:masterClrMapping/>
  </p:clrMapOvr>
  <p:transition xmlns:p14="http://schemas.microsoft.com/office/powerpoint/2010/main" advTm="30002"/>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Modeling Information Cascades</a:t>
            </a:r>
            <a:endParaRPr lang="pt-BR" dirty="0"/>
          </a:p>
        </p:txBody>
      </p:sp>
      <p:sp>
        <p:nvSpPr>
          <p:cNvPr id="3" name="Espaço Reservado para Conteúdo 2"/>
          <p:cNvSpPr>
            <a:spLocks noGrp="1"/>
          </p:cNvSpPr>
          <p:nvPr>
            <p:ph sz="quarter" idx="1"/>
          </p:nvPr>
        </p:nvSpPr>
        <p:spPr/>
        <p:txBody>
          <a:bodyPr/>
          <a:lstStyle/>
          <a:p>
            <a:r>
              <a:rPr lang="en-US" dirty="0" smtClean="0"/>
              <a:t>Hierarchical tree model</a:t>
            </a:r>
          </a:p>
          <a:p>
            <a:pPr lvl="1"/>
            <a:r>
              <a:rPr lang="en-US" dirty="0" smtClean="0"/>
              <a:t>URL propagation pattern is a forest</a:t>
            </a:r>
          </a:p>
        </p:txBody>
      </p:sp>
      <p:sp>
        <p:nvSpPr>
          <p:cNvPr id="9" name="Elipse 8"/>
          <p:cNvSpPr/>
          <p:nvPr/>
        </p:nvSpPr>
        <p:spPr>
          <a:xfrm>
            <a:off x="7164288" y="2924944"/>
            <a:ext cx="504056" cy="504056"/>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A</a:t>
            </a:r>
            <a:endParaRPr lang="pt-BR" dirty="0">
              <a:solidFill>
                <a:schemeClr val="accent1">
                  <a:lumMod val="75000"/>
                </a:schemeClr>
              </a:solidFill>
            </a:endParaRPr>
          </a:p>
        </p:txBody>
      </p:sp>
      <p:sp>
        <p:nvSpPr>
          <p:cNvPr id="10" name="Elipse 9"/>
          <p:cNvSpPr/>
          <p:nvPr/>
        </p:nvSpPr>
        <p:spPr>
          <a:xfrm>
            <a:off x="6660232" y="5229200"/>
            <a:ext cx="504056" cy="504056"/>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C</a:t>
            </a:r>
            <a:endParaRPr lang="pt-BR" dirty="0">
              <a:solidFill>
                <a:schemeClr val="accent1">
                  <a:lumMod val="75000"/>
                </a:schemeClr>
              </a:solidFill>
            </a:endParaRPr>
          </a:p>
        </p:txBody>
      </p:sp>
      <p:sp>
        <p:nvSpPr>
          <p:cNvPr id="11" name="Elipse 10"/>
          <p:cNvSpPr/>
          <p:nvPr/>
        </p:nvSpPr>
        <p:spPr>
          <a:xfrm>
            <a:off x="7164288" y="4077072"/>
            <a:ext cx="504056" cy="504056"/>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B</a:t>
            </a:r>
            <a:endParaRPr lang="pt-BR" dirty="0">
              <a:solidFill>
                <a:schemeClr val="accent1">
                  <a:lumMod val="75000"/>
                </a:schemeClr>
              </a:solidFill>
            </a:endParaRPr>
          </a:p>
        </p:txBody>
      </p:sp>
      <p:sp>
        <p:nvSpPr>
          <p:cNvPr id="12" name="Elipse 11"/>
          <p:cNvSpPr/>
          <p:nvPr/>
        </p:nvSpPr>
        <p:spPr>
          <a:xfrm>
            <a:off x="7812360" y="5229200"/>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pt-BR" dirty="0"/>
          </a:p>
        </p:txBody>
      </p:sp>
      <p:cxnSp>
        <p:nvCxnSpPr>
          <p:cNvPr id="14" name="Conector de seta reta 13"/>
          <p:cNvCxnSpPr>
            <a:stCxn id="9" idx="4"/>
            <a:endCxn id="11" idx="0"/>
          </p:cNvCxnSpPr>
          <p:nvPr/>
        </p:nvCxnSpPr>
        <p:spPr>
          <a:xfrm>
            <a:off x="7416316" y="3429000"/>
            <a:ext cx="0" cy="64807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a:stCxn id="11" idx="4"/>
            <a:endCxn id="10" idx="0"/>
          </p:cNvCxnSpPr>
          <p:nvPr/>
        </p:nvCxnSpPr>
        <p:spPr>
          <a:xfrm flipH="1">
            <a:off x="6912260" y="4581128"/>
            <a:ext cx="504056" cy="64807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stCxn id="11" idx="4"/>
            <a:endCxn id="12" idx="0"/>
          </p:cNvCxnSpPr>
          <p:nvPr/>
        </p:nvCxnSpPr>
        <p:spPr>
          <a:xfrm>
            <a:off x="7416316" y="4581128"/>
            <a:ext cx="648072" cy="648072"/>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
        <p:nvSpPr>
          <p:cNvPr id="25" name="CaixaDeTexto 24"/>
          <p:cNvSpPr txBox="1"/>
          <p:nvPr/>
        </p:nvSpPr>
        <p:spPr>
          <a:xfrm>
            <a:off x="6948264" y="2555612"/>
            <a:ext cx="1152128" cy="369332"/>
          </a:xfrm>
          <a:prstGeom prst="rect">
            <a:avLst/>
          </a:prstGeom>
          <a:noFill/>
        </p:spPr>
        <p:txBody>
          <a:bodyPr wrap="square" rtlCol="0">
            <a:spAutoFit/>
          </a:bodyPr>
          <a:lstStyle/>
          <a:p>
            <a:r>
              <a:rPr lang="en-US" dirty="0" smtClean="0">
                <a:solidFill>
                  <a:schemeClr val="accent1">
                    <a:lumMod val="75000"/>
                  </a:schemeClr>
                </a:solidFill>
              </a:rPr>
              <a:t>Initiator</a:t>
            </a:r>
            <a:endParaRPr lang="pt-BR" dirty="0">
              <a:solidFill>
                <a:schemeClr val="accent1">
                  <a:lumMod val="75000"/>
                </a:schemeClr>
              </a:solidFill>
            </a:endParaRPr>
          </a:p>
        </p:txBody>
      </p:sp>
      <p:sp>
        <p:nvSpPr>
          <p:cNvPr id="26" name="CaixaDeTexto 25"/>
          <p:cNvSpPr txBox="1"/>
          <p:nvPr/>
        </p:nvSpPr>
        <p:spPr>
          <a:xfrm>
            <a:off x="7668344" y="4139788"/>
            <a:ext cx="1152128" cy="369332"/>
          </a:xfrm>
          <a:prstGeom prst="rect">
            <a:avLst/>
          </a:prstGeom>
          <a:noFill/>
        </p:spPr>
        <p:txBody>
          <a:bodyPr wrap="square" rtlCol="0">
            <a:spAutoFit/>
          </a:bodyPr>
          <a:lstStyle/>
          <a:p>
            <a:r>
              <a:rPr lang="en-US" dirty="0" smtClean="0">
                <a:solidFill>
                  <a:schemeClr val="accent1">
                    <a:lumMod val="75000"/>
                  </a:schemeClr>
                </a:solidFill>
              </a:rPr>
              <a:t>Spreader</a:t>
            </a:r>
            <a:endParaRPr lang="pt-BR" dirty="0">
              <a:solidFill>
                <a:schemeClr val="accent1">
                  <a:lumMod val="75000"/>
                </a:schemeClr>
              </a:solidFill>
            </a:endParaRPr>
          </a:p>
        </p:txBody>
      </p:sp>
      <p:sp>
        <p:nvSpPr>
          <p:cNvPr id="27" name="CaixaDeTexto 26"/>
          <p:cNvSpPr txBox="1"/>
          <p:nvPr/>
        </p:nvSpPr>
        <p:spPr>
          <a:xfrm>
            <a:off x="6372200" y="5661248"/>
            <a:ext cx="1152128" cy="369332"/>
          </a:xfrm>
          <a:prstGeom prst="rect">
            <a:avLst/>
          </a:prstGeom>
          <a:noFill/>
        </p:spPr>
        <p:txBody>
          <a:bodyPr wrap="square" rtlCol="0">
            <a:spAutoFit/>
          </a:bodyPr>
          <a:lstStyle/>
          <a:p>
            <a:r>
              <a:rPr lang="en-US" dirty="0" smtClean="0">
                <a:solidFill>
                  <a:schemeClr val="accent1">
                    <a:lumMod val="75000"/>
                  </a:schemeClr>
                </a:solidFill>
              </a:rPr>
              <a:t>Spreader</a:t>
            </a:r>
            <a:endParaRPr lang="pt-BR" dirty="0">
              <a:solidFill>
                <a:schemeClr val="accent1">
                  <a:lumMod val="75000"/>
                </a:schemeClr>
              </a:solidFill>
            </a:endParaRPr>
          </a:p>
        </p:txBody>
      </p:sp>
      <p:sp>
        <p:nvSpPr>
          <p:cNvPr id="28" name="CaixaDeTexto 27"/>
          <p:cNvSpPr txBox="1"/>
          <p:nvPr/>
        </p:nvSpPr>
        <p:spPr>
          <a:xfrm>
            <a:off x="7596336" y="5661248"/>
            <a:ext cx="1152128" cy="369332"/>
          </a:xfrm>
          <a:prstGeom prst="rect">
            <a:avLst/>
          </a:prstGeom>
          <a:noFill/>
        </p:spPr>
        <p:txBody>
          <a:bodyPr wrap="square" rtlCol="0">
            <a:spAutoFit/>
          </a:bodyPr>
          <a:lstStyle/>
          <a:p>
            <a:r>
              <a:rPr lang="en-US" dirty="0" smtClean="0">
                <a:solidFill>
                  <a:schemeClr val="accent1">
                    <a:lumMod val="75000"/>
                  </a:schemeClr>
                </a:solidFill>
              </a:rPr>
              <a:t>Receiver</a:t>
            </a:r>
            <a:endParaRPr lang="pt-BR" dirty="0">
              <a:solidFill>
                <a:schemeClr val="accent1">
                  <a:lumMod val="75000"/>
                </a:schemeClr>
              </a:solidFill>
            </a:endParaRPr>
          </a:p>
        </p:txBody>
      </p:sp>
      <p:sp>
        <p:nvSpPr>
          <p:cNvPr id="29" name="Elipse 28"/>
          <p:cNvSpPr/>
          <p:nvPr/>
        </p:nvSpPr>
        <p:spPr>
          <a:xfrm>
            <a:off x="4211960" y="3438292"/>
            <a:ext cx="504056" cy="504056"/>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E</a:t>
            </a:r>
            <a:endParaRPr lang="pt-BR" dirty="0">
              <a:solidFill>
                <a:schemeClr val="accent1">
                  <a:lumMod val="75000"/>
                </a:schemeClr>
              </a:solidFill>
            </a:endParaRPr>
          </a:p>
        </p:txBody>
      </p:sp>
      <p:sp>
        <p:nvSpPr>
          <p:cNvPr id="30" name="Elipse 29"/>
          <p:cNvSpPr/>
          <p:nvPr/>
        </p:nvSpPr>
        <p:spPr>
          <a:xfrm>
            <a:off x="4211960" y="4590420"/>
            <a:ext cx="504056" cy="504056"/>
          </a:xfrm>
          <a:prstGeom prst="ellipse">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F</a:t>
            </a:r>
            <a:endParaRPr lang="pt-BR" dirty="0">
              <a:solidFill>
                <a:schemeClr val="accent1">
                  <a:lumMod val="75000"/>
                </a:schemeClr>
              </a:solidFill>
            </a:endParaRPr>
          </a:p>
        </p:txBody>
      </p:sp>
      <p:cxnSp>
        <p:nvCxnSpPr>
          <p:cNvPr id="31" name="Conector de seta reta 30"/>
          <p:cNvCxnSpPr>
            <a:stCxn id="29" idx="4"/>
            <a:endCxn id="30" idx="0"/>
          </p:cNvCxnSpPr>
          <p:nvPr/>
        </p:nvCxnSpPr>
        <p:spPr>
          <a:xfrm>
            <a:off x="4463988" y="3942348"/>
            <a:ext cx="0" cy="64807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a:xfrm>
            <a:off x="3995936" y="3068960"/>
            <a:ext cx="1152128" cy="369332"/>
          </a:xfrm>
          <a:prstGeom prst="rect">
            <a:avLst/>
          </a:prstGeom>
          <a:noFill/>
        </p:spPr>
        <p:txBody>
          <a:bodyPr wrap="square" rtlCol="0">
            <a:spAutoFit/>
          </a:bodyPr>
          <a:lstStyle/>
          <a:p>
            <a:r>
              <a:rPr lang="en-US" dirty="0" smtClean="0">
                <a:solidFill>
                  <a:schemeClr val="accent1">
                    <a:lumMod val="75000"/>
                  </a:schemeClr>
                </a:solidFill>
              </a:rPr>
              <a:t>Initiator</a:t>
            </a:r>
            <a:endParaRPr lang="pt-BR" dirty="0">
              <a:solidFill>
                <a:schemeClr val="accent1">
                  <a:lumMod val="75000"/>
                </a:schemeClr>
              </a:solidFill>
            </a:endParaRPr>
          </a:p>
        </p:txBody>
      </p:sp>
      <p:sp>
        <p:nvSpPr>
          <p:cNvPr id="33" name="CaixaDeTexto 32"/>
          <p:cNvSpPr txBox="1"/>
          <p:nvPr/>
        </p:nvSpPr>
        <p:spPr>
          <a:xfrm>
            <a:off x="4716016" y="4653136"/>
            <a:ext cx="1152128" cy="369332"/>
          </a:xfrm>
          <a:prstGeom prst="rect">
            <a:avLst/>
          </a:prstGeom>
          <a:noFill/>
        </p:spPr>
        <p:txBody>
          <a:bodyPr wrap="square" rtlCol="0">
            <a:spAutoFit/>
          </a:bodyPr>
          <a:lstStyle/>
          <a:p>
            <a:r>
              <a:rPr lang="en-US" dirty="0" smtClean="0">
                <a:solidFill>
                  <a:schemeClr val="accent1">
                    <a:lumMod val="75000"/>
                  </a:schemeClr>
                </a:solidFill>
              </a:rPr>
              <a:t>Spreader</a:t>
            </a:r>
            <a:endParaRPr lang="pt-BR" dirty="0">
              <a:solidFill>
                <a:schemeClr val="accent1">
                  <a:lumMod val="75000"/>
                </a:schemeClr>
              </a:solidFill>
            </a:endParaRPr>
          </a:p>
        </p:txBody>
      </p:sp>
      <p:sp>
        <p:nvSpPr>
          <p:cNvPr id="34" name="Elipse 33"/>
          <p:cNvSpPr/>
          <p:nvPr/>
        </p:nvSpPr>
        <p:spPr>
          <a:xfrm>
            <a:off x="1835696" y="3438292"/>
            <a:ext cx="504056" cy="504056"/>
          </a:xfrm>
          <a:prstGeom prst="ellipse">
            <a:avLst/>
          </a:prstGeom>
          <a:ln w="762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1">
                    <a:lumMod val="75000"/>
                  </a:schemeClr>
                </a:solidFill>
              </a:rPr>
              <a:t>G</a:t>
            </a:r>
            <a:endParaRPr lang="pt-BR" dirty="0">
              <a:solidFill>
                <a:schemeClr val="accent1">
                  <a:lumMod val="75000"/>
                </a:schemeClr>
              </a:solidFill>
            </a:endParaRPr>
          </a:p>
        </p:txBody>
      </p:sp>
      <p:sp>
        <p:nvSpPr>
          <p:cNvPr id="37" name="CaixaDeTexto 36"/>
          <p:cNvSpPr txBox="1"/>
          <p:nvPr/>
        </p:nvSpPr>
        <p:spPr>
          <a:xfrm>
            <a:off x="1619672" y="3068960"/>
            <a:ext cx="1152128" cy="369332"/>
          </a:xfrm>
          <a:prstGeom prst="rect">
            <a:avLst/>
          </a:prstGeom>
          <a:noFill/>
        </p:spPr>
        <p:txBody>
          <a:bodyPr wrap="square" rtlCol="0">
            <a:spAutoFit/>
          </a:bodyPr>
          <a:lstStyle/>
          <a:p>
            <a:r>
              <a:rPr lang="en-US" dirty="0" smtClean="0">
                <a:solidFill>
                  <a:schemeClr val="accent1">
                    <a:lumMod val="75000"/>
                  </a:schemeClr>
                </a:solidFill>
              </a:rPr>
              <a:t>Initiator</a:t>
            </a:r>
            <a:endParaRPr lang="pt-BR" dirty="0">
              <a:solidFill>
                <a:schemeClr val="accent1">
                  <a:lumMod val="75000"/>
                </a:schemeClr>
              </a:solidFill>
            </a:endParaRPr>
          </a:p>
        </p:txBody>
      </p:sp>
      <p:sp>
        <p:nvSpPr>
          <p:cNvPr id="39" name="Elipse 38"/>
          <p:cNvSpPr/>
          <p:nvPr/>
        </p:nvSpPr>
        <p:spPr>
          <a:xfrm>
            <a:off x="2483768" y="4662428"/>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a:t>
            </a:r>
            <a:endParaRPr lang="pt-BR" dirty="0"/>
          </a:p>
        </p:txBody>
      </p:sp>
      <p:cxnSp>
        <p:nvCxnSpPr>
          <p:cNvPr id="41" name="Conector de seta reta 40"/>
          <p:cNvCxnSpPr>
            <a:stCxn id="34" idx="4"/>
            <a:endCxn id="39" idx="0"/>
          </p:cNvCxnSpPr>
          <p:nvPr/>
        </p:nvCxnSpPr>
        <p:spPr>
          <a:xfrm>
            <a:off x="2087724" y="3942348"/>
            <a:ext cx="648072" cy="720080"/>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
        <p:nvSpPr>
          <p:cNvPr id="45" name="CaixaDeTexto 44"/>
          <p:cNvSpPr txBox="1"/>
          <p:nvPr/>
        </p:nvSpPr>
        <p:spPr>
          <a:xfrm>
            <a:off x="2267744" y="5166484"/>
            <a:ext cx="1152128" cy="369332"/>
          </a:xfrm>
          <a:prstGeom prst="rect">
            <a:avLst/>
          </a:prstGeom>
          <a:noFill/>
        </p:spPr>
        <p:txBody>
          <a:bodyPr wrap="square" rtlCol="0">
            <a:spAutoFit/>
          </a:bodyPr>
          <a:lstStyle/>
          <a:p>
            <a:r>
              <a:rPr lang="en-US" dirty="0" smtClean="0">
                <a:solidFill>
                  <a:schemeClr val="accent1">
                    <a:lumMod val="75000"/>
                  </a:schemeClr>
                </a:solidFill>
              </a:rPr>
              <a:t>Receiver</a:t>
            </a:r>
            <a:endParaRPr lang="pt-BR" dirty="0">
              <a:solidFill>
                <a:schemeClr val="accent1">
                  <a:lumMod val="75000"/>
                </a:schemeClr>
              </a:solidFill>
            </a:endParaRPr>
          </a:p>
        </p:txBody>
      </p:sp>
      <p:sp>
        <p:nvSpPr>
          <p:cNvPr id="46" name="Elipse 45"/>
          <p:cNvSpPr/>
          <p:nvPr/>
        </p:nvSpPr>
        <p:spPr>
          <a:xfrm>
            <a:off x="1259632" y="4662428"/>
            <a:ext cx="504056" cy="504056"/>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a:t>
            </a:r>
            <a:endParaRPr lang="pt-BR" dirty="0"/>
          </a:p>
        </p:txBody>
      </p:sp>
      <p:cxnSp>
        <p:nvCxnSpPr>
          <p:cNvPr id="47" name="Conector de seta reta 46"/>
          <p:cNvCxnSpPr>
            <a:stCxn id="34" idx="4"/>
            <a:endCxn id="46" idx="0"/>
          </p:cNvCxnSpPr>
          <p:nvPr/>
        </p:nvCxnSpPr>
        <p:spPr>
          <a:xfrm flipH="1">
            <a:off x="1511660" y="3942348"/>
            <a:ext cx="576064" cy="720080"/>
          </a:xfrm>
          <a:prstGeom prst="straightConnector1">
            <a:avLst/>
          </a:prstGeom>
          <a:ln>
            <a:solidFill>
              <a:schemeClr val="tx1"/>
            </a:solidFill>
            <a:prstDash val="dash"/>
            <a:tailEnd type="arrow"/>
          </a:ln>
        </p:spPr>
        <p:style>
          <a:lnRef idx="1">
            <a:schemeClr val="dk1"/>
          </a:lnRef>
          <a:fillRef idx="0">
            <a:schemeClr val="dk1"/>
          </a:fillRef>
          <a:effectRef idx="0">
            <a:schemeClr val="dk1"/>
          </a:effectRef>
          <a:fontRef idx="minor">
            <a:schemeClr val="tx1"/>
          </a:fontRef>
        </p:style>
      </p:cxnSp>
      <p:sp>
        <p:nvSpPr>
          <p:cNvPr id="48" name="CaixaDeTexto 47"/>
          <p:cNvSpPr txBox="1"/>
          <p:nvPr/>
        </p:nvSpPr>
        <p:spPr>
          <a:xfrm>
            <a:off x="1043608" y="5166484"/>
            <a:ext cx="1152128" cy="369332"/>
          </a:xfrm>
          <a:prstGeom prst="rect">
            <a:avLst/>
          </a:prstGeom>
          <a:noFill/>
        </p:spPr>
        <p:txBody>
          <a:bodyPr wrap="square" rtlCol="0">
            <a:spAutoFit/>
          </a:bodyPr>
          <a:lstStyle/>
          <a:p>
            <a:r>
              <a:rPr lang="en-US" dirty="0" smtClean="0">
                <a:solidFill>
                  <a:schemeClr val="accent1">
                    <a:lumMod val="75000"/>
                  </a:schemeClr>
                </a:solidFill>
              </a:rPr>
              <a:t>Receiver</a:t>
            </a:r>
            <a:endParaRPr lang="pt-BR" dirty="0">
              <a:solidFill>
                <a:schemeClr val="accent1">
                  <a:lumMod val="75000"/>
                </a:schemeClr>
              </a:solidFill>
            </a:endParaRPr>
          </a:p>
        </p:txBody>
      </p:sp>
    </p:spTree>
    <p:extLst>
      <p:ext uri="{BB962C8B-B14F-4D97-AF65-F5344CB8AC3E}">
        <p14:creationId xmlns:p14="http://schemas.microsoft.com/office/powerpoint/2010/main" val="27474854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1874837"/>
            <a:ext cx="8229600" cy="4525963"/>
          </a:xfrm>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Word</a:t>
            </a:r>
            <a:r>
              <a:rPr lang="en-US" dirty="0" smtClean="0"/>
              <a:t>-of-mouth can help popularize niche content</a:t>
            </a:r>
          </a:p>
        </p:txBody>
      </p:sp>
      <p:pic>
        <p:nvPicPr>
          <p:cNvPr id="5" name="Imagem 4" descr="fig4.JPG"/>
          <p:cNvPicPr>
            <a:picLocks noChangeAspect="1"/>
          </p:cNvPicPr>
          <p:nvPr/>
        </p:nvPicPr>
        <p:blipFill>
          <a:blip r:embed="rId3" cstate="print"/>
          <a:stretch>
            <a:fillRect/>
          </a:stretch>
        </p:blipFill>
        <p:spPr>
          <a:xfrm>
            <a:off x="1862699" y="2492896"/>
            <a:ext cx="5418602" cy="3063136"/>
          </a:xfrm>
          <a:prstGeom prst="rect">
            <a:avLst/>
          </a:prstGeom>
        </p:spPr>
      </p:pic>
      <p:sp>
        <p:nvSpPr>
          <p:cNvPr id="2" name="Título 1"/>
          <p:cNvSpPr>
            <a:spLocks noGrp="1"/>
          </p:cNvSpPr>
          <p:nvPr>
            <p:ph type="title"/>
          </p:nvPr>
        </p:nvSpPr>
        <p:spPr/>
        <p:txBody>
          <a:bodyPr>
            <a:normAutofit/>
          </a:bodyPr>
          <a:lstStyle/>
          <a:p>
            <a:r>
              <a:rPr lang="en-US" sz="2400" dirty="0" smtClean="0"/>
              <a:t>What URLs are popularly shared on Twitter? Do they come from the popular domains in the Web?</a:t>
            </a:r>
          </a:p>
        </p:txBody>
      </p:sp>
      <p:pic>
        <p:nvPicPr>
          <p:cNvPr id="10" name="Imagem 9" descr="tab3.JPG"/>
          <p:cNvPicPr>
            <a:picLocks noChangeAspect="1"/>
          </p:cNvPicPr>
          <p:nvPr/>
        </p:nvPicPr>
        <p:blipFill>
          <a:blip r:embed="rId4" cstate="print"/>
          <a:stretch>
            <a:fillRect/>
          </a:stretch>
        </p:blipFill>
        <p:spPr>
          <a:xfrm>
            <a:off x="1754814" y="1196752"/>
            <a:ext cx="5634372" cy="1264222"/>
          </a:xfrm>
          <a:prstGeom prst="rect">
            <a:avLst/>
          </a:prstGeom>
        </p:spPr>
      </p:pic>
    </p:spTree>
    <p:extLst>
      <p:ext uri="{BB962C8B-B14F-4D97-AF65-F5344CB8AC3E}">
        <p14:creationId xmlns:p14="http://schemas.microsoft.com/office/powerpoint/2010/main" val="30180202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400" dirty="0" smtClean="0"/>
              <a:t>Does all content, including those published by unpopular domains, benefit from Word-of-Mouth?</a:t>
            </a:r>
          </a:p>
        </p:txBody>
      </p:sp>
      <p:sp>
        <p:nvSpPr>
          <p:cNvPr id="3" name="Espaço Reservado para Conteúdo 2"/>
          <p:cNvSpPr>
            <a:spLocks noGrp="1"/>
          </p:cNvSpPr>
          <p:nvPr>
            <p:ph sz="quarter" idx="1"/>
          </p:nvPr>
        </p:nvSpPr>
        <p:spPr/>
        <p:txBody>
          <a:bodyPr>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dirty="0" smtClean="0"/>
              <a:t>Word-of-mouth gives all URLs and content (both popular and non-popular) a chance to become popular</a:t>
            </a:r>
            <a:endParaRPr lang="pt-BR" dirty="0"/>
          </a:p>
        </p:txBody>
      </p:sp>
      <p:pic>
        <p:nvPicPr>
          <p:cNvPr id="4" name="Imagem 3" descr="fig5.JPG"/>
          <p:cNvPicPr>
            <a:picLocks noChangeAspect="1"/>
          </p:cNvPicPr>
          <p:nvPr/>
        </p:nvPicPr>
        <p:blipFill>
          <a:blip r:embed="rId3" cstate="print"/>
          <a:stretch>
            <a:fillRect/>
          </a:stretch>
        </p:blipFill>
        <p:spPr>
          <a:xfrm>
            <a:off x="1205880" y="1263692"/>
            <a:ext cx="6732240" cy="3893500"/>
          </a:xfrm>
          <a:prstGeom prst="rect">
            <a:avLst/>
          </a:prstGeom>
        </p:spPr>
      </p:pic>
    </p:spTree>
    <p:extLst>
      <p:ext uri="{BB962C8B-B14F-4D97-AF65-F5344CB8AC3E}">
        <p14:creationId xmlns:p14="http://schemas.microsoft.com/office/powerpoint/2010/main" val="10470326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600" dirty="0" smtClean="0"/>
              <a:t>How large is the largest Word-of-Mouth?</a:t>
            </a:r>
            <a:endParaRPr lang="pt-BR" sz="3600" dirty="0"/>
          </a:p>
        </p:txBody>
      </p:sp>
      <p:sp>
        <p:nvSpPr>
          <p:cNvPr id="3" name="Espaço Reservado para Conteúdo 2"/>
          <p:cNvSpPr>
            <a:spLocks noGrp="1"/>
          </p:cNvSpPr>
          <p:nvPr>
            <p:ph sz="quarter" idx="1"/>
          </p:nvPr>
        </p:nvSpPr>
        <p:spPr>
          <a:xfrm>
            <a:off x="457200" y="1600200"/>
            <a:ext cx="8229600" cy="4876800"/>
          </a:xfrm>
        </p:spPr>
        <p:txBody>
          <a:bodyPr>
            <a:normAutofit fontScale="77500" lnSpcReduction="20000"/>
          </a:bodyPr>
          <a:lstStyle/>
          <a:p>
            <a:r>
              <a:rPr lang="pt-BR" dirty="0" smtClean="0"/>
              <a:t>URL </a:t>
            </a:r>
            <a:r>
              <a:rPr lang="pt-BR" dirty="0" err="1" smtClean="0"/>
              <a:t>popularity</a:t>
            </a:r>
            <a:endParaRPr lang="pt-BR" dirty="0" smtClean="0"/>
          </a:p>
          <a:p>
            <a:pPr lvl="1"/>
            <a:r>
              <a:rPr lang="en-US" dirty="0" smtClean="0"/>
              <a:t>Most popular: 426,820 spreaders and audience of 28M users</a:t>
            </a:r>
            <a:endParaRPr lang="pt-BR" dirty="0" smtClean="0"/>
          </a:p>
          <a:p>
            <a:pPr lvl="1"/>
            <a:r>
              <a:rPr lang="en-US" dirty="0" smtClean="0"/>
              <a:t>Average: 3 spreaders and audience of 843 users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Word</a:t>
            </a:r>
            <a:r>
              <a:rPr lang="en-US" dirty="0" smtClean="0"/>
              <a:t>-of-mouth can incur extremely large cascades</a:t>
            </a:r>
          </a:p>
        </p:txBody>
      </p:sp>
      <p:pic>
        <p:nvPicPr>
          <p:cNvPr id="8" name="Imagem 7" descr="fig6a.JPG"/>
          <p:cNvPicPr>
            <a:picLocks noChangeAspect="1"/>
          </p:cNvPicPr>
          <p:nvPr/>
        </p:nvPicPr>
        <p:blipFill>
          <a:blip r:embed="rId3" cstate="print"/>
          <a:stretch>
            <a:fillRect/>
          </a:stretch>
        </p:blipFill>
        <p:spPr>
          <a:xfrm>
            <a:off x="1547002" y="2766864"/>
            <a:ext cx="6121342" cy="3024336"/>
          </a:xfrm>
          <a:prstGeom prst="rect">
            <a:avLst/>
          </a:prstGeom>
        </p:spPr>
      </p:pic>
    </p:spTree>
    <p:extLst>
      <p:ext uri="{BB962C8B-B14F-4D97-AF65-F5344CB8AC3E}">
        <p14:creationId xmlns:p14="http://schemas.microsoft.com/office/powerpoint/2010/main" val="28220599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What are the typical structures </a:t>
            </a:r>
            <a:r>
              <a:rPr lang="en-US" dirty="0" smtClean="0"/>
              <a:t>of </a:t>
            </a:r>
            <a:r>
              <a:rPr lang="en-US" dirty="0" smtClean="0"/>
              <a:t>propagation </a:t>
            </a:r>
            <a:r>
              <a:rPr lang="en-US" dirty="0" smtClean="0"/>
              <a:t>trees?</a:t>
            </a:r>
          </a:p>
        </p:txBody>
      </p:sp>
      <p:sp>
        <p:nvSpPr>
          <p:cNvPr id="3" name="Espaço Reservado para Conteúdo 2"/>
          <p:cNvSpPr>
            <a:spLocks noGrp="1"/>
          </p:cNvSpPr>
          <p:nvPr>
            <p:ph sz="quarter" idx="1"/>
          </p:nvPr>
        </p:nvSpPr>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800" dirty="0" smtClean="0"/>
              <a:t>Cascade trees are much wider than they are deep</a:t>
            </a:r>
          </a:p>
          <a:p>
            <a:pPr lvl="1"/>
            <a:r>
              <a:rPr lang="en-US" dirty="0" smtClean="0"/>
              <a:t>0.1% of the trees have width &gt; 20</a:t>
            </a:r>
          </a:p>
          <a:p>
            <a:pPr lvl="1"/>
            <a:r>
              <a:rPr lang="en-US" dirty="0" smtClean="0">
                <a:solidFill>
                  <a:srgbClr val="FF0000"/>
                </a:solidFill>
              </a:rPr>
              <a:t>0.005% of the trees have height &gt; 20</a:t>
            </a:r>
          </a:p>
        </p:txBody>
      </p:sp>
      <p:pic>
        <p:nvPicPr>
          <p:cNvPr id="4" name="Imagem 3" descr="fig7a.JPG"/>
          <p:cNvPicPr>
            <a:picLocks noChangeAspect="1"/>
          </p:cNvPicPr>
          <p:nvPr/>
        </p:nvPicPr>
        <p:blipFill>
          <a:blip r:embed="rId3" cstate="print"/>
          <a:stretch>
            <a:fillRect/>
          </a:stretch>
        </p:blipFill>
        <p:spPr>
          <a:xfrm>
            <a:off x="2771800" y="1560240"/>
            <a:ext cx="6192688" cy="3240360"/>
          </a:xfrm>
          <a:prstGeom prst="rect">
            <a:avLst/>
          </a:prstGeom>
        </p:spPr>
      </p:pic>
      <p:sp>
        <p:nvSpPr>
          <p:cNvPr id="8" name="Elipse 7"/>
          <p:cNvSpPr/>
          <p:nvPr/>
        </p:nvSpPr>
        <p:spPr>
          <a:xfrm>
            <a:off x="1187624" y="1600200"/>
            <a:ext cx="504056" cy="504056"/>
          </a:xfrm>
          <a:prstGeom prst="ellipse">
            <a:avLst/>
          </a:prstGeom>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A</a:t>
            </a:r>
            <a:endParaRPr lang="pt-BR" dirty="0">
              <a:solidFill>
                <a:schemeClr val="tx1"/>
              </a:solidFill>
            </a:endParaRPr>
          </a:p>
        </p:txBody>
      </p:sp>
      <p:sp>
        <p:nvSpPr>
          <p:cNvPr id="9" name="Elipse 8"/>
          <p:cNvSpPr/>
          <p:nvPr/>
        </p:nvSpPr>
        <p:spPr>
          <a:xfrm>
            <a:off x="827584" y="3502025"/>
            <a:ext cx="504056" cy="504056"/>
          </a:xfrm>
          <a:prstGeom prst="ellipse">
            <a:avLst/>
          </a:prstGeom>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C</a:t>
            </a:r>
            <a:endParaRPr lang="pt-BR" dirty="0">
              <a:solidFill>
                <a:schemeClr val="tx1"/>
              </a:solidFill>
            </a:endParaRPr>
          </a:p>
        </p:txBody>
      </p:sp>
      <p:sp>
        <p:nvSpPr>
          <p:cNvPr id="10" name="Elipse 9"/>
          <p:cNvSpPr/>
          <p:nvPr/>
        </p:nvSpPr>
        <p:spPr>
          <a:xfrm>
            <a:off x="1187624" y="2536304"/>
            <a:ext cx="504056" cy="504056"/>
          </a:xfrm>
          <a:prstGeom prst="ellipse">
            <a:avLst/>
          </a:prstGeom>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B</a:t>
            </a:r>
            <a:endParaRPr lang="pt-BR" dirty="0">
              <a:solidFill>
                <a:schemeClr val="tx1"/>
              </a:solidFill>
            </a:endParaRPr>
          </a:p>
        </p:txBody>
      </p:sp>
      <p:sp>
        <p:nvSpPr>
          <p:cNvPr id="11" name="Elipse 10"/>
          <p:cNvSpPr/>
          <p:nvPr/>
        </p:nvSpPr>
        <p:spPr>
          <a:xfrm>
            <a:off x="1619672" y="3502025"/>
            <a:ext cx="504056" cy="504056"/>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pt-BR" dirty="0"/>
          </a:p>
        </p:txBody>
      </p:sp>
      <p:cxnSp>
        <p:nvCxnSpPr>
          <p:cNvPr id="12" name="Conector de seta reta 11"/>
          <p:cNvCxnSpPr>
            <a:stCxn id="10" idx="4"/>
            <a:endCxn id="11" idx="0"/>
          </p:cNvCxnSpPr>
          <p:nvPr/>
        </p:nvCxnSpPr>
        <p:spPr>
          <a:xfrm>
            <a:off x="1439652" y="3040360"/>
            <a:ext cx="432048" cy="461665"/>
          </a:xfrm>
          <a:prstGeom prst="straightConnector1">
            <a:avLst/>
          </a:prstGeom>
          <a:ln>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3" name="Conector de seta reta 12"/>
          <p:cNvCxnSpPr>
            <a:stCxn id="8" idx="4"/>
            <a:endCxn id="10" idx="0"/>
          </p:cNvCxnSpPr>
          <p:nvPr/>
        </p:nvCxnSpPr>
        <p:spPr>
          <a:xfrm>
            <a:off x="1439652" y="2104256"/>
            <a:ext cx="0" cy="432048"/>
          </a:xfrm>
          <a:prstGeom prst="straightConnector1">
            <a:avLst/>
          </a:prstGeom>
          <a:ln>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4" name="Conector de seta reta 13"/>
          <p:cNvCxnSpPr>
            <a:stCxn id="10" idx="4"/>
            <a:endCxn id="9" idx="0"/>
          </p:cNvCxnSpPr>
          <p:nvPr/>
        </p:nvCxnSpPr>
        <p:spPr>
          <a:xfrm flipH="1">
            <a:off x="1079612" y="3040360"/>
            <a:ext cx="360040" cy="461665"/>
          </a:xfrm>
          <a:prstGeom prst="straightConnector1">
            <a:avLst/>
          </a:prstGeom>
          <a:ln>
            <a:solidFill>
              <a:schemeClr val="tx1"/>
            </a:solidFill>
            <a:prstDash val="solid"/>
            <a:tailEnd type="arrow"/>
          </a:ln>
        </p:spPr>
        <p:style>
          <a:lnRef idx="1">
            <a:schemeClr val="dk1"/>
          </a:lnRef>
          <a:fillRef idx="0">
            <a:schemeClr val="dk1"/>
          </a:fillRef>
          <a:effectRef idx="0">
            <a:schemeClr val="dk1"/>
          </a:effectRef>
          <a:fontRef idx="minor">
            <a:schemeClr val="tx1"/>
          </a:fontRef>
        </p:style>
      </p:cxnSp>
      <p:sp>
        <p:nvSpPr>
          <p:cNvPr id="15" name="Chave esquerda 14"/>
          <p:cNvSpPr/>
          <p:nvPr/>
        </p:nvSpPr>
        <p:spPr>
          <a:xfrm>
            <a:off x="539552" y="1672208"/>
            <a:ext cx="216024" cy="2304256"/>
          </a:xfrm>
          <a:prstGeom prst="lef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pt-BR" dirty="0">
              <a:solidFill>
                <a:srgbClr val="FF0000"/>
              </a:solidFill>
            </a:endParaRPr>
          </a:p>
        </p:txBody>
      </p:sp>
      <p:sp>
        <p:nvSpPr>
          <p:cNvPr id="16" name="Chave esquerda 15"/>
          <p:cNvSpPr/>
          <p:nvPr/>
        </p:nvSpPr>
        <p:spPr>
          <a:xfrm rot="16200000">
            <a:off x="1331640" y="3502025"/>
            <a:ext cx="360039" cy="1368152"/>
          </a:xfrm>
          <a:prstGeom prst="leftBrace">
            <a:avLst/>
          </a:prstGeom>
          <a:ln w="28575">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17" name="CaixaDeTexto 16"/>
          <p:cNvSpPr txBox="1"/>
          <p:nvPr/>
        </p:nvSpPr>
        <p:spPr>
          <a:xfrm>
            <a:off x="251520" y="2608312"/>
            <a:ext cx="360040" cy="461665"/>
          </a:xfrm>
          <a:prstGeom prst="rect">
            <a:avLst/>
          </a:prstGeom>
          <a:noFill/>
        </p:spPr>
        <p:txBody>
          <a:bodyPr wrap="square" rtlCol="0">
            <a:spAutoFit/>
          </a:bodyPr>
          <a:lstStyle/>
          <a:p>
            <a:r>
              <a:rPr lang="en-US" sz="2400" dirty="0" smtClean="0">
                <a:solidFill>
                  <a:srgbClr val="FF0000"/>
                </a:solidFill>
              </a:rPr>
              <a:t>3</a:t>
            </a:r>
            <a:endParaRPr lang="pt-BR" sz="2400" dirty="0">
              <a:solidFill>
                <a:srgbClr val="FF0000"/>
              </a:solidFill>
            </a:endParaRPr>
          </a:p>
        </p:txBody>
      </p:sp>
      <p:sp>
        <p:nvSpPr>
          <p:cNvPr id="18" name="CaixaDeTexto 17"/>
          <p:cNvSpPr txBox="1"/>
          <p:nvPr/>
        </p:nvSpPr>
        <p:spPr>
          <a:xfrm>
            <a:off x="1331640" y="4336504"/>
            <a:ext cx="360040" cy="461665"/>
          </a:xfrm>
          <a:prstGeom prst="rect">
            <a:avLst/>
          </a:prstGeom>
          <a:noFill/>
        </p:spPr>
        <p:txBody>
          <a:bodyPr wrap="square" rtlCol="0">
            <a:spAutoFit/>
          </a:bodyPr>
          <a:lstStyle/>
          <a:p>
            <a:r>
              <a:rPr lang="en-US" sz="2400" dirty="0" smtClean="0">
                <a:solidFill>
                  <a:schemeClr val="accent1"/>
                </a:solidFill>
              </a:rPr>
              <a:t>2</a:t>
            </a:r>
            <a:endParaRPr lang="pt-BR" sz="2400" dirty="0">
              <a:solidFill>
                <a:schemeClr val="accent1"/>
              </a:solidFill>
            </a:endParaRPr>
          </a:p>
        </p:txBody>
      </p:sp>
      <p:cxnSp>
        <p:nvCxnSpPr>
          <p:cNvPr id="20" name="Conector de seta reta 19"/>
          <p:cNvCxnSpPr/>
          <p:nvPr/>
        </p:nvCxnSpPr>
        <p:spPr>
          <a:xfrm flipV="1">
            <a:off x="5796136" y="2348880"/>
            <a:ext cx="0"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flipV="1">
            <a:off x="8388424" y="2348880"/>
            <a:ext cx="0" cy="151216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5553253" y="2060848"/>
            <a:ext cx="530915" cy="369332"/>
          </a:xfrm>
          <a:prstGeom prst="rect">
            <a:avLst/>
          </a:prstGeom>
          <a:noFill/>
        </p:spPr>
        <p:txBody>
          <a:bodyPr wrap="none" rtlCol="0">
            <a:spAutoFit/>
          </a:bodyPr>
          <a:lstStyle/>
          <a:p>
            <a:r>
              <a:rPr lang="en-US" dirty="0" smtClean="0">
                <a:solidFill>
                  <a:srgbClr val="FF0000"/>
                </a:solidFill>
              </a:rPr>
              <a:t>147</a:t>
            </a:r>
            <a:endParaRPr lang="pt-BR" dirty="0">
              <a:solidFill>
                <a:srgbClr val="FF0000"/>
              </a:solidFill>
            </a:endParaRPr>
          </a:p>
        </p:txBody>
      </p:sp>
      <p:sp>
        <p:nvSpPr>
          <p:cNvPr id="23" name="CaixaDeTexto 22"/>
          <p:cNvSpPr txBox="1"/>
          <p:nvPr/>
        </p:nvSpPr>
        <p:spPr>
          <a:xfrm>
            <a:off x="7956376" y="2060848"/>
            <a:ext cx="813043" cy="369332"/>
          </a:xfrm>
          <a:prstGeom prst="rect">
            <a:avLst/>
          </a:prstGeom>
          <a:noFill/>
        </p:spPr>
        <p:txBody>
          <a:bodyPr wrap="none" rtlCol="0">
            <a:spAutoFit/>
          </a:bodyPr>
          <a:lstStyle/>
          <a:p>
            <a:r>
              <a:rPr lang="en-US" dirty="0" smtClean="0">
                <a:solidFill>
                  <a:schemeClr val="accent1"/>
                </a:solidFill>
              </a:rPr>
              <a:t>38,418</a:t>
            </a:r>
            <a:endParaRPr lang="pt-BR" dirty="0">
              <a:solidFill>
                <a:schemeClr val="accent1"/>
              </a:solidFill>
            </a:endParaRPr>
          </a:p>
        </p:txBody>
      </p:sp>
    </p:spTree>
    <p:extLst>
      <p:ext uri="{BB962C8B-B14F-4D97-AF65-F5344CB8AC3E}">
        <p14:creationId xmlns:p14="http://schemas.microsoft.com/office/powerpoint/2010/main" val="16798293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What are the typical structures </a:t>
            </a:r>
            <a:r>
              <a:rPr lang="en-US" dirty="0" smtClean="0"/>
              <a:t>of </a:t>
            </a:r>
            <a:r>
              <a:rPr lang="en-US" dirty="0" smtClean="0"/>
              <a:t>propagation </a:t>
            </a:r>
            <a:r>
              <a:rPr lang="en-US" dirty="0" smtClean="0"/>
              <a:t>trees?</a:t>
            </a:r>
          </a:p>
        </p:txBody>
      </p:sp>
      <p:pic>
        <p:nvPicPr>
          <p:cNvPr id="25" name="Imagem 4" descr="i_graph_1_42.png"/>
          <p:cNvPicPr>
            <a:picLocks noChangeAspect="1"/>
          </p:cNvPicPr>
          <p:nvPr/>
        </p:nvPicPr>
        <p:blipFill>
          <a:blip r:embed="rId3" cstate="print"/>
          <a:stretch>
            <a:fillRect/>
          </a:stretch>
        </p:blipFill>
        <p:spPr>
          <a:xfrm>
            <a:off x="2057400" y="1752600"/>
            <a:ext cx="4876800" cy="4880686"/>
          </a:xfrm>
          <a:prstGeom prst="rect">
            <a:avLst/>
          </a:prstGeom>
        </p:spPr>
      </p:pic>
    </p:spTree>
    <p:extLst>
      <p:ext uri="{BB962C8B-B14F-4D97-AF65-F5344CB8AC3E}">
        <p14:creationId xmlns:p14="http://schemas.microsoft.com/office/powerpoint/2010/main" val="11737432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Twitter Cascades </a:t>
            </a:r>
            <a:r>
              <a:rPr lang="en-US" dirty="0" smtClean="0"/>
              <a:t>vs. </a:t>
            </a:r>
            <a:r>
              <a:rPr lang="en-US" dirty="0" smtClean="0"/>
              <a:t>E-mail Cascades</a:t>
            </a:r>
            <a:endParaRPr lang="pt-BR" dirty="0"/>
          </a:p>
        </p:txBody>
      </p:sp>
      <p:sp>
        <p:nvSpPr>
          <p:cNvPr id="3" name="Espaço Reservado para Conteúdo 2"/>
          <p:cNvSpPr>
            <a:spLocks noGrp="1"/>
          </p:cNvSpPr>
          <p:nvPr>
            <p:ph sz="quarter" idx="1"/>
          </p:nvPr>
        </p:nvSpPr>
        <p:spPr/>
        <p:txBody>
          <a:bodyPr>
            <a:normAutofit/>
          </a:bodyPr>
          <a:lstStyle/>
          <a:p>
            <a:r>
              <a:rPr lang="en-US" sz="3100" dirty="0" smtClean="0"/>
              <a:t>D. </a:t>
            </a:r>
            <a:r>
              <a:rPr lang="en-US" sz="3100" dirty="0" err="1" smtClean="0"/>
              <a:t>Liben-Nowell</a:t>
            </a:r>
            <a:r>
              <a:rPr lang="en-US" sz="3100" dirty="0" smtClean="0"/>
              <a:t> and J. Kleinberg</a:t>
            </a:r>
          </a:p>
          <a:p>
            <a:pPr lvl="1"/>
            <a:r>
              <a:rPr lang="en-US" sz="2800" dirty="0" smtClean="0">
                <a:solidFill>
                  <a:schemeClr val="bg1">
                    <a:lumMod val="50000"/>
                  </a:schemeClr>
                </a:solidFill>
              </a:rPr>
              <a:t>Tracing Information Flow on a Global Scale using Internet Chain-Letter Data, PNAS, 2008</a:t>
            </a:r>
            <a:endParaRPr lang="en-US" sz="2800" dirty="0" smtClean="0"/>
          </a:p>
        </p:txBody>
      </p:sp>
      <p:pic>
        <p:nvPicPr>
          <p:cNvPr id="19" name="Imagem 18" descr="tab6.JPG"/>
          <p:cNvPicPr>
            <a:picLocks noChangeAspect="1"/>
          </p:cNvPicPr>
          <p:nvPr/>
        </p:nvPicPr>
        <p:blipFill>
          <a:blip r:embed="rId3" cstate="print"/>
          <a:stretch>
            <a:fillRect/>
          </a:stretch>
        </p:blipFill>
        <p:spPr>
          <a:xfrm>
            <a:off x="827584" y="3093368"/>
            <a:ext cx="6264696" cy="2088232"/>
          </a:xfrm>
          <a:prstGeom prst="rect">
            <a:avLst/>
          </a:prstGeom>
        </p:spPr>
      </p:pic>
      <p:sp>
        <p:nvSpPr>
          <p:cNvPr id="11" name="Forma livre 10"/>
          <p:cNvSpPr/>
          <p:nvPr/>
        </p:nvSpPr>
        <p:spPr>
          <a:xfrm>
            <a:off x="3327709" y="3123787"/>
            <a:ext cx="3727054" cy="677333"/>
          </a:xfrm>
          <a:custGeom>
            <a:avLst/>
            <a:gdLst>
              <a:gd name="connsiteX0" fmla="*/ 359152 w 3727054"/>
              <a:gd name="connsiteY0" fmla="*/ 101600 h 677333"/>
              <a:gd name="connsiteX1" fmla="*/ 308352 w 3727054"/>
              <a:gd name="connsiteY1" fmla="*/ 118533 h 677333"/>
              <a:gd name="connsiteX2" fmla="*/ 88219 w 3727054"/>
              <a:gd name="connsiteY2" fmla="*/ 152400 h 677333"/>
              <a:gd name="connsiteX3" fmla="*/ 37419 w 3727054"/>
              <a:gd name="connsiteY3" fmla="*/ 169333 h 677333"/>
              <a:gd name="connsiteX4" fmla="*/ 3552 w 3727054"/>
              <a:gd name="connsiteY4" fmla="*/ 270933 h 677333"/>
              <a:gd name="connsiteX5" fmla="*/ 20486 w 3727054"/>
              <a:gd name="connsiteY5" fmla="*/ 440266 h 677333"/>
              <a:gd name="connsiteX6" fmla="*/ 37419 w 3727054"/>
              <a:gd name="connsiteY6" fmla="*/ 491066 h 677333"/>
              <a:gd name="connsiteX7" fmla="*/ 206752 w 3727054"/>
              <a:gd name="connsiteY7" fmla="*/ 575733 h 677333"/>
              <a:gd name="connsiteX8" fmla="*/ 647019 w 3727054"/>
              <a:gd name="connsiteY8" fmla="*/ 592666 h 677333"/>
              <a:gd name="connsiteX9" fmla="*/ 697819 w 3727054"/>
              <a:gd name="connsiteY9" fmla="*/ 609600 h 677333"/>
              <a:gd name="connsiteX10" fmla="*/ 985686 w 3727054"/>
              <a:gd name="connsiteY10" fmla="*/ 643466 h 677333"/>
              <a:gd name="connsiteX11" fmla="*/ 2086352 w 3727054"/>
              <a:gd name="connsiteY11" fmla="*/ 626533 h 677333"/>
              <a:gd name="connsiteX12" fmla="*/ 3373286 w 3727054"/>
              <a:gd name="connsiteY12" fmla="*/ 643466 h 677333"/>
              <a:gd name="connsiteX13" fmla="*/ 3610352 w 3727054"/>
              <a:gd name="connsiteY13" fmla="*/ 677333 h 677333"/>
              <a:gd name="connsiteX14" fmla="*/ 3661152 w 3727054"/>
              <a:gd name="connsiteY14" fmla="*/ 660400 h 677333"/>
              <a:gd name="connsiteX15" fmla="*/ 3678086 w 3727054"/>
              <a:gd name="connsiteY15" fmla="*/ 609600 h 677333"/>
              <a:gd name="connsiteX16" fmla="*/ 3711952 w 3727054"/>
              <a:gd name="connsiteY16" fmla="*/ 558800 h 677333"/>
              <a:gd name="connsiteX17" fmla="*/ 3661152 w 3727054"/>
              <a:gd name="connsiteY17" fmla="*/ 101600 h 677333"/>
              <a:gd name="connsiteX18" fmla="*/ 3525686 w 3727054"/>
              <a:gd name="connsiteY18" fmla="*/ 16933 h 677333"/>
              <a:gd name="connsiteX19" fmla="*/ 3474886 w 3727054"/>
              <a:gd name="connsiteY19" fmla="*/ 0 h 677333"/>
              <a:gd name="connsiteX20" fmla="*/ 2729819 w 3727054"/>
              <a:gd name="connsiteY20" fmla="*/ 33866 h 677333"/>
              <a:gd name="connsiteX21" fmla="*/ 748619 w 3727054"/>
              <a:gd name="connsiteY21" fmla="*/ 16933 h 677333"/>
              <a:gd name="connsiteX22" fmla="*/ 647019 w 3727054"/>
              <a:gd name="connsiteY22" fmla="*/ 0 h 677333"/>
              <a:gd name="connsiteX23" fmla="*/ 325286 w 3727054"/>
              <a:gd name="connsiteY23" fmla="*/ 16933 h 677333"/>
              <a:gd name="connsiteX24" fmla="*/ 172886 w 3727054"/>
              <a:gd name="connsiteY24" fmla="*/ 84666 h 677333"/>
              <a:gd name="connsiteX25" fmla="*/ 122086 w 3727054"/>
              <a:gd name="connsiteY25" fmla="*/ 101600 h 677333"/>
              <a:gd name="connsiteX26" fmla="*/ 71286 w 3727054"/>
              <a:gd name="connsiteY26" fmla="*/ 135466 h 677333"/>
              <a:gd name="connsiteX27" fmla="*/ 37419 w 3727054"/>
              <a:gd name="connsiteY27" fmla="*/ 152400 h 67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7054" h="677333">
                <a:moveTo>
                  <a:pt x="359152" y="101600"/>
                </a:moveTo>
                <a:cubicBezTo>
                  <a:pt x="342219" y="107244"/>
                  <a:pt x="325855" y="115033"/>
                  <a:pt x="308352" y="118533"/>
                </a:cubicBezTo>
                <a:cubicBezTo>
                  <a:pt x="173284" y="145546"/>
                  <a:pt x="214174" y="124410"/>
                  <a:pt x="88219" y="152400"/>
                </a:cubicBezTo>
                <a:cubicBezTo>
                  <a:pt x="70795" y="156272"/>
                  <a:pt x="54352" y="163689"/>
                  <a:pt x="37419" y="169333"/>
                </a:cubicBezTo>
                <a:cubicBezTo>
                  <a:pt x="26130" y="203200"/>
                  <a:pt x="0" y="235412"/>
                  <a:pt x="3552" y="270933"/>
                </a:cubicBezTo>
                <a:cubicBezTo>
                  <a:pt x="9197" y="327377"/>
                  <a:pt x="11860" y="384200"/>
                  <a:pt x="20486" y="440266"/>
                </a:cubicBezTo>
                <a:cubicBezTo>
                  <a:pt x="23200" y="457908"/>
                  <a:pt x="24798" y="478445"/>
                  <a:pt x="37419" y="491066"/>
                </a:cubicBezTo>
                <a:cubicBezTo>
                  <a:pt x="78347" y="531995"/>
                  <a:pt x="145293" y="571636"/>
                  <a:pt x="206752" y="575733"/>
                </a:cubicBezTo>
                <a:cubicBezTo>
                  <a:pt x="353291" y="585502"/>
                  <a:pt x="500263" y="587022"/>
                  <a:pt x="647019" y="592666"/>
                </a:cubicBezTo>
                <a:cubicBezTo>
                  <a:pt x="663952" y="598311"/>
                  <a:pt x="680503" y="605271"/>
                  <a:pt x="697819" y="609600"/>
                </a:cubicBezTo>
                <a:cubicBezTo>
                  <a:pt x="803735" y="636079"/>
                  <a:pt x="861017" y="633077"/>
                  <a:pt x="985686" y="643466"/>
                </a:cubicBezTo>
                <a:lnTo>
                  <a:pt x="2086352" y="626533"/>
                </a:lnTo>
                <a:cubicBezTo>
                  <a:pt x="2515367" y="626533"/>
                  <a:pt x="2944392" y="633254"/>
                  <a:pt x="3373286" y="643466"/>
                </a:cubicBezTo>
                <a:cubicBezTo>
                  <a:pt x="3422724" y="644643"/>
                  <a:pt x="3554474" y="668020"/>
                  <a:pt x="3610352" y="677333"/>
                </a:cubicBezTo>
                <a:cubicBezTo>
                  <a:pt x="3627285" y="671689"/>
                  <a:pt x="3648531" y="673021"/>
                  <a:pt x="3661152" y="660400"/>
                </a:cubicBezTo>
                <a:cubicBezTo>
                  <a:pt x="3673774" y="647779"/>
                  <a:pt x="3670104" y="625565"/>
                  <a:pt x="3678086" y="609600"/>
                </a:cubicBezTo>
                <a:cubicBezTo>
                  <a:pt x="3687187" y="591397"/>
                  <a:pt x="3700663" y="575733"/>
                  <a:pt x="3711952" y="558800"/>
                </a:cubicBezTo>
                <a:cubicBezTo>
                  <a:pt x="3711575" y="550893"/>
                  <a:pt x="3727054" y="200455"/>
                  <a:pt x="3661152" y="101600"/>
                </a:cubicBezTo>
                <a:cubicBezTo>
                  <a:pt x="3607484" y="21097"/>
                  <a:pt x="3646592" y="57235"/>
                  <a:pt x="3525686" y="16933"/>
                </a:cubicBezTo>
                <a:lnTo>
                  <a:pt x="3474886" y="0"/>
                </a:lnTo>
                <a:cubicBezTo>
                  <a:pt x="3283406" y="10638"/>
                  <a:pt x="2896573" y="33866"/>
                  <a:pt x="2729819" y="33866"/>
                </a:cubicBezTo>
                <a:lnTo>
                  <a:pt x="748619" y="16933"/>
                </a:lnTo>
                <a:cubicBezTo>
                  <a:pt x="714752" y="11289"/>
                  <a:pt x="681353" y="0"/>
                  <a:pt x="647019" y="0"/>
                </a:cubicBezTo>
                <a:cubicBezTo>
                  <a:pt x="539626" y="0"/>
                  <a:pt x="431914" y="4138"/>
                  <a:pt x="325286" y="16933"/>
                </a:cubicBezTo>
                <a:cubicBezTo>
                  <a:pt x="210327" y="30728"/>
                  <a:pt x="249998" y="46110"/>
                  <a:pt x="172886" y="84666"/>
                </a:cubicBezTo>
                <a:cubicBezTo>
                  <a:pt x="156921" y="92648"/>
                  <a:pt x="138051" y="93618"/>
                  <a:pt x="122086" y="101600"/>
                </a:cubicBezTo>
                <a:cubicBezTo>
                  <a:pt x="103883" y="110701"/>
                  <a:pt x="88737" y="124995"/>
                  <a:pt x="71286" y="135466"/>
                </a:cubicBezTo>
                <a:cubicBezTo>
                  <a:pt x="60463" y="141960"/>
                  <a:pt x="48708" y="146755"/>
                  <a:pt x="37419" y="15240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Cilindro 7"/>
          <p:cNvSpPr/>
          <p:nvPr/>
        </p:nvSpPr>
        <p:spPr>
          <a:xfrm>
            <a:off x="8244408" y="2564904"/>
            <a:ext cx="360040" cy="331236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riângulo isósceles 8"/>
          <p:cNvSpPr/>
          <p:nvPr/>
        </p:nvSpPr>
        <p:spPr>
          <a:xfrm rot="10800000">
            <a:off x="827584" y="5223519"/>
            <a:ext cx="6912769"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8071549" y="5877272"/>
            <a:ext cx="748923" cy="369332"/>
          </a:xfrm>
          <a:prstGeom prst="rect">
            <a:avLst/>
          </a:prstGeom>
          <a:noFill/>
        </p:spPr>
        <p:txBody>
          <a:bodyPr wrap="none" rtlCol="0">
            <a:spAutoFit/>
          </a:bodyPr>
          <a:lstStyle/>
          <a:p>
            <a:r>
              <a:rPr lang="en-US" dirty="0" smtClean="0"/>
              <a:t>e-mail</a:t>
            </a:r>
            <a:endParaRPr lang="pt-BR" dirty="0"/>
          </a:p>
        </p:txBody>
      </p:sp>
      <p:sp>
        <p:nvSpPr>
          <p:cNvPr id="12" name="CaixaDeTexto 11"/>
          <p:cNvSpPr txBox="1"/>
          <p:nvPr/>
        </p:nvSpPr>
        <p:spPr>
          <a:xfrm>
            <a:off x="3895085" y="5877272"/>
            <a:ext cx="863378" cy="369332"/>
          </a:xfrm>
          <a:prstGeom prst="rect">
            <a:avLst/>
          </a:prstGeom>
          <a:noFill/>
        </p:spPr>
        <p:txBody>
          <a:bodyPr wrap="none" rtlCol="0">
            <a:spAutoFit/>
          </a:bodyPr>
          <a:lstStyle/>
          <a:p>
            <a:r>
              <a:rPr lang="en-US" dirty="0" smtClean="0"/>
              <a:t>Twitter</a:t>
            </a:r>
            <a:endParaRPr lang="pt-BR" dirty="0"/>
          </a:p>
        </p:txBody>
      </p:sp>
    </p:spTree>
    <p:extLst>
      <p:ext uri="{BB962C8B-B14F-4D97-AF65-F5344CB8AC3E}">
        <p14:creationId xmlns:p14="http://schemas.microsoft.com/office/powerpoint/2010/main" val="786272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Users within a short geographical distance have a higher probability of posting the same URL</a:t>
            </a:r>
            <a:r>
              <a:rPr lang="en-US" b="1" dirty="0" smtClean="0">
                <a:solidFill>
                  <a:srgbClr val="FF0000"/>
                </a:solidFill>
              </a:rPr>
              <a:t> </a:t>
            </a:r>
          </a:p>
        </p:txBody>
      </p:sp>
      <p:sp>
        <p:nvSpPr>
          <p:cNvPr id="2" name="Título 1"/>
          <p:cNvSpPr>
            <a:spLocks noGrp="1"/>
          </p:cNvSpPr>
          <p:nvPr>
            <p:ph type="title"/>
          </p:nvPr>
        </p:nvSpPr>
        <p:spPr/>
        <p:txBody>
          <a:bodyPr>
            <a:noAutofit/>
          </a:bodyPr>
          <a:lstStyle/>
          <a:p>
            <a:r>
              <a:rPr lang="en-US" sz="2800" dirty="0" smtClean="0"/>
              <a:t>How geographically distributed are the propagation trees?</a:t>
            </a:r>
          </a:p>
        </p:txBody>
      </p:sp>
      <p:pic>
        <p:nvPicPr>
          <p:cNvPr id="9" name="Imagem 8" descr="fig8.JPG"/>
          <p:cNvPicPr>
            <a:picLocks noChangeAspect="1"/>
          </p:cNvPicPr>
          <p:nvPr/>
        </p:nvPicPr>
        <p:blipFill>
          <a:blip r:embed="rId3" cstate="print"/>
          <a:stretch>
            <a:fillRect/>
          </a:stretch>
        </p:blipFill>
        <p:spPr>
          <a:xfrm>
            <a:off x="2483768" y="1556792"/>
            <a:ext cx="6247538" cy="3096344"/>
          </a:xfrm>
          <a:prstGeom prst="rect">
            <a:avLst/>
          </a:prstGeom>
        </p:spPr>
      </p:pic>
      <p:sp>
        <p:nvSpPr>
          <p:cNvPr id="8" name="Elipse 7"/>
          <p:cNvSpPr/>
          <p:nvPr/>
        </p:nvSpPr>
        <p:spPr>
          <a:xfrm>
            <a:off x="1115616" y="1599183"/>
            <a:ext cx="504056" cy="504056"/>
          </a:xfrm>
          <a:prstGeom prst="ellipse">
            <a:avLst/>
          </a:prstGeom>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A</a:t>
            </a:r>
            <a:endParaRPr lang="pt-BR" dirty="0">
              <a:solidFill>
                <a:schemeClr val="tx1"/>
              </a:solidFill>
            </a:endParaRPr>
          </a:p>
        </p:txBody>
      </p:sp>
      <p:sp>
        <p:nvSpPr>
          <p:cNvPr id="10" name="Elipse 9"/>
          <p:cNvSpPr/>
          <p:nvPr/>
        </p:nvSpPr>
        <p:spPr>
          <a:xfrm>
            <a:off x="755576" y="3501008"/>
            <a:ext cx="504056" cy="504056"/>
          </a:xfrm>
          <a:prstGeom prst="ellipse">
            <a:avLst/>
          </a:prstGeom>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C</a:t>
            </a:r>
            <a:endParaRPr lang="pt-BR" dirty="0">
              <a:solidFill>
                <a:schemeClr val="tx1"/>
              </a:solidFill>
            </a:endParaRPr>
          </a:p>
        </p:txBody>
      </p:sp>
      <p:sp>
        <p:nvSpPr>
          <p:cNvPr id="11" name="Elipse 10"/>
          <p:cNvSpPr/>
          <p:nvPr/>
        </p:nvSpPr>
        <p:spPr>
          <a:xfrm>
            <a:off x="1115616" y="2535287"/>
            <a:ext cx="504056" cy="504056"/>
          </a:xfrm>
          <a:prstGeom prst="ellipse">
            <a:avLst/>
          </a:prstGeom>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B</a:t>
            </a:r>
            <a:endParaRPr lang="pt-BR" dirty="0">
              <a:solidFill>
                <a:schemeClr val="tx1"/>
              </a:solidFill>
            </a:endParaRPr>
          </a:p>
        </p:txBody>
      </p:sp>
      <p:sp>
        <p:nvSpPr>
          <p:cNvPr id="12" name="Elipse 11"/>
          <p:cNvSpPr/>
          <p:nvPr/>
        </p:nvSpPr>
        <p:spPr>
          <a:xfrm>
            <a:off x="1547664" y="3501008"/>
            <a:ext cx="504056" cy="504056"/>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pt-BR" dirty="0"/>
          </a:p>
        </p:txBody>
      </p:sp>
      <p:cxnSp>
        <p:nvCxnSpPr>
          <p:cNvPr id="13" name="Conector de seta reta 12"/>
          <p:cNvCxnSpPr>
            <a:stCxn id="11" idx="4"/>
            <a:endCxn id="12" idx="0"/>
          </p:cNvCxnSpPr>
          <p:nvPr/>
        </p:nvCxnSpPr>
        <p:spPr>
          <a:xfrm>
            <a:off x="1367644" y="3039343"/>
            <a:ext cx="432048" cy="461665"/>
          </a:xfrm>
          <a:prstGeom prst="straightConnector1">
            <a:avLst/>
          </a:prstGeom>
          <a:ln>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4" name="Conector de seta reta 13"/>
          <p:cNvCxnSpPr>
            <a:stCxn id="8" idx="4"/>
            <a:endCxn id="11" idx="0"/>
          </p:cNvCxnSpPr>
          <p:nvPr/>
        </p:nvCxnSpPr>
        <p:spPr>
          <a:xfrm>
            <a:off x="1367644" y="2103239"/>
            <a:ext cx="0" cy="432048"/>
          </a:xfrm>
          <a:prstGeom prst="straightConnector1">
            <a:avLst/>
          </a:prstGeom>
          <a:ln>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5" name="Conector de seta reta 14"/>
          <p:cNvCxnSpPr>
            <a:stCxn id="11" idx="4"/>
            <a:endCxn id="10" idx="0"/>
          </p:cNvCxnSpPr>
          <p:nvPr/>
        </p:nvCxnSpPr>
        <p:spPr>
          <a:xfrm flipH="1">
            <a:off x="1007604" y="3039343"/>
            <a:ext cx="360040" cy="461665"/>
          </a:xfrm>
          <a:prstGeom prst="straightConnector1">
            <a:avLst/>
          </a:prstGeom>
          <a:ln>
            <a:solidFill>
              <a:schemeClr val="tx1"/>
            </a:solidFill>
            <a:prstDash val="solid"/>
            <a:tailEnd type="arrow"/>
          </a:ln>
        </p:spPr>
        <p:style>
          <a:lnRef idx="1">
            <a:schemeClr val="dk1"/>
          </a:lnRef>
          <a:fillRef idx="0">
            <a:schemeClr val="dk1"/>
          </a:fillRef>
          <a:effectRef idx="0">
            <a:schemeClr val="dk1"/>
          </a:effectRef>
          <a:fontRef idx="minor">
            <a:schemeClr val="tx1"/>
          </a:fontRef>
        </p:style>
      </p:cxnSp>
      <p:pic>
        <p:nvPicPr>
          <p:cNvPr id="18" name="Imagem 17" descr="brazil.jpg"/>
          <p:cNvPicPr>
            <a:picLocks/>
          </p:cNvPicPr>
          <p:nvPr/>
        </p:nvPicPr>
        <p:blipFill>
          <a:blip r:embed="rId4" cstate="print"/>
          <a:stretch>
            <a:fillRect/>
          </a:stretch>
        </p:blipFill>
        <p:spPr>
          <a:xfrm>
            <a:off x="467544" y="1628800"/>
            <a:ext cx="540000" cy="360000"/>
          </a:xfrm>
          <a:prstGeom prst="rect">
            <a:avLst/>
          </a:prstGeom>
        </p:spPr>
      </p:pic>
      <p:pic>
        <p:nvPicPr>
          <p:cNvPr id="19" name="Imagem 18" descr="india.jpg"/>
          <p:cNvPicPr>
            <a:picLocks/>
          </p:cNvPicPr>
          <p:nvPr/>
        </p:nvPicPr>
        <p:blipFill>
          <a:blip r:embed="rId5" cstate="print"/>
          <a:stretch>
            <a:fillRect/>
          </a:stretch>
        </p:blipFill>
        <p:spPr>
          <a:xfrm>
            <a:off x="719632" y="4149120"/>
            <a:ext cx="540000" cy="360000"/>
          </a:xfrm>
          <a:prstGeom prst="rect">
            <a:avLst/>
          </a:prstGeom>
        </p:spPr>
      </p:pic>
      <p:pic>
        <p:nvPicPr>
          <p:cNvPr id="20" name="Imagem 19" descr="southkorea.jpg"/>
          <p:cNvPicPr>
            <a:picLocks noChangeAspect="1"/>
          </p:cNvPicPr>
          <p:nvPr/>
        </p:nvPicPr>
        <p:blipFill>
          <a:blip r:embed="rId6" cstate="print"/>
          <a:stretch>
            <a:fillRect/>
          </a:stretch>
        </p:blipFill>
        <p:spPr>
          <a:xfrm>
            <a:off x="1582746" y="4149120"/>
            <a:ext cx="540982" cy="360000"/>
          </a:xfrm>
          <a:prstGeom prst="rect">
            <a:avLst/>
          </a:prstGeom>
        </p:spPr>
      </p:pic>
      <p:pic>
        <p:nvPicPr>
          <p:cNvPr id="21" name="Imagem 20" descr="germany.jpg"/>
          <p:cNvPicPr>
            <a:picLocks/>
          </p:cNvPicPr>
          <p:nvPr/>
        </p:nvPicPr>
        <p:blipFill>
          <a:blip r:embed="rId7" cstate="print"/>
          <a:stretch>
            <a:fillRect/>
          </a:stretch>
        </p:blipFill>
        <p:spPr>
          <a:xfrm>
            <a:off x="467544" y="2600325"/>
            <a:ext cx="540000" cy="360000"/>
          </a:xfrm>
          <a:prstGeom prst="rect">
            <a:avLst/>
          </a:prstGeom>
        </p:spPr>
      </p:pic>
    </p:spTree>
    <p:extLst>
      <p:ext uri="{BB962C8B-B14F-4D97-AF65-F5344CB8AC3E}">
        <p14:creationId xmlns:p14="http://schemas.microsoft.com/office/powerpoint/2010/main" val="351718384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Summary</a:t>
            </a:r>
            <a:r>
              <a:rPr lang="pt-BR" dirty="0" smtClean="0"/>
              <a:t>:</a:t>
            </a:r>
            <a:br>
              <a:rPr lang="pt-BR" dirty="0" smtClean="0"/>
            </a:br>
            <a:r>
              <a:rPr lang="pt-BR" dirty="0" err="1" smtClean="0"/>
              <a:t>Patterns</a:t>
            </a:r>
            <a:r>
              <a:rPr lang="pt-BR" dirty="0" smtClean="0"/>
              <a:t> </a:t>
            </a:r>
            <a:r>
              <a:rPr lang="pt-BR" dirty="0" err="1" smtClean="0"/>
              <a:t>of</a:t>
            </a:r>
            <a:r>
              <a:rPr lang="pt-BR" dirty="0" smtClean="0"/>
              <a:t> URL </a:t>
            </a:r>
            <a:r>
              <a:rPr lang="pt-BR" dirty="0" err="1" smtClean="0"/>
              <a:t>propagation</a:t>
            </a:r>
            <a:r>
              <a:rPr lang="pt-BR" dirty="0" smtClean="0"/>
              <a:t> </a:t>
            </a:r>
            <a:endParaRPr lang="pt-BR" dirty="0"/>
          </a:p>
        </p:txBody>
      </p:sp>
      <p:sp>
        <p:nvSpPr>
          <p:cNvPr id="3" name="Espaço Reservado para Conteúdo 2"/>
          <p:cNvSpPr>
            <a:spLocks noGrp="1"/>
          </p:cNvSpPr>
          <p:nvPr>
            <p:ph sz="quarter" idx="1"/>
          </p:nvPr>
        </p:nvSpPr>
        <p:spPr/>
        <p:txBody>
          <a:bodyPr>
            <a:normAutofit/>
          </a:bodyPr>
          <a:lstStyle/>
          <a:p>
            <a:r>
              <a:rPr lang="en-US" dirty="0" smtClean="0"/>
              <a:t>L</a:t>
            </a:r>
            <a:r>
              <a:rPr lang="pt-BR" dirty="0" err="1" smtClean="0"/>
              <a:t>arge</a:t>
            </a:r>
            <a:r>
              <a:rPr lang="pt-BR" dirty="0" err="1"/>
              <a:t>-</a:t>
            </a:r>
            <a:r>
              <a:rPr lang="pt-BR" dirty="0" err="1" smtClean="0"/>
              <a:t>scale</a:t>
            </a:r>
            <a:r>
              <a:rPr lang="pt-BR" dirty="0" smtClean="0"/>
              <a:t> </a:t>
            </a:r>
            <a:r>
              <a:rPr lang="pt-BR" dirty="0" err="1" smtClean="0"/>
              <a:t>analysis</a:t>
            </a:r>
            <a:r>
              <a:rPr lang="pt-BR" dirty="0" smtClean="0"/>
              <a:t> </a:t>
            </a:r>
            <a:r>
              <a:rPr lang="pt-BR" dirty="0" err="1" smtClean="0"/>
              <a:t>of</a:t>
            </a:r>
            <a:r>
              <a:rPr lang="pt-BR" dirty="0" smtClean="0"/>
              <a:t> </a:t>
            </a:r>
            <a:r>
              <a:rPr lang="pt-BR" dirty="0" smtClean="0"/>
              <a:t>URL </a:t>
            </a:r>
            <a:r>
              <a:rPr lang="pt-BR" dirty="0" err="1" smtClean="0"/>
              <a:t>propagation</a:t>
            </a:r>
            <a:r>
              <a:rPr lang="pt-BR" dirty="0" smtClean="0"/>
              <a:t> in </a:t>
            </a:r>
            <a:r>
              <a:rPr lang="pt-BR" dirty="0" err="1" smtClean="0"/>
              <a:t>Twitter</a:t>
            </a:r>
            <a:endParaRPr lang="en-US" dirty="0" smtClean="0"/>
          </a:p>
          <a:p>
            <a:pPr lvl="1"/>
            <a:r>
              <a:rPr lang="en-US" dirty="0" smtClean="0"/>
              <a:t>All contents have a chance to reach a large audience</a:t>
            </a:r>
          </a:p>
          <a:p>
            <a:pPr lvl="1"/>
            <a:r>
              <a:rPr lang="en-US" dirty="0" smtClean="0"/>
              <a:t>Propagation trees on Twitter are wide and shallow</a:t>
            </a:r>
          </a:p>
          <a:p>
            <a:pPr lvl="2"/>
            <a:r>
              <a:rPr lang="en-US" dirty="0" smtClean="0"/>
              <a:t>Advertising</a:t>
            </a:r>
          </a:p>
          <a:p>
            <a:pPr lvl="1"/>
            <a:r>
              <a:rPr lang="en-US" dirty="0" smtClean="0"/>
              <a:t>Content is consumed locally</a:t>
            </a:r>
          </a:p>
          <a:p>
            <a:pPr lvl="2"/>
            <a:r>
              <a:rPr lang="en-US" dirty="0" smtClean="0"/>
              <a:t>Caching design and recommendation</a:t>
            </a:r>
          </a:p>
          <a:p>
            <a:pPr lvl="1"/>
            <a:endParaRPr lang="pt-BR" dirty="0" smtClean="0">
              <a:solidFill>
                <a:schemeClr val="bg1">
                  <a:lumMod val="50000"/>
                </a:schemeClr>
              </a:solidFill>
            </a:endParaRPr>
          </a:p>
        </p:txBody>
      </p:sp>
    </p:spTree>
    <p:extLst>
      <p:ext uri="{BB962C8B-B14F-4D97-AF65-F5344CB8AC3E}">
        <p14:creationId xmlns:p14="http://schemas.microsoft.com/office/powerpoint/2010/main" val="866551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828800"/>
            <a:ext cx="7772400" cy="1470025"/>
          </a:xfrm>
        </p:spPr>
        <p:txBody>
          <a:bodyPr>
            <a:normAutofit fontScale="90000"/>
          </a:bodyPr>
          <a:lstStyle/>
          <a:p>
            <a:r>
              <a:rPr lang="en-US" dirty="0" smtClean="0"/>
              <a:t>Microscopic analysis</a:t>
            </a:r>
            <a:r>
              <a:rPr lang="en-US" dirty="0" smtClean="0"/>
              <a:t>: </a:t>
            </a:r>
            <a:r>
              <a:rPr lang="en-US" dirty="0" smtClean="0"/>
              <a:t>Understanding news media landscape in Twitter</a:t>
            </a:r>
            <a:endParaRPr lang="pt-BR" dirty="0"/>
          </a:p>
        </p:txBody>
      </p:sp>
      <p:sp>
        <p:nvSpPr>
          <p:cNvPr id="3" name="Subtítulo 2"/>
          <p:cNvSpPr>
            <a:spLocks noGrp="1"/>
          </p:cNvSpPr>
          <p:nvPr>
            <p:ph type="subTitle" idx="1"/>
          </p:nvPr>
        </p:nvSpPr>
        <p:spPr/>
        <p:txBody>
          <a:bodyPr>
            <a:normAutofit/>
          </a:bodyPr>
          <a:lstStyle/>
          <a:p>
            <a:r>
              <a:rPr lang="en-US" dirty="0" smtClean="0"/>
              <a:t>With </a:t>
            </a:r>
            <a:r>
              <a:rPr lang="en-US" dirty="0" err="1" smtClean="0"/>
              <a:t>Jisun</a:t>
            </a:r>
            <a:r>
              <a:rPr lang="en-US" dirty="0" smtClean="0"/>
              <a:t> An (</a:t>
            </a:r>
            <a:r>
              <a:rPr lang="en-US" dirty="0" smtClean="0"/>
              <a:t>Cambridge Univ.</a:t>
            </a:r>
            <a:r>
              <a:rPr lang="en-US" dirty="0" smtClean="0"/>
              <a:t>) </a:t>
            </a:r>
          </a:p>
          <a:p>
            <a:r>
              <a:rPr lang="en-US" dirty="0" err="1" smtClean="0"/>
              <a:t>Meeyoung</a:t>
            </a:r>
            <a:r>
              <a:rPr lang="en-US" dirty="0" smtClean="0"/>
              <a:t> </a:t>
            </a:r>
            <a:r>
              <a:rPr lang="en-US" dirty="0" smtClean="0"/>
              <a:t>Cha (KAIST</a:t>
            </a:r>
            <a:r>
              <a:rPr lang="en-US" dirty="0" smtClean="0"/>
              <a:t>)</a:t>
            </a:r>
            <a:endParaRPr lang="pt-BR" dirty="0"/>
          </a:p>
        </p:txBody>
      </p:sp>
    </p:spTree>
    <p:extLst>
      <p:ext uri="{BB962C8B-B14F-4D97-AF65-F5344CB8AC3E}">
        <p14:creationId xmlns:p14="http://schemas.microsoft.com/office/powerpoint/2010/main" val="3777831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76200"/>
            <a:ext cx="8915400" cy="1143000"/>
          </a:xfrm>
        </p:spPr>
        <p:txBody>
          <a:bodyPr>
            <a:normAutofit/>
          </a:bodyPr>
          <a:lstStyle/>
          <a:p>
            <a:r>
              <a:rPr lang="en-US" sz="3200" dirty="0" smtClean="0">
                <a:latin typeface="Helvetica" charset="0"/>
                <a:ea typeface="ＭＳ Ｐゴシック" charset="0"/>
                <a:cs typeface="ＭＳ Ｐゴシック" charset="0"/>
              </a:rPr>
              <a:t>Information discovery in Online Social Networks</a:t>
            </a:r>
            <a:endParaRPr lang="en-US" sz="3200" dirty="0">
              <a:latin typeface="Helvetica" charset="0"/>
              <a:ea typeface="ＭＳ Ｐゴシック" charset="0"/>
              <a:cs typeface="ＭＳ Ｐゴシック" charset="0"/>
            </a:endParaRPr>
          </a:p>
        </p:txBody>
      </p:sp>
      <p:sp>
        <p:nvSpPr>
          <p:cNvPr id="26627" name="Content Placeholder 2"/>
          <p:cNvSpPr>
            <a:spLocks noGrp="1"/>
          </p:cNvSpPr>
          <p:nvPr>
            <p:ph idx="1"/>
          </p:nvPr>
        </p:nvSpPr>
        <p:spPr>
          <a:xfrm>
            <a:off x="685800" y="1600200"/>
            <a:ext cx="8305800" cy="4800600"/>
          </a:xfrm>
        </p:spPr>
        <p:txBody>
          <a:bodyPr>
            <a:normAutofit/>
          </a:bodyPr>
          <a:lstStyle/>
          <a:p>
            <a:r>
              <a:rPr lang="en-US" sz="2800" dirty="0">
                <a:latin typeface="Helvetica" charset="0"/>
                <a:ea typeface="ＭＳ Ｐゴシック" charset="0"/>
                <a:cs typeface="ＭＳ Ｐゴシック" charset="0"/>
              </a:rPr>
              <a:t>Discovering information on the Web</a:t>
            </a:r>
          </a:p>
          <a:p>
            <a:pPr lvl="1"/>
            <a:r>
              <a:rPr lang="en-US" sz="2400" dirty="0">
                <a:latin typeface="Helvetica" charset="0"/>
                <a:ea typeface="ＭＳ Ｐゴシック" charset="0"/>
              </a:rPr>
              <a:t>o</a:t>
            </a:r>
            <a:r>
              <a:rPr lang="en-US" sz="2400" dirty="0" smtClean="0">
                <a:latin typeface="Helvetica" charset="0"/>
                <a:ea typeface="ＭＳ Ｐゴシック" charset="0"/>
              </a:rPr>
              <a:t>ld </a:t>
            </a:r>
            <a:r>
              <a:rPr lang="en-US" sz="2400" dirty="0">
                <a:latin typeface="Helvetica" charset="0"/>
                <a:ea typeface="ＭＳ Ｐゴシック" charset="0"/>
              </a:rPr>
              <a:t>method: Browsing from authoritative sources</a:t>
            </a:r>
            <a:endParaRPr lang="en-US" sz="2400" dirty="0">
              <a:latin typeface="Helvetica" charset="0"/>
              <a:ea typeface="ＭＳ Ｐゴシック" charset="0"/>
              <a:cs typeface="ＭＳ Ｐゴシック" charset="0"/>
            </a:endParaRPr>
          </a:p>
          <a:p>
            <a:pPr lvl="1"/>
            <a:r>
              <a:rPr lang="en-US" sz="2400" dirty="0">
                <a:latin typeface="Helvetica" charset="0"/>
                <a:ea typeface="ＭＳ Ｐゴシック" charset="0"/>
              </a:rPr>
              <a:t>n</a:t>
            </a:r>
            <a:r>
              <a:rPr lang="en-US" sz="2400" dirty="0" smtClean="0">
                <a:latin typeface="Helvetica" charset="0"/>
                <a:ea typeface="ＭＳ Ｐゴシック" charset="0"/>
              </a:rPr>
              <a:t>ew </a:t>
            </a:r>
            <a:r>
              <a:rPr lang="en-US" sz="2400" dirty="0">
                <a:latin typeface="Helvetica" charset="0"/>
                <a:ea typeface="ＭＳ Ｐゴシック" charset="0"/>
              </a:rPr>
              <a:t>method: Word-of-mouth</a:t>
            </a:r>
            <a:r>
              <a:rPr lang="en-US" sz="2400" dirty="0">
                <a:solidFill>
                  <a:srgbClr val="FFFF66"/>
                </a:solidFill>
                <a:latin typeface="Helvetica" charset="0"/>
                <a:ea typeface="ＭＳ Ｐゴシック" charset="0"/>
              </a:rPr>
              <a:t> </a:t>
            </a:r>
            <a:r>
              <a:rPr lang="en-US" sz="2400" dirty="0">
                <a:latin typeface="Helvetica" charset="0"/>
                <a:ea typeface="ＭＳ Ｐゴシック" charset="0"/>
              </a:rPr>
              <a:t>from friends</a:t>
            </a:r>
            <a:endParaRPr lang="en-US" sz="2400" dirty="0">
              <a:latin typeface="Helvetica" charset="0"/>
              <a:ea typeface="ＭＳ Ｐゴシック" charset="0"/>
              <a:cs typeface="ＭＳ Ｐゴシック" charset="0"/>
            </a:endParaRPr>
          </a:p>
          <a:p>
            <a:pPr lvl="1">
              <a:buFontTx/>
              <a:buNone/>
            </a:pPr>
            <a:r>
              <a:rPr lang="en-US" sz="2400" dirty="0">
                <a:latin typeface="Helvetica" charset="0"/>
                <a:ea typeface="ＭＳ Ｐゴシック" charset="0"/>
                <a:cs typeface="ＭＳ Ｐゴシック" charset="0"/>
              </a:rPr>
              <a:t> </a:t>
            </a:r>
          </a:p>
          <a:p>
            <a:r>
              <a:rPr lang="en-US" sz="2800" dirty="0">
                <a:latin typeface="Helvetica" charset="0"/>
                <a:ea typeface="ＭＳ Ｐゴシック" charset="0"/>
                <a:cs typeface="ＭＳ Ｐゴシック" charset="0"/>
              </a:rPr>
              <a:t>Lots of theories &amp; beliefs about viral propagation </a:t>
            </a:r>
          </a:p>
          <a:p>
            <a:pPr lvl="1"/>
            <a:r>
              <a:rPr lang="en-US" sz="2400" dirty="0">
                <a:solidFill>
                  <a:srgbClr val="FF0000"/>
                </a:solidFill>
                <a:latin typeface="Helvetica" charset="0"/>
                <a:ea typeface="ＭＳ Ｐゴシック" charset="0"/>
              </a:rPr>
              <a:t>b</a:t>
            </a:r>
            <a:r>
              <a:rPr lang="en-US" sz="2400" dirty="0" smtClean="0">
                <a:solidFill>
                  <a:srgbClr val="FF0000"/>
                </a:solidFill>
                <a:latin typeface="Helvetica" charset="0"/>
                <a:ea typeface="ＭＳ Ｐゴシック" charset="0"/>
              </a:rPr>
              <a:t>ut </a:t>
            </a:r>
            <a:r>
              <a:rPr lang="en-US" sz="2400" dirty="0">
                <a:solidFill>
                  <a:srgbClr val="FF0000"/>
                </a:solidFill>
                <a:latin typeface="Helvetica" charset="0"/>
                <a:ea typeface="ＭＳ Ｐゴシック" charset="0"/>
              </a:rPr>
              <a:t>few are empirically derived or validated at scale</a:t>
            </a:r>
            <a:r>
              <a:rPr lang="en-US" sz="2400" dirty="0">
                <a:solidFill>
                  <a:srgbClr val="FFFF66"/>
                </a:solidFill>
                <a:latin typeface="Helvetica" charset="0"/>
                <a:ea typeface="ＭＳ Ｐゴシック" charset="0"/>
              </a:rPr>
              <a:t>!</a:t>
            </a:r>
          </a:p>
          <a:p>
            <a:pPr lvl="1"/>
            <a:endParaRPr lang="en-US" sz="2400" dirty="0">
              <a:solidFill>
                <a:srgbClr val="FFFF66"/>
              </a:solidFill>
              <a:latin typeface="Helvetica" charset="0"/>
              <a:ea typeface="ＭＳ Ｐゴシック" charset="0"/>
            </a:endParaRPr>
          </a:p>
          <a:p>
            <a:pPr eaLnBrk="1" hangingPunct="1"/>
            <a:r>
              <a:rPr lang="en-US" altLang="ko-KR" sz="2800" dirty="0">
                <a:latin typeface="Helvetica" charset="0"/>
                <a:ea typeface="굴림" charset="0"/>
                <a:cs typeface="굴림" charset="0"/>
              </a:rPr>
              <a:t>Large-scale empirical studies only possible </a:t>
            </a:r>
            <a:r>
              <a:rPr lang="en-US" altLang="ko-KR" sz="2800" dirty="0" smtClean="0">
                <a:latin typeface="Helvetica" charset="0"/>
                <a:ea typeface="굴림" charset="0"/>
                <a:cs typeface="굴림" charset="0"/>
              </a:rPr>
              <a:t>recently</a:t>
            </a:r>
            <a:endParaRPr lang="en-US" altLang="ko-KR" sz="2800" dirty="0">
              <a:latin typeface="Helvetica" charset="0"/>
              <a:ea typeface="굴림" charset="0"/>
              <a:cs typeface="굴림" charset="0"/>
            </a:endParaRPr>
          </a:p>
        </p:txBody>
      </p:sp>
    </p:spTree>
    <p:extLst>
      <p:ext uri="{BB962C8B-B14F-4D97-AF65-F5344CB8AC3E}">
        <p14:creationId xmlns:p14="http://schemas.microsoft.com/office/powerpoint/2010/main" val="2554964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Interesting questions</a:t>
            </a:r>
            <a:endParaRPr lang="pt-BR" dirty="0"/>
          </a:p>
        </p:txBody>
      </p:sp>
      <p:sp>
        <p:nvSpPr>
          <p:cNvPr id="3" name="Espaço Reservado para Conteúdo 2"/>
          <p:cNvSpPr>
            <a:spLocks noGrp="1"/>
          </p:cNvSpPr>
          <p:nvPr>
            <p:ph sz="quarter" idx="1"/>
          </p:nvPr>
        </p:nvSpPr>
        <p:spPr/>
        <p:txBody>
          <a:bodyPr>
            <a:normAutofit/>
          </a:bodyPr>
          <a:lstStyle/>
          <a:p>
            <a:r>
              <a:rPr lang="en-US" sz="2400" dirty="0" smtClean="0"/>
              <a:t>Does social interaction help media sources reach more audience?</a:t>
            </a:r>
          </a:p>
          <a:p>
            <a:endParaRPr lang="en-US" sz="2400" dirty="0"/>
          </a:p>
          <a:p>
            <a:r>
              <a:rPr lang="en-US" sz="2400" dirty="0" smtClean="0"/>
              <a:t>Do users follow diverse media sources?</a:t>
            </a:r>
          </a:p>
          <a:p>
            <a:endParaRPr lang="en-US" sz="2400" dirty="0"/>
          </a:p>
          <a:p>
            <a:r>
              <a:rPr lang="en-US" sz="2400" dirty="0" smtClean="0"/>
              <a:t>Does social interaction expose users to diverse media sources?</a:t>
            </a:r>
          </a:p>
          <a:p>
            <a:endParaRPr lang="en-US" sz="2400" dirty="0"/>
          </a:p>
          <a:p>
            <a:endParaRPr lang="en-US" sz="2400" dirty="0" smtClean="0"/>
          </a:p>
        </p:txBody>
      </p:sp>
    </p:spTree>
    <p:extLst>
      <p:ext uri="{BB962C8B-B14F-4D97-AF65-F5344CB8AC3E}">
        <p14:creationId xmlns:p14="http://schemas.microsoft.com/office/powerpoint/2010/main" val="20470019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nchor="ctr"/>
          <a:lstStyle/>
          <a:p>
            <a:pPr eaLnBrk="1" hangingPunct="1"/>
            <a:r>
              <a:rPr lang="en-US" altLang="ko-KR" b="1" dirty="0" smtClean="0">
                <a:latin typeface="Corbel" charset="0"/>
                <a:ea typeface="굴림" charset="-127"/>
                <a:cs typeface="굴림" charset="-127"/>
              </a:rPr>
              <a:t>Methodology</a:t>
            </a:r>
            <a:endParaRPr lang="en-US" altLang="ko-KR" b="1" dirty="0">
              <a:latin typeface="Corbel" charset="0"/>
              <a:ea typeface="굴림" charset="-127"/>
              <a:cs typeface="굴림" charset="-127"/>
            </a:endParaRPr>
          </a:p>
        </p:txBody>
      </p:sp>
      <p:sp>
        <p:nvSpPr>
          <p:cNvPr id="7171" name="Content Placeholder 2"/>
          <p:cNvSpPr>
            <a:spLocks noGrp="1"/>
          </p:cNvSpPr>
          <p:nvPr>
            <p:ph idx="1"/>
          </p:nvPr>
        </p:nvSpPr>
        <p:spPr>
          <a:xfrm>
            <a:off x="457200" y="1905000"/>
            <a:ext cx="4038600" cy="4495800"/>
          </a:xfrm>
        </p:spPr>
        <p:txBody>
          <a:bodyPr/>
          <a:lstStyle/>
          <a:p>
            <a:pPr>
              <a:buFont typeface="Wingdings" charset="2"/>
              <a:buChar char="§"/>
            </a:pPr>
            <a:r>
              <a:rPr lang="en-US" altLang="ko-KR" sz="2400" dirty="0" smtClean="0">
                <a:ea typeface="굴림" charset="-127"/>
                <a:cs typeface="굴림" charset="-127"/>
              </a:rPr>
              <a:t>Focus </a:t>
            </a:r>
            <a:r>
              <a:rPr lang="en-US" altLang="ko-KR" sz="2400" dirty="0" smtClean="0">
                <a:ea typeface="굴림" charset="-127"/>
                <a:cs typeface="굴림" charset="-127"/>
              </a:rPr>
              <a:t>on 80 media sources</a:t>
            </a:r>
            <a:endParaRPr lang="en-US" altLang="ko-KR" sz="2000" dirty="0" smtClean="0">
              <a:ea typeface="굴림" charset="-127"/>
              <a:cs typeface="굴림" charset="-127"/>
            </a:endParaRPr>
          </a:p>
          <a:p>
            <a:pPr lvl="1">
              <a:buFont typeface="Wingdings" charset="2"/>
              <a:buChar char="§"/>
            </a:pPr>
            <a:r>
              <a:rPr lang="en-US" altLang="ko-KR" sz="2000" dirty="0" smtClean="0">
                <a:ea typeface="굴림" charset="-127"/>
                <a:cs typeface="굴림" charset="-127"/>
              </a:rPr>
              <a:t>English-based media</a:t>
            </a:r>
          </a:p>
          <a:p>
            <a:pPr lvl="1">
              <a:buFont typeface="Wingdings" charset="2"/>
              <a:buChar char="§"/>
            </a:pPr>
            <a:r>
              <a:rPr lang="en-US" altLang="ko-KR" sz="2000" dirty="0" smtClean="0">
                <a:ea typeface="굴림" charset="-127"/>
                <a:cs typeface="굴림" charset="-127"/>
              </a:rPr>
              <a:t>A total of 14M followers and their connections (1.2B links, 350,000 tweets</a:t>
            </a:r>
          </a:p>
        </p:txBody>
      </p:sp>
      <p:graphicFrame>
        <p:nvGraphicFramePr>
          <p:cNvPr id="6" name="Table 5"/>
          <p:cNvGraphicFramePr>
            <a:graphicFrameLocks noGrp="1"/>
          </p:cNvGraphicFramePr>
          <p:nvPr/>
        </p:nvGraphicFramePr>
        <p:xfrm>
          <a:off x="4800600" y="1905000"/>
          <a:ext cx="3581400" cy="3912529"/>
        </p:xfrm>
        <a:graphic>
          <a:graphicData uri="http://schemas.openxmlformats.org/drawingml/2006/table">
            <a:tbl>
              <a:tblPr firstRow="1" bandRow="1">
                <a:tableStyleId>{9D7B26C5-4107-4FEC-AEDC-1716B250A1EF}</a:tableStyleId>
              </a:tblPr>
              <a:tblGrid>
                <a:gridCol w="1432560"/>
                <a:gridCol w="2148840"/>
              </a:tblGrid>
              <a:tr h="379553">
                <a:tc>
                  <a:txBody>
                    <a:bodyPr/>
                    <a:lstStyle/>
                    <a:p>
                      <a:pPr algn="ctr"/>
                      <a:r>
                        <a:rPr lang="en-US" sz="2000" dirty="0" smtClean="0"/>
                        <a:t>Genre</a:t>
                      </a:r>
                      <a:endParaRPr lang="en-US" sz="2000" dirty="0"/>
                    </a:p>
                  </a:txBody>
                  <a:tcPr/>
                </a:tc>
                <a:tc>
                  <a:txBody>
                    <a:bodyPr/>
                    <a:lstStyle/>
                    <a:p>
                      <a:pPr algn="ctr"/>
                      <a:r>
                        <a:rPr lang="en-US" sz="2000" dirty="0" smtClean="0"/>
                        <a:t>Example</a:t>
                      </a:r>
                      <a:r>
                        <a:rPr lang="en-US" sz="2000" baseline="0" dirty="0" smtClean="0"/>
                        <a:t> a</a:t>
                      </a:r>
                      <a:r>
                        <a:rPr lang="en-US" sz="2000" dirty="0" smtClean="0"/>
                        <a:t>ccount</a:t>
                      </a:r>
                      <a:endParaRPr lang="en-US" sz="2000" dirty="0"/>
                    </a:p>
                  </a:txBody>
                  <a:tcPr/>
                </a:tc>
              </a:tr>
              <a:tr h="629258">
                <a:tc>
                  <a:txBody>
                    <a:bodyPr/>
                    <a:lstStyle/>
                    <a:p>
                      <a:pPr algn="ctr"/>
                      <a:r>
                        <a:rPr lang="en-US" sz="1800" dirty="0" smtClean="0"/>
                        <a:t>News</a:t>
                      </a:r>
                    </a:p>
                    <a:p>
                      <a:pPr algn="ctr"/>
                      <a:r>
                        <a:rPr lang="en-US" sz="1800" dirty="0" smtClean="0"/>
                        <a:t>(40 sources)</a:t>
                      </a:r>
                      <a:endParaRPr lang="en-US" sz="1800" dirty="0"/>
                    </a:p>
                  </a:txBody>
                  <a:tcPr anchor="ctr"/>
                </a:tc>
                <a:tc>
                  <a:txBody>
                    <a:bodyPr/>
                    <a:lstStyle/>
                    <a:p>
                      <a:pPr algn="ctr"/>
                      <a:r>
                        <a:rPr lang="en-US" sz="1800" dirty="0" err="1" smtClean="0"/>
                        <a:t>cnnbrk</a:t>
                      </a:r>
                      <a:r>
                        <a:rPr lang="en-US" sz="1800" dirty="0" smtClean="0"/>
                        <a:t>, </a:t>
                      </a:r>
                      <a:r>
                        <a:rPr lang="en-US" sz="1800" dirty="0" err="1" smtClean="0"/>
                        <a:t>nytimes</a:t>
                      </a:r>
                      <a:r>
                        <a:rPr lang="en-US" sz="1800" dirty="0" smtClean="0"/>
                        <a:t>, </a:t>
                      </a:r>
                      <a:r>
                        <a:rPr lang="en-US" sz="1800" dirty="0" err="1" smtClean="0"/>
                        <a:t>TerryMoran</a:t>
                      </a:r>
                      <a:endParaRPr lang="en-US" sz="1800" dirty="0"/>
                    </a:p>
                  </a:txBody>
                  <a:tcPr anchor="ctr"/>
                </a:tc>
              </a:tr>
              <a:tr h="485428">
                <a:tc>
                  <a:txBody>
                    <a:bodyPr/>
                    <a:lstStyle/>
                    <a:p>
                      <a:pPr algn="ctr"/>
                      <a:r>
                        <a:rPr lang="en-US" sz="1800" dirty="0" smtClean="0"/>
                        <a:t>Technology (13)</a:t>
                      </a:r>
                      <a:endParaRPr lang="en-US" sz="1800" dirty="0"/>
                    </a:p>
                  </a:txBody>
                  <a:tcPr anchor="ctr"/>
                </a:tc>
                <a:tc>
                  <a:txBody>
                    <a:bodyPr/>
                    <a:lstStyle/>
                    <a:p>
                      <a:pPr algn="ctr"/>
                      <a:r>
                        <a:rPr lang="en-US" sz="1800" dirty="0" err="1" smtClean="0"/>
                        <a:t>BBCClick</a:t>
                      </a:r>
                      <a:r>
                        <a:rPr lang="en-US" sz="1800" dirty="0" smtClean="0"/>
                        <a:t>,</a:t>
                      </a:r>
                      <a:r>
                        <a:rPr lang="en-US" sz="1800" baseline="0" dirty="0" smtClean="0"/>
                        <a:t> </a:t>
                      </a:r>
                      <a:r>
                        <a:rPr lang="en-US" sz="1800" baseline="0" dirty="0" err="1" smtClean="0"/>
                        <a:t>mashable</a:t>
                      </a:r>
                      <a:endParaRPr lang="en-US" sz="1800" dirty="0"/>
                    </a:p>
                  </a:txBody>
                  <a:tcPr anchor="ctr"/>
                </a:tc>
              </a:tr>
              <a:tr h="341597">
                <a:tc>
                  <a:txBody>
                    <a:bodyPr/>
                    <a:lstStyle/>
                    <a:p>
                      <a:pPr algn="ctr"/>
                      <a:r>
                        <a:rPr lang="en-US" sz="1800" dirty="0" smtClean="0"/>
                        <a:t>Sports</a:t>
                      </a:r>
                      <a:r>
                        <a:rPr lang="en-US" sz="1800" baseline="0" dirty="0" smtClean="0"/>
                        <a:t> (7)</a:t>
                      </a:r>
                      <a:endParaRPr lang="en-US" sz="1800" dirty="0"/>
                    </a:p>
                  </a:txBody>
                  <a:tcPr anchor="ctr"/>
                </a:tc>
                <a:tc>
                  <a:txBody>
                    <a:bodyPr/>
                    <a:lstStyle/>
                    <a:p>
                      <a:pPr algn="ctr"/>
                      <a:r>
                        <a:rPr lang="en-US" sz="1800" dirty="0" smtClean="0"/>
                        <a:t>NBA, </a:t>
                      </a:r>
                      <a:r>
                        <a:rPr lang="en-US" sz="1800" dirty="0" err="1" smtClean="0"/>
                        <a:t>nfl</a:t>
                      </a:r>
                      <a:endParaRPr lang="en-US" sz="1800" dirty="0"/>
                    </a:p>
                  </a:txBody>
                  <a:tcPr anchor="ctr"/>
                </a:tc>
              </a:tr>
              <a:tr h="341597">
                <a:tc>
                  <a:txBody>
                    <a:bodyPr/>
                    <a:lstStyle/>
                    <a:p>
                      <a:pPr algn="ctr"/>
                      <a:r>
                        <a:rPr lang="en-US" sz="1800" dirty="0" smtClean="0"/>
                        <a:t>Music</a:t>
                      </a:r>
                      <a:r>
                        <a:rPr lang="en-US" sz="1800" baseline="0" dirty="0" smtClean="0"/>
                        <a:t> (3)</a:t>
                      </a:r>
                      <a:endParaRPr lang="en-US" sz="1800" dirty="0"/>
                    </a:p>
                  </a:txBody>
                  <a:tcPr anchor="ctr"/>
                </a:tc>
                <a:tc>
                  <a:txBody>
                    <a:bodyPr/>
                    <a:lstStyle/>
                    <a:p>
                      <a:pPr algn="ctr"/>
                      <a:r>
                        <a:rPr lang="en-US" sz="1800" dirty="0" smtClean="0"/>
                        <a:t>MTV</a:t>
                      </a:r>
                      <a:endParaRPr lang="en-US" sz="1800" dirty="0"/>
                    </a:p>
                  </a:txBody>
                  <a:tcPr anchor="ctr"/>
                </a:tc>
              </a:tr>
              <a:tr h="341597">
                <a:tc>
                  <a:txBody>
                    <a:bodyPr/>
                    <a:lstStyle/>
                    <a:p>
                      <a:pPr algn="ctr"/>
                      <a:r>
                        <a:rPr lang="en-US" sz="1800" dirty="0" smtClean="0"/>
                        <a:t>Politics (5)</a:t>
                      </a:r>
                      <a:endParaRPr lang="en-US" sz="1800" dirty="0"/>
                    </a:p>
                  </a:txBody>
                  <a:tcPr anchor="ctr"/>
                </a:tc>
                <a:tc>
                  <a:txBody>
                    <a:bodyPr/>
                    <a:lstStyle/>
                    <a:p>
                      <a:pPr algn="ctr"/>
                      <a:r>
                        <a:rPr lang="en-US" sz="1800" dirty="0" err="1" smtClean="0"/>
                        <a:t>nprpolitics</a:t>
                      </a:r>
                      <a:r>
                        <a:rPr lang="en-US" sz="1800" dirty="0" smtClean="0"/>
                        <a:t>,</a:t>
                      </a:r>
                      <a:endParaRPr lang="en-US" sz="1800" dirty="0"/>
                    </a:p>
                  </a:txBody>
                  <a:tcPr anchor="ctr"/>
                </a:tc>
              </a:tr>
              <a:tr h="341597">
                <a:tc>
                  <a:txBody>
                    <a:bodyPr/>
                    <a:lstStyle/>
                    <a:p>
                      <a:pPr algn="ctr"/>
                      <a:r>
                        <a:rPr lang="en-US" sz="1800" dirty="0" smtClean="0"/>
                        <a:t>Business (2)</a:t>
                      </a:r>
                      <a:endParaRPr lang="en-US" sz="1800" dirty="0"/>
                    </a:p>
                  </a:txBody>
                  <a:tcPr anchor="ctr"/>
                </a:tc>
                <a:tc>
                  <a:txBody>
                    <a:bodyPr/>
                    <a:lstStyle/>
                    <a:p>
                      <a:pPr algn="ctr"/>
                      <a:r>
                        <a:rPr lang="en-US" sz="1800" dirty="0" err="1" smtClean="0"/>
                        <a:t>davos</a:t>
                      </a:r>
                      <a:endParaRPr lang="en-US" sz="1800" dirty="0"/>
                    </a:p>
                  </a:txBody>
                  <a:tcPr anchor="ctr"/>
                </a:tc>
              </a:tr>
              <a:tr h="773089">
                <a:tc>
                  <a:txBody>
                    <a:bodyPr/>
                    <a:lstStyle/>
                    <a:p>
                      <a:pPr algn="ctr"/>
                      <a:r>
                        <a:rPr lang="en-US" sz="1800" dirty="0" smtClean="0"/>
                        <a:t>Fashion </a:t>
                      </a:r>
                    </a:p>
                    <a:p>
                      <a:pPr algn="ctr"/>
                      <a:r>
                        <a:rPr lang="en-US" sz="1800" dirty="0" smtClean="0"/>
                        <a:t>&amp; Gossip</a:t>
                      </a:r>
                      <a:r>
                        <a:rPr lang="en-US" sz="1800" baseline="0" dirty="0" smtClean="0"/>
                        <a:t> (4)</a:t>
                      </a:r>
                      <a:endParaRPr lang="en-US" sz="1800" dirty="0"/>
                    </a:p>
                  </a:txBody>
                  <a:tcPr anchor="ctr"/>
                </a:tc>
                <a:tc>
                  <a:txBody>
                    <a:bodyPr/>
                    <a:lstStyle/>
                    <a:p>
                      <a:pPr algn="ctr"/>
                      <a:r>
                        <a:rPr lang="en-US" sz="1800" dirty="0" err="1" smtClean="0"/>
                        <a:t>peoplemag</a:t>
                      </a:r>
                      <a:endParaRPr lang="en-US" sz="1800" dirty="0"/>
                    </a:p>
                  </a:txBody>
                  <a:tcPr anchor="ctr"/>
                </a:tc>
              </a:tr>
            </a:tbl>
          </a:graphicData>
        </a:graphic>
      </p:graphicFrame>
    </p:spTree>
    <p:extLst>
      <p:ext uri="{BB962C8B-B14F-4D97-AF65-F5344CB8AC3E}">
        <p14:creationId xmlns:p14="http://schemas.microsoft.com/office/powerpoint/2010/main" val="6281949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Media exposure</a:t>
            </a:r>
            <a:endParaRPr lang="en-US" b="1" dirty="0"/>
          </a:p>
        </p:txBody>
      </p:sp>
      <p:grpSp>
        <p:nvGrpSpPr>
          <p:cNvPr id="17" name="Group 16"/>
          <p:cNvGrpSpPr/>
          <p:nvPr/>
        </p:nvGrpSpPr>
        <p:grpSpPr>
          <a:xfrm>
            <a:off x="457201" y="1711092"/>
            <a:ext cx="3881273" cy="4344592"/>
            <a:chOff x="457200" y="1711091"/>
            <a:chExt cx="3881273" cy="4344592"/>
          </a:xfrm>
        </p:grpSpPr>
        <p:pic>
          <p:nvPicPr>
            <p:cNvPr id="9" name="Picture 8" descr="skitched-4-1-1-1-3-2-1.png"/>
            <p:cNvPicPr preferRelativeResize="0">
              <a:picLocks/>
            </p:cNvPicPr>
            <p:nvPr/>
          </p:nvPicPr>
          <p:blipFill>
            <a:blip r:embed="rId3"/>
            <a:stretch>
              <a:fillRect/>
            </a:stretch>
          </p:blipFill>
          <p:spPr>
            <a:xfrm>
              <a:off x="738473" y="1711091"/>
              <a:ext cx="3600000" cy="4140000"/>
            </a:xfrm>
            <a:prstGeom prst="rect">
              <a:avLst/>
            </a:prstGeom>
          </p:spPr>
        </p:pic>
        <p:pic>
          <p:nvPicPr>
            <p:cNvPr id="10" name="Picture 9" descr="People clip art - vector clip art online, royalty free &amp; public domain.png"/>
            <p:cNvPicPr>
              <a:picLocks noChangeAspect="1"/>
            </p:cNvPicPr>
            <p:nvPr/>
          </p:nvPicPr>
          <p:blipFill>
            <a:blip r:embed="rId4"/>
            <a:stretch>
              <a:fillRect/>
            </a:stretch>
          </p:blipFill>
          <p:spPr>
            <a:xfrm>
              <a:off x="457200" y="3657600"/>
              <a:ext cx="562545" cy="950508"/>
            </a:xfrm>
            <a:prstGeom prst="rect">
              <a:avLst/>
            </a:prstGeom>
          </p:spPr>
        </p:pic>
        <p:pic>
          <p:nvPicPr>
            <p:cNvPr id="13" name="Picture 12" descr="Kmo clip art - vector clip art online, royalty free &amp; public domain.png"/>
            <p:cNvPicPr>
              <a:picLocks noChangeAspect="1"/>
            </p:cNvPicPr>
            <p:nvPr/>
          </p:nvPicPr>
          <p:blipFill>
            <a:blip r:embed="rId5"/>
            <a:stretch>
              <a:fillRect/>
            </a:stretch>
          </p:blipFill>
          <p:spPr>
            <a:xfrm>
              <a:off x="3176873" y="5105400"/>
              <a:ext cx="556928" cy="950283"/>
            </a:xfrm>
            <a:prstGeom prst="rect">
              <a:avLst/>
            </a:prstGeom>
          </p:spPr>
        </p:pic>
      </p:grpSp>
      <p:grpSp>
        <p:nvGrpSpPr>
          <p:cNvPr id="18" name="Group 17"/>
          <p:cNvGrpSpPr/>
          <p:nvPr/>
        </p:nvGrpSpPr>
        <p:grpSpPr>
          <a:xfrm>
            <a:off x="4695257" y="1711092"/>
            <a:ext cx="3839145" cy="4496992"/>
            <a:chOff x="4695255" y="1711091"/>
            <a:chExt cx="3839145" cy="4496992"/>
          </a:xfrm>
        </p:grpSpPr>
        <p:pic>
          <p:nvPicPr>
            <p:cNvPr id="6" name="Picture 5" descr="skitched-4-1-3-1-3-1-1.png"/>
            <p:cNvPicPr preferRelativeResize="0">
              <a:picLocks/>
            </p:cNvPicPr>
            <p:nvPr/>
          </p:nvPicPr>
          <p:blipFill>
            <a:blip r:embed="rId6"/>
            <a:stretch>
              <a:fillRect/>
            </a:stretch>
          </p:blipFill>
          <p:spPr>
            <a:xfrm>
              <a:off x="4934400" y="1711091"/>
              <a:ext cx="3600000" cy="4140000"/>
            </a:xfrm>
            <a:prstGeom prst="rect">
              <a:avLst/>
            </a:prstGeom>
          </p:spPr>
        </p:pic>
        <p:pic>
          <p:nvPicPr>
            <p:cNvPr id="14" name="Picture 13" descr="People clip art - vector clip art online, royalty free &amp; public domain.png"/>
            <p:cNvPicPr>
              <a:picLocks noChangeAspect="1"/>
            </p:cNvPicPr>
            <p:nvPr/>
          </p:nvPicPr>
          <p:blipFill>
            <a:blip r:embed="rId4"/>
            <a:stretch>
              <a:fillRect/>
            </a:stretch>
          </p:blipFill>
          <p:spPr>
            <a:xfrm>
              <a:off x="4695255" y="3657600"/>
              <a:ext cx="562545" cy="950508"/>
            </a:xfrm>
            <a:prstGeom prst="rect">
              <a:avLst/>
            </a:prstGeom>
          </p:spPr>
        </p:pic>
        <p:pic>
          <p:nvPicPr>
            <p:cNvPr id="15" name="Picture 14" descr="Kmo clip art - vector clip art online, royalty free &amp; public domain.png"/>
            <p:cNvPicPr>
              <a:picLocks noChangeAspect="1"/>
            </p:cNvPicPr>
            <p:nvPr/>
          </p:nvPicPr>
          <p:blipFill>
            <a:blip r:embed="rId5"/>
            <a:stretch>
              <a:fillRect/>
            </a:stretch>
          </p:blipFill>
          <p:spPr>
            <a:xfrm>
              <a:off x="7315200" y="5257800"/>
              <a:ext cx="556928" cy="950283"/>
            </a:xfrm>
            <a:prstGeom prst="rect">
              <a:avLst/>
            </a:prstGeom>
          </p:spPr>
        </p:pic>
      </p:grpSp>
    </p:spTree>
    <p:extLst>
      <p:ext uri="{BB962C8B-B14F-4D97-AF65-F5344CB8AC3E}">
        <p14:creationId xmlns:p14="http://schemas.microsoft.com/office/powerpoint/2010/main" val="1763532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sz="4000" b="1" dirty="0" smtClean="0">
                <a:latin typeface="Corbel"/>
                <a:cs typeface="Corbel"/>
              </a:rPr>
              <a:t>Is social interaction helping media publishers reach more audience? </a:t>
            </a:r>
            <a:endParaRPr lang="en-US" sz="4000" b="1" dirty="0">
              <a:latin typeface="Corbel"/>
              <a:cs typeface="Corbel"/>
            </a:endParaRPr>
          </a:p>
        </p:txBody>
      </p:sp>
      <p:sp>
        <p:nvSpPr>
          <p:cNvPr id="7" name="Rectangle 6"/>
          <p:cNvSpPr/>
          <p:nvPr/>
        </p:nvSpPr>
        <p:spPr>
          <a:xfrm>
            <a:off x="0" y="5903894"/>
            <a:ext cx="9144000" cy="954107"/>
          </a:xfrm>
          <a:prstGeom prst="rect">
            <a:avLst/>
          </a:prstGeom>
          <a:solidFill>
            <a:schemeClr val="tx1"/>
          </a:solidFill>
        </p:spPr>
        <p:txBody>
          <a:bodyPr wrap="square">
            <a:spAutoFit/>
          </a:bodyPr>
          <a:lstStyle/>
          <a:p>
            <a:pPr algn="ctr"/>
            <a:r>
              <a:rPr lang="en-US" altLang="ko-KR" sz="2800" dirty="0" smtClean="0">
                <a:solidFill>
                  <a:srgbClr val="FFFF00"/>
                </a:solidFill>
                <a:latin typeface="Calibri" charset="0"/>
                <a:ea typeface="Calibri" charset="0"/>
                <a:cs typeface="Calibri" charset="0"/>
              </a:rPr>
              <a:t>Yes: Social interaction increases publisher’s audience</a:t>
            </a:r>
          </a:p>
          <a:p>
            <a:pPr algn="ctr"/>
            <a:r>
              <a:rPr lang="en-US" sz="2800" dirty="0" smtClean="0">
                <a:solidFill>
                  <a:schemeClr val="bg1"/>
                </a:solidFill>
              </a:rPr>
              <a:t>On average, audience size increases by a factor of 28</a:t>
            </a:r>
          </a:p>
          <a:p>
            <a:pPr algn="ctr"/>
            <a:endParaRPr lang="en-US" altLang="ko-KR" sz="2800" dirty="0" smtClean="0">
              <a:solidFill>
                <a:srgbClr val="FFFF00"/>
              </a:solidFill>
              <a:latin typeface="Calibri" charset="0"/>
              <a:ea typeface="Calibri" charset="0"/>
              <a:cs typeface="Calibri" charset="0"/>
            </a:endParaRPr>
          </a:p>
        </p:txBody>
      </p:sp>
      <p:pic>
        <p:nvPicPr>
          <p:cNvPr id="14" name="Picture 13" descr="icwsm2011_increased_readership_box.png"/>
          <p:cNvPicPr>
            <a:picLocks noChangeAspect="1"/>
          </p:cNvPicPr>
          <p:nvPr/>
        </p:nvPicPr>
        <p:blipFill>
          <a:blip r:embed="rId3"/>
          <a:stretch>
            <a:fillRect/>
          </a:stretch>
        </p:blipFill>
        <p:spPr>
          <a:xfrm>
            <a:off x="0" y="1570038"/>
            <a:ext cx="9144000" cy="3916362"/>
          </a:xfrm>
          <a:prstGeom prst="rect">
            <a:avLst/>
          </a:prstGeom>
        </p:spPr>
      </p:pic>
      <p:grpSp>
        <p:nvGrpSpPr>
          <p:cNvPr id="27" name="Group 26"/>
          <p:cNvGrpSpPr/>
          <p:nvPr/>
        </p:nvGrpSpPr>
        <p:grpSpPr>
          <a:xfrm>
            <a:off x="914400" y="5068908"/>
            <a:ext cx="8001000" cy="758784"/>
            <a:chOff x="457200" y="4992708"/>
            <a:chExt cx="8001000" cy="758784"/>
          </a:xfrm>
        </p:grpSpPr>
        <p:sp>
          <p:nvSpPr>
            <p:cNvPr id="25" name="Oval Callout 24"/>
            <p:cNvSpPr/>
            <p:nvPr/>
          </p:nvSpPr>
          <p:spPr>
            <a:xfrm>
              <a:off x="457200" y="4992708"/>
              <a:ext cx="2133600" cy="722292"/>
            </a:xfrm>
            <a:prstGeom prst="wedgeEllipseCallout">
              <a:avLst>
                <a:gd name="adj1" fmla="val -11416"/>
                <a:gd name="adj2" fmla="val -80536"/>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2</a:t>
              </a:r>
              <a:r>
                <a:rPr lang="en-US" dirty="0" smtClean="0">
                  <a:solidFill>
                    <a:schemeClr val="tx1"/>
                  </a:solidFill>
                </a:rPr>
                <a:t>. </a:t>
              </a:r>
              <a:r>
                <a:rPr lang="en-US" dirty="0" err="1" smtClean="0">
                  <a:solidFill>
                    <a:schemeClr val="tx1"/>
                  </a:solidFill>
                </a:rPr>
                <a:t>Nytimes</a:t>
              </a:r>
              <a:r>
                <a:rPr lang="en-US" dirty="0" smtClean="0">
                  <a:solidFill>
                    <a:schemeClr val="tx1"/>
                  </a:solidFill>
                </a:rPr>
                <a:t> </a:t>
              </a:r>
              <a:endParaRPr lang="en-US" dirty="0">
                <a:solidFill>
                  <a:schemeClr val="tx1"/>
                </a:solidFill>
              </a:endParaRPr>
            </a:p>
            <a:p>
              <a:pPr algn="ctr"/>
              <a:r>
                <a:rPr lang="en-US" dirty="0" smtClean="0">
                  <a:solidFill>
                    <a:schemeClr val="tx1"/>
                  </a:solidFill>
                </a:rPr>
                <a:t>(1.7M</a:t>
              </a:r>
              <a:r>
                <a:rPr lang="en-US" dirty="0" smtClean="0">
                  <a:solidFill>
                    <a:schemeClr val="tx1"/>
                  </a:solidFill>
                </a:rPr>
                <a:t>)</a:t>
              </a:r>
            </a:p>
            <a:p>
              <a:pPr algn="ctr"/>
              <a:endParaRPr lang="en-US" dirty="0">
                <a:solidFill>
                  <a:schemeClr val="tx1"/>
                </a:solidFill>
              </a:endParaRPr>
            </a:p>
          </p:txBody>
        </p:sp>
        <p:sp>
          <p:nvSpPr>
            <p:cNvPr id="26" name="Oval Callout 25"/>
            <p:cNvSpPr/>
            <p:nvPr/>
          </p:nvSpPr>
          <p:spPr>
            <a:xfrm>
              <a:off x="6215286" y="5029200"/>
              <a:ext cx="2242914" cy="722292"/>
            </a:xfrm>
            <a:prstGeom prst="wedgeEllipseCallout">
              <a:avLst>
                <a:gd name="adj1" fmla="val -54608"/>
                <a:gd name="adj2" fmla="val -86496"/>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55. NASA </a:t>
              </a:r>
              <a:endParaRPr lang="en-US" dirty="0" smtClean="0">
                <a:solidFill>
                  <a:schemeClr val="tx1"/>
                </a:solidFill>
              </a:endParaRPr>
            </a:p>
            <a:p>
              <a:pPr algn="ctr"/>
              <a:r>
                <a:rPr lang="en-US" dirty="0" smtClean="0">
                  <a:solidFill>
                    <a:schemeClr val="tx1"/>
                  </a:solidFill>
                </a:rPr>
                <a:t>(</a:t>
              </a:r>
              <a:r>
                <a:rPr lang="en-US" dirty="0" smtClean="0">
                  <a:solidFill>
                    <a:schemeClr val="tx1"/>
                  </a:solidFill>
                </a:rPr>
                <a:t>120K)</a:t>
              </a:r>
              <a:endParaRPr lang="en-US" dirty="0">
                <a:solidFill>
                  <a:schemeClr val="tx1"/>
                </a:solidFill>
              </a:endParaRPr>
            </a:p>
          </p:txBody>
        </p:sp>
      </p:grpSp>
      <p:grpSp>
        <p:nvGrpSpPr>
          <p:cNvPr id="28" name="Group 27"/>
          <p:cNvGrpSpPr/>
          <p:nvPr/>
        </p:nvGrpSpPr>
        <p:grpSpPr>
          <a:xfrm>
            <a:off x="1670292" y="1477964"/>
            <a:ext cx="2520707" cy="2362201"/>
            <a:chOff x="1670293" y="1477962"/>
            <a:chExt cx="2520705" cy="2362201"/>
          </a:xfrm>
        </p:grpSpPr>
        <p:cxnSp>
          <p:nvCxnSpPr>
            <p:cNvPr id="29" name="Straight Arrow Connector 28"/>
            <p:cNvCxnSpPr/>
            <p:nvPr/>
          </p:nvCxnSpPr>
          <p:spPr>
            <a:xfrm rot="5400000">
              <a:off x="970866" y="2906027"/>
              <a:ext cx="1715869" cy="1524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70293" y="1477962"/>
              <a:ext cx="1758705" cy="584776"/>
            </a:xfrm>
            <a:prstGeom prst="rect">
              <a:avLst/>
            </a:prstGeom>
            <a:noFill/>
            <a:ln>
              <a:solidFill>
                <a:schemeClr val="tx1"/>
              </a:solidFill>
            </a:ln>
          </p:spPr>
          <p:txBody>
            <a:bodyPr wrap="square" rtlCol="0">
              <a:spAutoFit/>
            </a:bodyPr>
            <a:lstStyle/>
            <a:p>
              <a:r>
                <a:rPr lang="en-US" sz="1600" dirty="0" smtClean="0">
                  <a:cs typeface="Didot"/>
                </a:rPr>
                <a:t>2. </a:t>
              </a:r>
              <a:r>
                <a:rPr lang="en-US" sz="1600" dirty="0" err="1" smtClean="0">
                  <a:cs typeface="Didot"/>
                </a:rPr>
                <a:t>nytimes</a:t>
              </a:r>
              <a:r>
                <a:rPr lang="en-US" sz="1600" dirty="0" smtClean="0">
                  <a:cs typeface="Didot"/>
                </a:rPr>
                <a:t> </a:t>
              </a:r>
            </a:p>
            <a:p>
              <a:r>
                <a:rPr lang="en-US" sz="1600" dirty="0" smtClean="0">
                  <a:cs typeface="Didot"/>
                </a:rPr>
                <a:t>1.7M -&gt; 6.7M</a:t>
              </a:r>
              <a:endParaRPr lang="en-US" sz="1600" dirty="0">
                <a:cs typeface="Didot"/>
              </a:endParaRPr>
            </a:p>
          </p:txBody>
        </p:sp>
        <p:cxnSp>
          <p:nvCxnSpPr>
            <p:cNvPr id="37" name="Straight Arrow Connector 36"/>
            <p:cNvCxnSpPr/>
            <p:nvPr/>
          </p:nvCxnSpPr>
          <p:spPr>
            <a:xfrm rot="5400000">
              <a:off x="2000983" y="3134580"/>
              <a:ext cx="1066801" cy="344366"/>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490565" y="2203231"/>
              <a:ext cx="1700433" cy="584776"/>
            </a:xfrm>
            <a:prstGeom prst="rect">
              <a:avLst/>
            </a:prstGeom>
            <a:noFill/>
            <a:ln>
              <a:solidFill>
                <a:schemeClr val="tx1"/>
              </a:solidFill>
            </a:ln>
          </p:spPr>
          <p:txBody>
            <a:bodyPr wrap="square" rtlCol="0">
              <a:spAutoFit/>
            </a:bodyPr>
            <a:lstStyle/>
            <a:p>
              <a:r>
                <a:rPr lang="en-US" sz="1600" dirty="0" smtClean="0">
                  <a:cs typeface="Didot"/>
                </a:rPr>
                <a:t>8. </a:t>
              </a:r>
              <a:r>
                <a:rPr lang="en-US" sz="1600" dirty="0" err="1" smtClean="0">
                  <a:cs typeface="Didot"/>
                </a:rPr>
                <a:t>BBCClick</a:t>
              </a:r>
              <a:endParaRPr lang="en-US" sz="1600" dirty="0" smtClean="0">
                <a:cs typeface="Didot"/>
              </a:endParaRPr>
            </a:p>
            <a:p>
              <a:r>
                <a:rPr lang="en-US" sz="1600" dirty="0" smtClean="0">
                  <a:cs typeface="Didot"/>
                </a:rPr>
                <a:t>1.2M -&gt; 12M</a:t>
              </a:r>
              <a:endParaRPr lang="en-US" sz="1600" dirty="0">
                <a:cs typeface="Didot"/>
              </a:endParaRPr>
            </a:p>
          </p:txBody>
        </p:sp>
      </p:grpSp>
      <p:grpSp>
        <p:nvGrpSpPr>
          <p:cNvPr id="30" name="Group 29"/>
          <p:cNvGrpSpPr/>
          <p:nvPr/>
        </p:nvGrpSpPr>
        <p:grpSpPr>
          <a:xfrm>
            <a:off x="6947679" y="1472625"/>
            <a:ext cx="2196321" cy="1203880"/>
            <a:chOff x="6947679" y="1472624"/>
            <a:chExt cx="2196321" cy="1203880"/>
          </a:xfrm>
        </p:grpSpPr>
        <p:cxnSp>
          <p:nvCxnSpPr>
            <p:cNvPr id="56" name="Straight Arrow Connector 55"/>
            <p:cNvCxnSpPr/>
            <p:nvPr/>
          </p:nvCxnSpPr>
          <p:spPr>
            <a:xfrm rot="5400000">
              <a:off x="7313515" y="2217619"/>
              <a:ext cx="612972" cy="304798"/>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947679" y="1472624"/>
              <a:ext cx="2196321" cy="584776"/>
            </a:xfrm>
            <a:prstGeom prst="rect">
              <a:avLst/>
            </a:prstGeom>
            <a:noFill/>
            <a:ln>
              <a:solidFill>
                <a:schemeClr val="tx1"/>
              </a:solidFill>
            </a:ln>
          </p:spPr>
          <p:txBody>
            <a:bodyPr wrap="square" rtlCol="0">
              <a:spAutoFit/>
            </a:bodyPr>
            <a:lstStyle/>
            <a:p>
              <a:r>
                <a:rPr lang="en-US" sz="1600" dirty="0" smtClean="0">
                  <a:cs typeface="Didot"/>
                </a:rPr>
                <a:t>65. </a:t>
              </a:r>
              <a:r>
                <a:rPr lang="en-US" sz="1600" dirty="0" err="1" smtClean="0">
                  <a:cs typeface="Didot"/>
                </a:rPr>
                <a:t>washingtonpost</a:t>
              </a:r>
              <a:endParaRPr lang="en-US" sz="1600" dirty="0" smtClean="0">
                <a:cs typeface="Didot"/>
              </a:endParaRPr>
            </a:p>
            <a:p>
              <a:r>
                <a:rPr lang="en-US" sz="1600" dirty="0" smtClean="0">
                  <a:cs typeface="Didot"/>
                </a:rPr>
                <a:t>30K-&gt;3.5M</a:t>
              </a:r>
            </a:p>
          </p:txBody>
        </p:sp>
      </p:grpSp>
    </p:spTree>
    <p:extLst>
      <p:ext uri="{BB962C8B-B14F-4D97-AF65-F5344CB8AC3E}">
        <p14:creationId xmlns:p14="http://schemas.microsoft.com/office/powerpoint/2010/main" val="4198695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wsm2011_cdf_media_sources_direct_subs.pdf"/>
          <p:cNvPicPr>
            <a:picLocks noChangeAspect="1"/>
          </p:cNvPicPr>
          <p:nvPr/>
        </p:nvPicPr>
        <p:blipFill>
          <a:blip r:embed="rId3"/>
          <a:stretch>
            <a:fillRect/>
          </a:stretch>
        </p:blipFill>
        <p:spPr>
          <a:xfrm>
            <a:off x="457200" y="2209800"/>
            <a:ext cx="8382000" cy="4114800"/>
          </a:xfrm>
          <a:prstGeom prst="rect">
            <a:avLst/>
          </a:prstGeom>
        </p:spPr>
      </p:pic>
      <p:sp>
        <p:nvSpPr>
          <p:cNvPr id="4" name="Title 3"/>
          <p:cNvSpPr>
            <a:spLocks noGrp="1"/>
          </p:cNvSpPr>
          <p:nvPr>
            <p:ph type="title"/>
          </p:nvPr>
        </p:nvSpPr>
        <p:spPr>
          <a:xfrm>
            <a:off x="304800" y="274638"/>
            <a:ext cx="8610600" cy="1143000"/>
          </a:xfrm>
        </p:spPr>
        <p:txBody>
          <a:bodyPr anchor="ctr">
            <a:noAutofit/>
          </a:bodyPr>
          <a:lstStyle/>
          <a:p>
            <a:r>
              <a:rPr lang="en-US" sz="3600" b="1" dirty="0" smtClean="0">
                <a:latin typeface="Corbel"/>
                <a:cs typeface="Corbel"/>
              </a:rPr>
              <a:t>Does a user follow multiple media sources?</a:t>
            </a:r>
            <a:endParaRPr lang="en-US" sz="3600" b="1" dirty="0">
              <a:latin typeface="Corbel"/>
              <a:cs typeface="Corbel"/>
            </a:endParaRPr>
          </a:p>
        </p:txBody>
      </p:sp>
      <p:cxnSp>
        <p:nvCxnSpPr>
          <p:cNvPr id="19" name="Straight Connector 18"/>
          <p:cNvCxnSpPr/>
          <p:nvPr/>
        </p:nvCxnSpPr>
        <p:spPr>
          <a:xfrm>
            <a:off x="1905000" y="3122613"/>
            <a:ext cx="304800" cy="158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950117" y="4379118"/>
            <a:ext cx="2514600" cy="158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ounded Rectangular Callout 21"/>
          <p:cNvSpPr/>
          <p:nvPr/>
        </p:nvSpPr>
        <p:spPr>
          <a:xfrm>
            <a:off x="2057400" y="1574898"/>
            <a:ext cx="2667000" cy="1219200"/>
          </a:xfrm>
          <a:prstGeom prst="wedgeRoundRectCallout">
            <a:avLst>
              <a:gd name="adj1" fmla="val -41996"/>
              <a:gd name="adj2" fmla="val 72811"/>
              <a:gd name="adj3" fmla="val 16667"/>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Direct Subs: 80% users subscribe only to 2-3 media sources</a:t>
            </a:r>
          </a:p>
        </p:txBody>
      </p:sp>
      <p:sp>
        <p:nvSpPr>
          <p:cNvPr id="8" name="Rectangle 7"/>
          <p:cNvSpPr/>
          <p:nvPr/>
        </p:nvSpPr>
        <p:spPr>
          <a:xfrm>
            <a:off x="0" y="6324601"/>
            <a:ext cx="9144000" cy="523220"/>
          </a:xfrm>
          <a:prstGeom prst="rect">
            <a:avLst/>
          </a:prstGeom>
          <a:solidFill>
            <a:schemeClr val="tx1"/>
          </a:solidFill>
        </p:spPr>
        <p:txBody>
          <a:bodyPr wrap="square">
            <a:spAutoFit/>
          </a:bodyPr>
          <a:lstStyle/>
          <a:p>
            <a:pPr algn="ctr"/>
            <a:r>
              <a:rPr lang="en-US" altLang="ko-KR" sz="2800" dirty="0" smtClean="0">
                <a:solidFill>
                  <a:srgbClr val="FFFF00"/>
                </a:solidFill>
                <a:latin typeface="Calibri" charset="0"/>
                <a:ea typeface="Calibri" charset="0"/>
                <a:cs typeface="Calibri" charset="0"/>
              </a:rPr>
              <a:t>No: Users only follow limited number of media sources.</a:t>
            </a:r>
          </a:p>
        </p:txBody>
      </p:sp>
    </p:spTree>
    <p:extLst>
      <p:ext uri="{BB962C8B-B14F-4D97-AF65-F5344CB8AC3E}">
        <p14:creationId xmlns:p14="http://schemas.microsoft.com/office/powerpoint/2010/main" val="2149295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wsm2011_cdf_media_sources_direct_subs.pdf"/>
          <p:cNvPicPr>
            <a:picLocks noChangeAspect="1"/>
          </p:cNvPicPr>
          <p:nvPr/>
        </p:nvPicPr>
        <p:blipFill>
          <a:blip r:embed="rId3"/>
          <a:stretch>
            <a:fillRect/>
          </a:stretch>
        </p:blipFill>
        <p:spPr>
          <a:xfrm>
            <a:off x="457200" y="2209800"/>
            <a:ext cx="8382000" cy="4114800"/>
          </a:xfrm>
          <a:prstGeom prst="rect">
            <a:avLst/>
          </a:prstGeom>
        </p:spPr>
      </p:pic>
      <p:sp>
        <p:nvSpPr>
          <p:cNvPr id="4" name="Title 3"/>
          <p:cNvSpPr>
            <a:spLocks noGrp="1"/>
          </p:cNvSpPr>
          <p:nvPr>
            <p:ph type="title"/>
          </p:nvPr>
        </p:nvSpPr>
        <p:spPr/>
        <p:txBody>
          <a:bodyPr anchor="ctr">
            <a:noAutofit/>
          </a:bodyPr>
          <a:lstStyle/>
          <a:p>
            <a:r>
              <a:rPr lang="en-US" sz="3600" b="1" dirty="0" smtClean="0">
                <a:latin typeface="Corbel"/>
                <a:cs typeface="Corbel"/>
              </a:rPr>
              <a:t>Is social interaction exposing users </a:t>
            </a:r>
            <a:br>
              <a:rPr lang="en-US" sz="3600" b="1" dirty="0" smtClean="0">
                <a:latin typeface="Corbel"/>
                <a:cs typeface="Corbel"/>
              </a:rPr>
            </a:br>
            <a:r>
              <a:rPr lang="en-US" sz="3600" b="1" dirty="0" smtClean="0">
                <a:latin typeface="Corbel"/>
                <a:cs typeface="Corbel"/>
              </a:rPr>
              <a:t>to multiple media sources?</a:t>
            </a:r>
            <a:br>
              <a:rPr lang="en-US" sz="3600" b="1" dirty="0" smtClean="0">
                <a:latin typeface="Corbel"/>
                <a:cs typeface="Corbel"/>
              </a:rPr>
            </a:br>
            <a:endParaRPr lang="en-US" sz="3600" b="1" dirty="0">
              <a:latin typeface="Corbel"/>
              <a:cs typeface="Corbel"/>
            </a:endParaRPr>
          </a:p>
        </p:txBody>
      </p:sp>
      <p:cxnSp>
        <p:nvCxnSpPr>
          <p:cNvPr id="12" name="Straight Connector 11"/>
          <p:cNvCxnSpPr/>
          <p:nvPr/>
        </p:nvCxnSpPr>
        <p:spPr>
          <a:xfrm>
            <a:off x="1905000" y="3122613"/>
            <a:ext cx="304800" cy="158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950117" y="4379118"/>
            <a:ext cx="2514600" cy="158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905000" y="3098899"/>
            <a:ext cx="2286000" cy="317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934495" y="4380708"/>
            <a:ext cx="2514600" cy="15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Rounded Rectangular Callout 27"/>
          <p:cNvSpPr/>
          <p:nvPr/>
        </p:nvSpPr>
        <p:spPr>
          <a:xfrm>
            <a:off x="4953000" y="3110010"/>
            <a:ext cx="2590800" cy="1055688"/>
          </a:xfrm>
          <a:prstGeom prst="wedgeRoundRectCallout">
            <a:avLst>
              <a:gd name="adj1" fmla="val -76917"/>
              <a:gd name="adj2" fmla="val -49208"/>
              <a:gd name="adj3" fmla="val 16667"/>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Social Interaction: 80% of users hear from up to 27 media sources </a:t>
            </a:r>
            <a:endParaRPr lang="en-US" dirty="0">
              <a:solidFill>
                <a:srgbClr val="FFFF00"/>
              </a:solidFill>
            </a:endParaRPr>
          </a:p>
        </p:txBody>
      </p:sp>
      <p:sp>
        <p:nvSpPr>
          <p:cNvPr id="11" name="Rectangle 10"/>
          <p:cNvSpPr/>
          <p:nvPr/>
        </p:nvSpPr>
        <p:spPr>
          <a:xfrm>
            <a:off x="0" y="6334780"/>
            <a:ext cx="9144000" cy="523220"/>
          </a:xfrm>
          <a:prstGeom prst="rect">
            <a:avLst/>
          </a:prstGeom>
          <a:solidFill>
            <a:schemeClr val="tx1"/>
          </a:solidFill>
        </p:spPr>
        <p:txBody>
          <a:bodyPr wrap="square">
            <a:spAutoFit/>
          </a:bodyPr>
          <a:lstStyle/>
          <a:p>
            <a:pPr algn="ctr"/>
            <a:r>
              <a:rPr lang="en-US" altLang="ko-KR" sz="2800" dirty="0" smtClean="0">
                <a:solidFill>
                  <a:srgbClr val="FFFF00"/>
                </a:solidFill>
                <a:latin typeface="Calibri" charset="0"/>
                <a:ea typeface="Calibri" charset="0"/>
                <a:cs typeface="Calibri" charset="0"/>
              </a:rPr>
              <a:t>Yes: 8 fold increase in number of media sources</a:t>
            </a:r>
          </a:p>
        </p:txBody>
      </p:sp>
      <p:sp>
        <p:nvSpPr>
          <p:cNvPr id="15" name="Rectangle 14"/>
          <p:cNvSpPr/>
          <p:nvPr/>
        </p:nvSpPr>
        <p:spPr>
          <a:xfrm>
            <a:off x="5334000" y="5183188"/>
            <a:ext cx="3048000" cy="3794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wsm2011_cdf_media_sources_diversity.pdf"/>
          <p:cNvPicPr>
            <a:picLocks noChangeAspect="1"/>
          </p:cNvPicPr>
          <p:nvPr/>
        </p:nvPicPr>
        <p:blipFill>
          <a:blip r:embed="rId4"/>
          <a:stretch>
            <a:fillRect/>
          </a:stretch>
        </p:blipFill>
        <p:spPr>
          <a:xfrm>
            <a:off x="457200" y="2209800"/>
            <a:ext cx="8382000" cy="4114800"/>
          </a:xfrm>
          <a:prstGeom prst="rect">
            <a:avLst/>
          </a:prstGeom>
        </p:spPr>
      </p:pic>
      <p:sp>
        <p:nvSpPr>
          <p:cNvPr id="23" name="Rounded Rectangular Callout 22"/>
          <p:cNvSpPr/>
          <p:nvPr/>
        </p:nvSpPr>
        <p:spPr>
          <a:xfrm>
            <a:off x="2057400" y="1574898"/>
            <a:ext cx="2743200" cy="1219200"/>
          </a:xfrm>
          <a:prstGeom prst="wedgeRoundRectCallout">
            <a:avLst>
              <a:gd name="adj1" fmla="val -41996"/>
              <a:gd name="adj2" fmla="val 72811"/>
              <a:gd name="adj3" fmla="val 16667"/>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Direct Subs: 80% users subscribe only to 2-3 media sources</a:t>
            </a:r>
          </a:p>
        </p:txBody>
      </p:sp>
    </p:spTree>
    <p:extLst>
      <p:ext uri="{BB962C8B-B14F-4D97-AF65-F5344CB8AC3E}">
        <p14:creationId xmlns:p14="http://schemas.microsoft.com/office/powerpoint/2010/main" val="489506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1200"/>
            <a:ext cx="9144000" cy="1569660"/>
          </a:xfrm>
          <a:prstGeom prst="rect">
            <a:avLst/>
          </a:prstGeom>
          <a:noFill/>
        </p:spPr>
        <p:txBody>
          <a:bodyPr wrap="square">
            <a:spAutoFit/>
          </a:bodyPr>
          <a:lstStyle/>
          <a:p>
            <a:pPr algn="ctr"/>
            <a:r>
              <a:rPr lang="en-GB" altLang="ko-KR" sz="3200" dirty="0" smtClean="0">
                <a:solidFill>
                  <a:srgbClr val="000000"/>
                </a:solidFill>
                <a:latin typeface="Calibri" charset="0"/>
                <a:ea typeface="Calibri" charset="0"/>
                <a:cs typeface="Calibri" charset="0"/>
              </a:rPr>
              <a:t>Following </a:t>
            </a:r>
            <a:r>
              <a:rPr lang="en-US" altLang="ko-KR" sz="3200" dirty="0" smtClean="0">
                <a:solidFill>
                  <a:srgbClr val="000000"/>
                </a:solidFill>
                <a:latin typeface="Calibri" charset="0"/>
                <a:ea typeface="Calibri" charset="0"/>
                <a:cs typeface="Calibri" charset="0"/>
              </a:rPr>
              <a:t>multiple media sources </a:t>
            </a:r>
          </a:p>
          <a:p>
            <a:pPr algn="ctr"/>
            <a:r>
              <a:rPr lang="en-US" altLang="ko-KR" sz="3200" dirty="0" smtClean="0">
                <a:solidFill>
                  <a:srgbClr val="000000"/>
                </a:solidFill>
                <a:latin typeface="Calibri" charset="0"/>
                <a:ea typeface="Calibri" charset="0"/>
                <a:cs typeface="Calibri" charset="0"/>
              </a:rPr>
              <a:t>does not necessarily imply </a:t>
            </a:r>
          </a:p>
          <a:p>
            <a:pPr algn="ctr"/>
            <a:r>
              <a:rPr lang="en-US" altLang="ko-KR" sz="3200" dirty="0" smtClean="0">
                <a:solidFill>
                  <a:srgbClr val="000000"/>
                </a:solidFill>
                <a:latin typeface="Calibri" charset="0"/>
                <a:ea typeface="Calibri" charset="0"/>
                <a:cs typeface="Calibri" charset="0"/>
              </a:rPr>
              <a:t>exposure to </a:t>
            </a:r>
            <a:r>
              <a:rPr lang="en-US" altLang="ko-KR" sz="3200" dirty="0" smtClean="0">
                <a:solidFill>
                  <a:srgbClr val="FF0000"/>
                </a:solidFill>
                <a:latin typeface="Calibri" charset="0"/>
                <a:ea typeface="Calibri" charset="0"/>
                <a:cs typeface="Calibri" charset="0"/>
              </a:rPr>
              <a:t>diverse opinions</a:t>
            </a:r>
          </a:p>
        </p:txBody>
      </p:sp>
      <p:sp>
        <p:nvSpPr>
          <p:cNvPr id="6" name="Rectangle 5"/>
          <p:cNvSpPr/>
          <p:nvPr/>
        </p:nvSpPr>
        <p:spPr>
          <a:xfrm>
            <a:off x="0" y="4473714"/>
            <a:ext cx="9144000" cy="707886"/>
          </a:xfrm>
          <a:prstGeom prst="rect">
            <a:avLst/>
          </a:prstGeom>
          <a:solidFill>
            <a:schemeClr val="tx1"/>
          </a:solidFill>
        </p:spPr>
        <p:txBody>
          <a:bodyPr wrap="square" anchor="ctr">
            <a:spAutoFit/>
          </a:bodyPr>
          <a:lstStyle/>
          <a:p>
            <a:pPr algn="ctr"/>
            <a:r>
              <a:rPr lang="en-US" altLang="ko-KR" sz="4000" dirty="0" smtClean="0">
                <a:solidFill>
                  <a:srgbClr val="FFFF00"/>
                </a:solidFill>
                <a:latin typeface="Calibri" charset="0"/>
                <a:ea typeface="Calibri" charset="0"/>
                <a:cs typeface="Calibri" charset="0"/>
              </a:rPr>
              <a:t>Focus on political news</a:t>
            </a:r>
          </a:p>
          <a:p>
            <a:pPr algn="ctr"/>
            <a:endParaRPr lang="en-US" altLang="ko-KR" sz="2000" dirty="0" smtClean="0">
              <a:solidFill>
                <a:srgbClr val="FFFF00"/>
              </a:solidFill>
              <a:latin typeface="Calibri" charset="0"/>
              <a:ea typeface="Calibri" charset="0"/>
              <a:cs typeface="Calibri" charset="0"/>
            </a:endParaRPr>
          </a:p>
        </p:txBody>
      </p:sp>
      <p:sp>
        <p:nvSpPr>
          <p:cNvPr id="8" name="Title 3"/>
          <p:cNvSpPr txBox="1">
            <a:spLocks/>
          </p:cNvSpPr>
          <p:nvPr/>
        </p:nvSpPr>
        <p:spPr>
          <a:xfrm>
            <a:off x="152400" y="304800"/>
            <a:ext cx="8763000" cy="990600"/>
          </a:xfrm>
          <a:prstGeom prst="rect">
            <a:avLst/>
          </a:prstGeom>
        </p:spPr>
        <p:txBody>
          <a:bodyPr vert="horz"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Corbel"/>
                <a:ea typeface="+mn-ea"/>
                <a:cs typeface="Corbel"/>
              </a:rPr>
              <a:t>Does a user follow diverse media sources?</a:t>
            </a:r>
            <a:endParaRPr kumimoji="0" lang="en-US" sz="3600" b="1" i="0" u="none" strike="noStrike" kern="1200" cap="none" spc="0" normalizeH="0" baseline="0" noProof="0" dirty="0">
              <a:ln>
                <a:noFill/>
              </a:ln>
              <a:solidFill>
                <a:schemeClr val="tx1"/>
              </a:solidFill>
              <a:effectLst/>
              <a:uLnTx/>
              <a:uFillTx/>
              <a:latin typeface="Corbel"/>
              <a:ea typeface="+mj-ea"/>
              <a:cs typeface="Corbel"/>
            </a:endParaRPr>
          </a:p>
        </p:txBody>
      </p:sp>
    </p:spTree>
    <p:extLst>
      <p:ext uri="{BB962C8B-B14F-4D97-AF65-F5344CB8AC3E}">
        <p14:creationId xmlns:p14="http://schemas.microsoft.com/office/powerpoint/2010/main" val="902209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eople clip art - vector clip art online, royalty free &amp; public domain.png"/>
          <p:cNvPicPr>
            <a:picLocks noChangeAspect="1"/>
          </p:cNvPicPr>
          <p:nvPr/>
        </p:nvPicPr>
        <p:blipFill>
          <a:blip r:embed="rId3"/>
          <a:stretch>
            <a:fillRect/>
          </a:stretch>
        </p:blipFill>
        <p:spPr>
          <a:xfrm>
            <a:off x="6019801" y="4706944"/>
            <a:ext cx="788035" cy="1331508"/>
          </a:xfrm>
          <a:prstGeom prst="rect">
            <a:avLst/>
          </a:prstGeom>
        </p:spPr>
      </p:pic>
      <p:pic>
        <p:nvPicPr>
          <p:cNvPr id="17" name="Picture 16" descr="skitched-7-2.png"/>
          <p:cNvPicPr>
            <a:picLocks noChangeAspect="1"/>
          </p:cNvPicPr>
          <p:nvPr/>
        </p:nvPicPr>
        <p:blipFill>
          <a:blip r:embed="rId4"/>
          <a:stretch>
            <a:fillRect/>
          </a:stretch>
        </p:blipFill>
        <p:spPr>
          <a:xfrm>
            <a:off x="0" y="2743200"/>
            <a:ext cx="9144000" cy="1963744"/>
          </a:xfrm>
          <a:prstGeom prst="rect">
            <a:avLst/>
          </a:prstGeom>
        </p:spPr>
      </p:pic>
      <p:sp>
        <p:nvSpPr>
          <p:cNvPr id="4" name="Title 3"/>
          <p:cNvSpPr>
            <a:spLocks noGrp="1"/>
          </p:cNvSpPr>
          <p:nvPr>
            <p:ph type="title"/>
          </p:nvPr>
        </p:nvSpPr>
        <p:spPr>
          <a:xfrm>
            <a:off x="152400" y="304800"/>
            <a:ext cx="8763000" cy="990600"/>
          </a:xfrm>
        </p:spPr>
        <p:txBody>
          <a:bodyPr anchor="ctr"/>
          <a:lstStyle/>
          <a:p>
            <a:r>
              <a:rPr lang="en-US" sz="3600" b="1" dirty="0" smtClean="0">
                <a:latin typeface="Corbel"/>
                <a:ea typeface="+mn-ea"/>
                <a:cs typeface="Corbel"/>
              </a:rPr>
              <a:t>Does user follow diverse media sources?</a:t>
            </a:r>
            <a:endParaRPr lang="en-US" sz="3600" b="1" dirty="0">
              <a:latin typeface="Corbel"/>
              <a:cs typeface="Corbel"/>
            </a:endParaRPr>
          </a:p>
        </p:txBody>
      </p:sp>
      <p:sp>
        <p:nvSpPr>
          <p:cNvPr id="8" name="Content Placeholder 4"/>
          <p:cNvSpPr txBox="1">
            <a:spLocks/>
          </p:cNvSpPr>
          <p:nvPr/>
        </p:nvSpPr>
        <p:spPr>
          <a:xfrm>
            <a:off x="457200" y="1051560"/>
            <a:ext cx="8229600" cy="1234440"/>
          </a:xfrm>
          <a:prstGeom prst="rect">
            <a:avLst/>
          </a:prstGeom>
          <a:solidFill>
            <a:schemeClr val="bg1"/>
          </a:solidFill>
        </p:spPr>
        <p:txBody>
          <a:bodyPr vert="horz"/>
          <a:lstStyle/>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800" b="0" i="0" u="none" strike="noStrike" kern="1200" cap="none" spc="0" normalizeH="0" baseline="0" noProof="0" dirty="0" smtClean="0">
                <a:ln>
                  <a:noFill/>
                </a:ln>
                <a:solidFill>
                  <a:srgbClr val="000090"/>
                </a:solidFill>
                <a:effectLst/>
                <a:uLnTx/>
                <a:uFillTx/>
                <a:latin typeface="+mn-lt"/>
                <a:ea typeface="+mn-ea"/>
                <a:cs typeface="+mn-cs"/>
              </a:rPr>
              <a:t>Manually tagging</a:t>
            </a:r>
            <a:r>
              <a:rPr kumimoji="0" lang="en-US" sz="2800" b="0" i="0" u="none" strike="noStrike" kern="1200" cap="none" spc="0" normalizeH="0" noProof="0" dirty="0" smtClean="0">
                <a:ln>
                  <a:noFill/>
                </a:ln>
                <a:solidFill>
                  <a:srgbClr val="000090"/>
                </a:solidFill>
                <a:effectLst/>
                <a:uLnTx/>
                <a:uFillTx/>
                <a:latin typeface="+mn-lt"/>
                <a:ea typeface="+mn-ea"/>
                <a:cs typeface="+mn-cs"/>
              </a:rPr>
              <a:t> political leanings of media source</a:t>
            </a:r>
          </a:p>
          <a:p>
            <a:pPr marL="800100" lvl="1" indent="-342900">
              <a:spcBef>
                <a:spcPct val="20000"/>
              </a:spcBef>
              <a:buFont typeface="Wingdings" charset="2"/>
              <a:buChar char="§"/>
              <a:defRPr/>
            </a:pPr>
            <a:r>
              <a:rPr lang="en-US" sz="2400" dirty="0" smtClean="0"/>
              <a:t>Left-</a:t>
            </a:r>
            <a:r>
              <a:rPr lang="en-US" sz="2400" dirty="0" err="1" smtClean="0"/>
              <a:t>right.org</a:t>
            </a:r>
            <a:endParaRPr lang="en-US" sz="2400" dirty="0" smtClean="0"/>
          </a:p>
          <a:p>
            <a:pPr marL="800100" lvl="1" indent="-342900">
              <a:spcBef>
                <a:spcPct val="20000"/>
              </a:spcBef>
              <a:buFont typeface="Wingdings" charset="2"/>
              <a:buChar char="§"/>
              <a:defRPr/>
            </a:pPr>
            <a:r>
              <a:rPr lang="en-US" sz="2400" dirty="0" smtClean="0"/>
              <a:t>ADA </a:t>
            </a:r>
            <a:r>
              <a:rPr lang="en-US" sz="2400" dirty="0" smtClean="0"/>
              <a:t>(Americans for Democratic Action) </a:t>
            </a:r>
            <a:r>
              <a:rPr lang="en-US" sz="2400" dirty="0" smtClean="0"/>
              <a:t>scor</a:t>
            </a:r>
            <a:r>
              <a:rPr lang="en-US" sz="2400" dirty="0" smtClean="0"/>
              <a:t>e</a:t>
            </a:r>
          </a:p>
          <a:p>
            <a:pPr marL="800100" lvl="1" indent="-342900">
              <a:spcBef>
                <a:spcPct val="20000"/>
              </a:spcBef>
              <a:buFont typeface="Wingdings" charset="2"/>
              <a:buChar char="§"/>
              <a:defRPr/>
            </a:pPr>
            <a:r>
              <a:rPr lang="en-US" dirty="0" smtClean="0"/>
              <a:t>Scale </a:t>
            </a:r>
            <a:r>
              <a:rPr lang="en-US" dirty="0" smtClean="0"/>
              <a:t>from 0 to 100, where 0 means ‘very conservative’</a:t>
            </a:r>
          </a:p>
          <a:p>
            <a:pPr marL="800100" lvl="1" indent="-342900">
              <a:spcBef>
                <a:spcPct val="20000"/>
              </a:spcBef>
              <a:buFont typeface="Wingdings" charset="2"/>
              <a:buChar char="§"/>
              <a:defRPr/>
            </a:pPr>
            <a:endParaRPr kumimoji="0" lang="en-US" sz="2400" b="0" i="0" u="none" strike="noStrike" kern="1200" cap="none" spc="0" normalizeH="0" noProof="0" dirty="0" smtClean="0">
              <a:ln>
                <a:noFill/>
              </a:ln>
              <a:effectLst/>
              <a:uLnTx/>
              <a:uFillTx/>
              <a:latin typeface="+mn-lt"/>
              <a:ea typeface="+mn-ea"/>
              <a:cs typeface="+mn-cs"/>
            </a:endParaRPr>
          </a:p>
        </p:txBody>
      </p:sp>
      <p:pic>
        <p:nvPicPr>
          <p:cNvPr id="19" name="Picture 18" descr="skitched-7-3.png"/>
          <p:cNvPicPr>
            <a:picLocks noChangeAspect="1"/>
          </p:cNvPicPr>
          <p:nvPr/>
        </p:nvPicPr>
        <p:blipFill>
          <a:blip r:embed="rId5"/>
          <a:stretch>
            <a:fillRect/>
          </a:stretch>
        </p:blipFill>
        <p:spPr>
          <a:xfrm>
            <a:off x="0" y="2743200"/>
            <a:ext cx="9144000" cy="1963744"/>
          </a:xfrm>
          <a:prstGeom prst="rect">
            <a:avLst/>
          </a:prstGeom>
        </p:spPr>
      </p:pic>
      <p:sp>
        <p:nvSpPr>
          <p:cNvPr id="22" name="Content Placeholder 5"/>
          <p:cNvSpPr txBox="1">
            <a:spLocks/>
          </p:cNvSpPr>
          <p:nvPr/>
        </p:nvSpPr>
        <p:spPr>
          <a:xfrm>
            <a:off x="0" y="5943600"/>
            <a:ext cx="9144000" cy="914400"/>
          </a:xfrm>
          <a:prstGeom prst="rect">
            <a:avLst/>
          </a:prstGeom>
          <a:solidFill>
            <a:schemeClr val="tx1"/>
          </a:solidFill>
        </p:spPr>
        <p:txBody>
          <a:bodyPr vert="horz">
            <a:normAutofit fontScale="85000" lnSpcReduction="10000"/>
          </a:bodyPr>
          <a:lstStyle/>
          <a:p>
            <a:pPr marL="342900" lvl="0" indent="-342900">
              <a:spcBef>
                <a:spcPct val="20000"/>
              </a:spcBef>
              <a:buFont typeface="Wingdings" charset="2"/>
              <a:buChar char="§"/>
            </a:pPr>
            <a:r>
              <a:rPr lang="en-US" sz="2400" dirty="0" smtClean="0">
                <a:solidFill>
                  <a:srgbClr val="FFFF00"/>
                </a:solidFill>
              </a:rPr>
              <a:t>No: Out of 10M users, 7M users only follow one side of media sources</a:t>
            </a:r>
          </a:p>
          <a:p>
            <a:pPr marL="742950" lvl="1" indent="-285750">
              <a:spcBef>
                <a:spcPct val="20000"/>
              </a:spcBef>
              <a:buFont typeface="Wingdings" charset="2"/>
              <a:buChar char="§"/>
            </a:pPr>
            <a:r>
              <a:rPr lang="en-US" sz="2000" dirty="0" smtClean="0">
                <a:solidFill>
                  <a:schemeClr val="bg1"/>
                </a:solidFill>
              </a:rPr>
              <a:t>Left-leaning(62.1%), center (37%), right-leaning (0.9%)</a:t>
            </a:r>
          </a:p>
          <a:p>
            <a:pPr marL="342900" marR="0" lvl="0" indent="-342900" algn="ctr"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rgbClr val="FFFF00"/>
              </a:solidFill>
              <a:effectLst/>
              <a:uLnTx/>
              <a:uFillTx/>
              <a:latin typeface="+mn-lt"/>
              <a:ea typeface="+mn-ea"/>
              <a:cs typeface="+mn-cs"/>
            </a:endParaRPr>
          </a:p>
        </p:txBody>
      </p:sp>
      <p:pic>
        <p:nvPicPr>
          <p:cNvPr id="12" name="Picture 11" descr="skitched-7-4.png"/>
          <p:cNvPicPr>
            <a:picLocks noChangeAspect="1"/>
          </p:cNvPicPr>
          <p:nvPr/>
        </p:nvPicPr>
        <p:blipFill>
          <a:blip r:embed="rId6"/>
          <a:stretch>
            <a:fillRect/>
          </a:stretch>
        </p:blipFill>
        <p:spPr>
          <a:xfrm>
            <a:off x="0" y="2743200"/>
            <a:ext cx="9144000" cy="1963744"/>
          </a:xfrm>
          <a:prstGeom prst="rect">
            <a:avLst/>
          </a:prstGeom>
        </p:spPr>
      </p:pic>
      <p:cxnSp>
        <p:nvCxnSpPr>
          <p:cNvPr id="9" name="Straight Connector 8"/>
          <p:cNvCxnSpPr/>
          <p:nvPr/>
        </p:nvCxnSpPr>
        <p:spPr>
          <a:xfrm rot="10800000">
            <a:off x="1219200" y="3505200"/>
            <a:ext cx="4724400" cy="1957902"/>
          </a:xfrm>
          <a:prstGeom prst="line">
            <a:avLst/>
          </a:prstGeom>
          <a:ln>
            <a:solidFill>
              <a:srgbClr val="D00000">
                <a:alpha val="55000"/>
              </a:srgbClr>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766560" y="4334672"/>
            <a:ext cx="1554480" cy="1128429"/>
          </a:xfrm>
          <a:prstGeom prst="line">
            <a:avLst/>
          </a:prstGeom>
          <a:ln>
            <a:solidFill>
              <a:srgbClr val="D00000">
                <a:alpha val="55000"/>
              </a:srgbClr>
            </a:solidFill>
            <a:tailEnd type="triangle" w="lg"/>
          </a:ln>
          <a:effectLst>
            <a:outerShdw blurRad="40000" dist="20000" dir="5400000" sx="98000" sy="98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8" name="Oval Callout 17"/>
          <p:cNvSpPr/>
          <p:nvPr/>
        </p:nvSpPr>
        <p:spPr>
          <a:xfrm>
            <a:off x="1752600" y="4701101"/>
            <a:ext cx="3886200" cy="1066800"/>
          </a:xfrm>
          <a:prstGeom prst="wedgeEllipseCallout">
            <a:avLst>
              <a:gd name="adj1" fmla="val 61395"/>
              <a:gd name="adj2" fmla="val 4373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2400" dirty="0" smtClean="0">
                <a:solidFill>
                  <a:srgbClr val="D00000"/>
                </a:solidFill>
              </a:rPr>
              <a:t>I like to see diverse media sources</a:t>
            </a:r>
            <a:endParaRPr lang="en-US" sz="2400" dirty="0">
              <a:solidFill>
                <a:srgbClr val="D00000"/>
              </a:solidFill>
            </a:endParaRPr>
          </a:p>
        </p:txBody>
      </p:sp>
    </p:spTree>
    <p:extLst>
      <p:ext uri="{BB962C8B-B14F-4D97-AF65-F5344CB8AC3E}">
        <p14:creationId xmlns:p14="http://schemas.microsoft.com/office/powerpoint/2010/main" val="1081091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22"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4267200" y="1879600"/>
          <a:ext cx="4419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3"/>
          <p:cNvSpPr>
            <a:spLocks noGrp="1"/>
          </p:cNvSpPr>
          <p:nvPr>
            <p:ph type="title"/>
          </p:nvPr>
        </p:nvSpPr>
        <p:spPr>
          <a:xfrm>
            <a:off x="457200" y="274638"/>
            <a:ext cx="8229600" cy="1143000"/>
          </a:xfrm>
        </p:spPr>
        <p:txBody>
          <a:bodyPr anchor="ctr">
            <a:noAutofit/>
          </a:bodyPr>
          <a:lstStyle/>
          <a:p>
            <a:r>
              <a:rPr lang="en-US" sz="3600" b="1" dirty="0" smtClean="0">
                <a:latin typeface="Corbel"/>
                <a:cs typeface="Corbel"/>
              </a:rPr>
              <a:t>Is social interaction exposing users </a:t>
            </a:r>
            <a:br>
              <a:rPr lang="en-US" sz="3600" b="1" dirty="0" smtClean="0">
                <a:latin typeface="Corbel"/>
                <a:cs typeface="Corbel"/>
              </a:rPr>
            </a:br>
            <a:r>
              <a:rPr lang="en-US" sz="3600" b="1" dirty="0" smtClean="0">
                <a:latin typeface="Corbel"/>
                <a:cs typeface="Corbel"/>
              </a:rPr>
              <a:t>to diverse media sources?</a:t>
            </a:r>
            <a:br>
              <a:rPr lang="en-US" sz="3600" b="1" dirty="0" smtClean="0">
                <a:latin typeface="Corbel"/>
                <a:cs typeface="Corbel"/>
              </a:rPr>
            </a:br>
            <a:endParaRPr lang="en-US" sz="3600" b="1" dirty="0">
              <a:latin typeface="Corbel"/>
              <a:cs typeface="Corbel"/>
            </a:endParaRPr>
          </a:p>
        </p:txBody>
      </p:sp>
      <p:grpSp>
        <p:nvGrpSpPr>
          <p:cNvPr id="10" name="Group 9"/>
          <p:cNvGrpSpPr/>
          <p:nvPr/>
        </p:nvGrpSpPr>
        <p:grpSpPr>
          <a:xfrm>
            <a:off x="381000" y="1752600"/>
            <a:ext cx="3429000" cy="4064000"/>
            <a:chOff x="4695255" y="1711091"/>
            <a:chExt cx="3839145" cy="4496992"/>
          </a:xfrm>
        </p:grpSpPr>
        <p:pic>
          <p:nvPicPr>
            <p:cNvPr id="11" name="Picture 10" descr="skitched-4-1-3-1-3-1-1.png"/>
            <p:cNvPicPr preferRelativeResize="0">
              <a:picLocks/>
            </p:cNvPicPr>
            <p:nvPr/>
          </p:nvPicPr>
          <p:blipFill>
            <a:blip r:embed="rId4"/>
            <a:stretch>
              <a:fillRect/>
            </a:stretch>
          </p:blipFill>
          <p:spPr>
            <a:xfrm>
              <a:off x="4934400" y="1711091"/>
              <a:ext cx="3600000" cy="4140000"/>
            </a:xfrm>
            <a:prstGeom prst="rect">
              <a:avLst/>
            </a:prstGeom>
          </p:spPr>
        </p:pic>
        <p:pic>
          <p:nvPicPr>
            <p:cNvPr id="13" name="Picture 12" descr="People clip art - vector clip art online, royalty free &amp; public domain.png"/>
            <p:cNvPicPr>
              <a:picLocks noChangeAspect="1"/>
            </p:cNvPicPr>
            <p:nvPr/>
          </p:nvPicPr>
          <p:blipFill>
            <a:blip r:embed="rId5"/>
            <a:stretch>
              <a:fillRect/>
            </a:stretch>
          </p:blipFill>
          <p:spPr>
            <a:xfrm>
              <a:off x="4695255" y="3657600"/>
              <a:ext cx="562545" cy="950508"/>
            </a:xfrm>
            <a:prstGeom prst="rect">
              <a:avLst/>
            </a:prstGeom>
          </p:spPr>
        </p:pic>
        <p:pic>
          <p:nvPicPr>
            <p:cNvPr id="14" name="Picture 13" descr="Kmo clip art - vector clip art online, royalty free &amp; public domain.png"/>
            <p:cNvPicPr>
              <a:picLocks noChangeAspect="1"/>
            </p:cNvPicPr>
            <p:nvPr/>
          </p:nvPicPr>
          <p:blipFill>
            <a:blip r:embed="rId6"/>
            <a:stretch>
              <a:fillRect/>
            </a:stretch>
          </p:blipFill>
          <p:spPr>
            <a:xfrm>
              <a:off x="7315200" y="5257800"/>
              <a:ext cx="556928" cy="950283"/>
            </a:xfrm>
            <a:prstGeom prst="rect">
              <a:avLst/>
            </a:prstGeom>
          </p:spPr>
        </p:pic>
      </p:grpSp>
      <p:sp>
        <p:nvSpPr>
          <p:cNvPr id="6" name="Content Placeholder 5"/>
          <p:cNvSpPr txBox="1">
            <a:spLocks/>
          </p:cNvSpPr>
          <p:nvPr/>
        </p:nvSpPr>
        <p:spPr>
          <a:xfrm>
            <a:off x="0" y="5943600"/>
            <a:ext cx="9144000" cy="914400"/>
          </a:xfrm>
          <a:prstGeom prst="rect">
            <a:avLst/>
          </a:prstGeom>
          <a:solidFill>
            <a:schemeClr val="tx1"/>
          </a:solidFill>
        </p:spPr>
        <p:txBody>
          <a:bodyPr vert="horz" anchor="ctr">
            <a:normAutofit/>
          </a:bodyPr>
          <a:lstStyle/>
          <a:p>
            <a:pPr marL="342900" lvl="0" indent="-342900" algn="ctr">
              <a:spcBef>
                <a:spcPct val="20000"/>
              </a:spcBef>
            </a:pPr>
            <a:r>
              <a:rPr lang="en-US" sz="2400" dirty="0" smtClean="0">
                <a:solidFill>
                  <a:srgbClr val="FFFF00"/>
                </a:solidFill>
              </a:rPr>
              <a:t>Yes: Users are exposed to diverse opinions through social interaction</a:t>
            </a:r>
          </a:p>
        </p:txBody>
      </p:sp>
    </p:spTree>
    <p:extLst>
      <p:ext uri="{BB962C8B-B14F-4D97-AF65-F5344CB8AC3E}">
        <p14:creationId xmlns:p14="http://schemas.microsoft.com/office/powerpoint/2010/main" val="650655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skitched-4-1-3-1-2-1.png"/>
          <p:cNvPicPr>
            <a:picLocks noChangeAspect="1"/>
          </p:cNvPicPr>
          <p:nvPr/>
        </p:nvPicPr>
        <p:blipFill>
          <a:blip r:embed="rId3"/>
          <a:stretch>
            <a:fillRect/>
          </a:stretch>
        </p:blipFill>
        <p:spPr>
          <a:xfrm>
            <a:off x="5410201" y="2133552"/>
            <a:ext cx="2209796" cy="852005"/>
          </a:xfrm>
          <a:prstGeom prst="rect">
            <a:avLst/>
          </a:prstGeom>
        </p:spPr>
      </p:pic>
      <p:pic>
        <p:nvPicPr>
          <p:cNvPr id="56" name="Picture 55" descr="skitched-4-1-3-1-1.png"/>
          <p:cNvPicPr>
            <a:picLocks noChangeAspect="1"/>
          </p:cNvPicPr>
          <p:nvPr/>
        </p:nvPicPr>
        <p:blipFill>
          <a:blip r:embed="rId4"/>
          <a:stretch>
            <a:fillRect/>
          </a:stretch>
        </p:blipFill>
        <p:spPr>
          <a:xfrm>
            <a:off x="1819811" y="2133552"/>
            <a:ext cx="2043936" cy="835156"/>
          </a:xfrm>
          <a:prstGeom prst="rect">
            <a:avLst/>
          </a:prstGeom>
        </p:spPr>
      </p:pic>
      <p:sp>
        <p:nvSpPr>
          <p:cNvPr id="12290" name="Title 1"/>
          <p:cNvSpPr>
            <a:spLocks noGrp="1"/>
          </p:cNvSpPr>
          <p:nvPr>
            <p:ph type="title"/>
          </p:nvPr>
        </p:nvSpPr>
        <p:spPr>
          <a:xfrm>
            <a:off x="0" y="274638"/>
            <a:ext cx="9144000" cy="1143000"/>
          </a:xfrm>
        </p:spPr>
        <p:txBody>
          <a:bodyPr anchor="b"/>
          <a:lstStyle/>
          <a:p>
            <a:pPr eaLnBrk="1" hangingPunct="1"/>
            <a:r>
              <a:rPr lang="en-US" altLang="ko-KR" b="1" dirty="0" smtClean="0">
                <a:latin typeface="Corbel" charset="0"/>
                <a:ea typeface="굴림" charset="-127"/>
                <a:cs typeface="굴림" charset="-127"/>
              </a:rPr>
              <a:t>Estimating closeness</a:t>
            </a:r>
            <a:endParaRPr lang="en-US" altLang="ko-KR" b="1" dirty="0">
              <a:latin typeface="Corbel" charset="0"/>
              <a:ea typeface="굴림" charset="-127"/>
              <a:cs typeface="굴림" charset="-127"/>
            </a:endParaRPr>
          </a:p>
        </p:txBody>
      </p:sp>
      <p:sp>
        <p:nvSpPr>
          <p:cNvPr id="12292" name="Rectángulo 12"/>
          <p:cNvSpPr>
            <a:spLocks noChangeArrowheads="1"/>
          </p:cNvSpPr>
          <p:nvPr/>
        </p:nvSpPr>
        <p:spPr bwMode="auto">
          <a:xfrm>
            <a:off x="0" y="6096000"/>
            <a:ext cx="8458200" cy="762000"/>
          </a:xfrm>
          <a:prstGeom prst="rect">
            <a:avLst/>
          </a:prstGeom>
          <a:solidFill>
            <a:schemeClr val="bg1"/>
          </a:solidFill>
          <a:ln w="9525">
            <a:noFill/>
            <a:round/>
            <a:headEnd/>
            <a:tailEnd/>
          </a:ln>
        </p:spPr>
        <p:txBody>
          <a:bodyPr>
            <a:prstTxWarp prst="textNoShape">
              <a:avLst/>
            </a:prstTxWarp>
          </a:bodyPr>
          <a:lstStyle/>
          <a:p>
            <a:endParaRPr lang="es-ES_tradnl" altLang="ko-KR"/>
          </a:p>
        </p:txBody>
      </p:sp>
      <p:pic>
        <p:nvPicPr>
          <p:cNvPr id="25" name="Content Placeholder 16" descr="People Man Symbol clip art - vector clip art online, royalty free &amp; public domain.png"/>
          <p:cNvPicPr>
            <a:picLocks noChangeAspect="1"/>
          </p:cNvPicPr>
          <p:nvPr/>
        </p:nvPicPr>
        <p:blipFill>
          <a:blip r:embed="rId5"/>
          <a:stretch>
            <a:fillRect/>
          </a:stretch>
        </p:blipFill>
        <p:spPr>
          <a:xfrm>
            <a:off x="457202" y="4064798"/>
            <a:ext cx="455191" cy="790933"/>
          </a:xfrm>
          <a:prstGeom prst="rect">
            <a:avLst/>
          </a:prstGeom>
        </p:spPr>
      </p:pic>
      <p:pic>
        <p:nvPicPr>
          <p:cNvPr id="38" name="Content Placeholder 35" descr="People clip art - vector clip art online, royalty free &amp; public domain.png"/>
          <p:cNvPicPr>
            <a:picLocks noChangeAspect="1"/>
          </p:cNvPicPr>
          <p:nvPr/>
        </p:nvPicPr>
        <p:blipFill>
          <a:blip r:embed="rId6"/>
          <a:stretch>
            <a:fillRect/>
          </a:stretch>
        </p:blipFill>
        <p:spPr>
          <a:xfrm>
            <a:off x="6705602" y="4047336"/>
            <a:ext cx="486383" cy="790933"/>
          </a:xfrm>
          <a:prstGeom prst="rect">
            <a:avLst/>
          </a:prstGeom>
        </p:spPr>
      </p:pic>
      <p:pic>
        <p:nvPicPr>
          <p:cNvPr id="39" name="Content Placeholder 35" descr="People clip art - vector clip art online, royalty free &amp; public domain.png"/>
          <p:cNvPicPr>
            <a:picLocks noChangeAspect="1"/>
          </p:cNvPicPr>
          <p:nvPr/>
        </p:nvPicPr>
        <p:blipFill>
          <a:blip r:embed="rId6"/>
          <a:stretch>
            <a:fillRect/>
          </a:stretch>
        </p:blipFill>
        <p:spPr>
          <a:xfrm>
            <a:off x="7239002" y="4047333"/>
            <a:ext cx="486383" cy="790933"/>
          </a:xfrm>
          <a:prstGeom prst="rect">
            <a:avLst/>
          </a:prstGeom>
        </p:spPr>
      </p:pic>
      <p:pic>
        <p:nvPicPr>
          <p:cNvPr id="43" name="Picture 42" descr="Kmo clip art - vector clip art online, royalty free &amp; public domain.png"/>
          <p:cNvPicPr>
            <a:picLocks noChangeAspect="1"/>
          </p:cNvPicPr>
          <p:nvPr/>
        </p:nvPicPr>
        <p:blipFill>
          <a:blip r:embed="rId7"/>
          <a:stretch>
            <a:fillRect/>
          </a:stretch>
        </p:blipFill>
        <p:spPr>
          <a:xfrm flipH="1">
            <a:off x="3254147" y="4064798"/>
            <a:ext cx="486383" cy="790934"/>
          </a:xfrm>
          <a:prstGeom prst="rect">
            <a:avLst/>
          </a:prstGeom>
        </p:spPr>
      </p:pic>
      <p:pic>
        <p:nvPicPr>
          <p:cNvPr id="19" name="Content Placeholder 16" descr="People Man Symbol clip art - vector clip art online, royalty free &amp; public domain.png"/>
          <p:cNvPicPr>
            <a:picLocks noChangeAspect="1"/>
          </p:cNvPicPr>
          <p:nvPr/>
        </p:nvPicPr>
        <p:blipFill>
          <a:blip r:embed="rId5"/>
          <a:stretch>
            <a:fillRect/>
          </a:stretch>
        </p:blipFill>
        <p:spPr>
          <a:xfrm>
            <a:off x="958645" y="4064801"/>
            <a:ext cx="455191" cy="790933"/>
          </a:xfrm>
          <a:prstGeom prst="rect">
            <a:avLst/>
          </a:prstGeom>
        </p:spPr>
      </p:pic>
      <p:pic>
        <p:nvPicPr>
          <p:cNvPr id="26" name="Content Placeholder 16" descr="People Man Symbol clip art - vector clip art online, royalty free &amp; public domain.png"/>
          <p:cNvPicPr>
            <a:picLocks noChangeAspect="1"/>
          </p:cNvPicPr>
          <p:nvPr/>
        </p:nvPicPr>
        <p:blipFill>
          <a:blip r:embed="rId5"/>
          <a:stretch>
            <a:fillRect/>
          </a:stretch>
        </p:blipFill>
        <p:spPr>
          <a:xfrm>
            <a:off x="1451451" y="4064799"/>
            <a:ext cx="455191" cy="790933"/>
          </a:xfrm>
          <a:prstGeom prst="rect">
            <a:avLst/>
          </a:prstGeom>
        </p:spPr>
      </p:pic>
      <p:pic>
        <p:nvPicPr>
          <p:cNvPr id="27" name="Content Placeholder 16" descr="People Man Symbol clip art - vector clip art online, royalty free &amp; public domain.png"/>
          <p:cNvPicPr>
            <a:picLocks noChangeAspect="1"/>
          </p:cNvPicPr>
          <p:nvPr/>
        </p:nvPicPr>
        <p:blipFill>
          <a:blip r:embed="rId5"/>
          <a:stretch>
            <a:fillRect/>
          </a:stretch>
        </p:blipFill>
        <p:spPr>
          <a:xfrm>
            <a:off x="1972211" y="4064799"/>
            <a:ext cx="455191" cy="790933"/>
          </a:xfrm>
          <a:prstGeom prst="rect">
            <a:avLst/>
          </a:prstGeom>
        </p:spPr>
      </p:pic>
      <p:pic>
        <p:nvPicPr>
          <p:cNvPr id="36" name="Content Placeholder 35" descr="People clip art - vector clip art online, royalty free &amp; public domain.png"/>
          <p:cNvPicPr>
            <a:picLocks noGrp="1" noChangeAspect="1"/>
          </p:cNvPicPr>
          <p:nvPr>
            <p:ph idx="1"/>
          </p:nvPr>
        </p:nvPicPr>
        <p:blipFill>
          <a:blip r:embed="rId6"/>
          <a:stretch>
            <a:fillRect/>
          </a:stretch>
        </p:blipFill>
        <p:spPr>
          <a:xfrm>
            <a:off x="7772402" y="4047336"/>
            <a:ext cx="486383" cy="790933"/>
          </a:xfrm>
        </p:spPr>
      </p:pic>
      <p:pic>
        <p:nvPicPr>
          <p:cNvPr id="37" name="Content Placeholder 35" descr="People clip art - vector clip art online, royalty free &amp; public domain.png"/>
          <p:cNvPicPr>
            <a:picLocks noChangeAspect="1"/>
          </p:cNvPicPr>
          <p:nvPr/>
        </p:nvPicPr>
        <p:blipFill>
          <a:blip r:embed="rId6"/>
          <a:stretch>
            <a:fillRect/>
          </a:stretch>
        </p:blipFill>
        <p:spPr>
          <a:xfrm>
            <a:off x="8305802" y="4038602"/>
            <a:ext cx="486383" cy="796931"/>
          </a:xfrm>
          <a:prstGeom prst="rect">
            <a:avLst/>
          </a:prstGeom>
        </p:spPr>
      </p:pic>
      <p:pic>
        <p:nvPicPr>
          <p:cNvPr id="40" name="Picture 39" descr="Kmo clip art - vector clip art online, royalty free &amp; public domain.png"/>
          <p:cNvPicPr>
            <a:picLocks noChangeAspect="1"/>
          </p:cNvPicPr>
          <p:nvPr/>
        </p:nvPicPr>
        <p:blipFill>
          <a:blip r:embed="rId7"/>
          <a:stretch>
            <a:fillRect/>
          </a:stretch>
        </p:blipFill>
        <p:spPr>
          <a:xfrm flipH="1">
            <a:off x="3863747" y="4064800"/>
            <a:ext cx="486383" cy="790934"/>
          </a:xfrm>
          <a:prstGeom prst="rect">
            <a:avLst/>
          </a:prstGeom>
        </p:spPr>
      </p:pic>
      <p:pic>
        <p:nvPicPr>
          <p:cNvPr id="42" name="Picture 41" descr="Kmo clip art - vector clip art online, royalty free &amp; public domain.png"/>
          <p:cNvPicPr>
            <a:picLocks noChangeAspect="1"/>
          </p:cNvPicPr>
          <p:nvPr/>
        </p:nvPicPr>
        <p:blipFill>
          <a:blip r:embed="rId7"/>
          <a:stretch>
            <a:fillRect/>
          </a:stretch>
        </p:blipFill>
        <p:spPr>
          <a:xfrm flipH="1">
            <a:off x="4495801" y="4064797"/>
            <a:ext cx="486383" cy="790934"/>
          </a:xfrm>
          <a:prstGeom prst="rect">
            <a:avLst/>
          </a:prstGeom>
        </p:spPr>
      </p:pic>
      <p:pic>
        <p:nvPicPr>
          <p:cNvPr id="41" name="Picture 40" descr="Kmo clip art - vector clip art online, royalty free &amp; public domain.png"/>
          <p:cNvPicPr>
            <a:picLocks noChangeAspect="1"/>
          </p:cNvPicPr>
          <p:nvPr/>
        </p:nvPicPr>
        <p:blipFill>
          <a:blip r:embed="rId7"/>
          <a:stretch>
            <a:fillRect/>
          </a:stretch>
        </p:blipFill>
        <p:spPr>
          <a:xfrm flipH="1">
            <a:off x="5082947" y="4056067"/>
            <a:ext cx="486383" cy="790934"/>
          </a:xfrm>
          <a:prstGeom prst="rect">
            <a:avLst/>
          </a:prstGeom>
        </p:spPr>
      </p:pic>
      <p:cxnSp>
        <p:nvCxnSpPr>
          <p:cNvPr id="49" name="Straight Arrow Connector 48"/>
          <p:cNvCxnSpPr>
            <a:stCxn id="25" idx="0"/>
          </p:cNvCxnSpPr>
          <p:nvPr/>
        </p:nvCxnSpPr>
        <p:spPr>
          <a:xfrm rot="5400000" flipH="1" flipV="1">
            <a:off x="1199263" y="2439868"/>
            <a:ext cx="1110463" cy="2139395"/>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9" idx="0"/>
          </p:cNvCxnSpPr>
          <p:nvPr/>
        </p:nvCxnSpPr>
        <p:spPr>
          <a:xfrm rot="5400000" flipH="1" flipV="1">
            <a:off x="1449980" y="2690593"/>
            <a:ext cx="1110466" cy="163795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6" idx="0"/>
          </p:cNvCxnSpPr>
          <p:nvPr/>
        </p:nvCxnSpPr>
        <p:spPr>
          <a:xfrm rot="5400000" flipH="1" flipV="1">
            <a:off x="1696385" y="2936993"/>
            <a:ext cx="1110464" cy="114514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27" idx="0"/>
          </p:cNvCxnSpPr>
          <p:nvPr/>
        </p:nvCxnSpPr>
        <p:spPr>
          <a:xfrm rot="5400000" flipH="1" flipV="1">
            <a:off x="1956765" y="3197373"/>
            <a:ext cx="1110464" cy="62438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42" idx="0"/>
          </p:cNvCxnSpPr>
          <p:nvPr/>
        </p:nvCxnSpPr>
        <p:spPr>
          <a:xfrm rot="16200000" flipV="1">
            <a:off x="3226362" y="2552166"/>
            <a:ext cx="1110463" cy="191480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41" idx="0"/>
          </p:cNvCxnSpPr>
          <p:nvPr/>
        </p:nvCxnSpPr>
        <p:spPr>
          <a:xfrm rot="16200000" flipV="1">
            <a:off x="3524297" y="2254225"/>
            <a:ext cx="1101732" cy="250194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37" idx="0"/>
          </p:cNvCxnSpPr>
          <p:nvPr/>
        </p:nvCxnSpPr>
        <p:spPr>
          <a:xfrm rot="16200000" flipV="1">
            <a:off x="6989916" y="2479522"/>
            <a:ext cx="1084267" cy="203389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36" idx="0"/>
          </p:cNvCxnSpPr>
          <p:nvPr/>
        </p:nvCxnSpPr>
        <p:spPr>
          <a:xfrm rot="16200000" flipV="1">
            <a:off x="6718849" y="2750590"/>
            <a:ext cx="1093001" cy="150049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39" idx="0"/>
          </p:cNvCxnSpPr>
          <p:nvPr/>
        </p:nvCxnSpPr>
        <p:spPr>
          <a:xfrm rot="16200000" flipV="1">
            <a:off x="6452149" y="3017286"/>
            <a:ext cx="1092998" cy="96709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38" idx="0"/>
          </p:cNvCxnSpPr>
          <p:nvPr/>
        </p:nvCxnSpPr>
        <p:spPr>
          <a:xfrm rot="16200000" flipV="1">
            <a:off x="6185449" y="3283990"/>
            <a:ext cx="1093001" cy="43369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41" idx="0"/>
          </p:cNvCxnSpPr>
          <p:nvPr/>
        </p:nvCxnSpPr>
        <p:spPr>
          <a:xfrm rot="5400000" flipH="1" flipV="1">
            <a:off x="5369753" y="2910718"/>
            <a:ext cx="1101732" cy="118896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42" idx="0"/>
          </p:cNvCxnSpPr>
          <p:nvPr/>
        </p:nvCxnSpPr>
        <p:spPr>
          <a:xfrm rot="5400000" flipH="1" flipV="1">
            <a:off x="5071817" y="2621511"/>
            <a:ext cx="1110463" cy="177611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40" idx="0"/>
          </p:cNvCxnSpPr>
          <p:nvPr/>
        </p:nvCxnSpPr>
        <p:spPr>
          <a:xfrm rot="5400000" flipH="1" flipV="1">
            <a:off x="4755787" y="2305487"/>
            <a:ext cx="1110466" cy="240816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43" idx="0"/>
          </p:cNvCxnSpPr>
          <p:nvPr/>
        </p:nvCxnSpPr>
        <p:spPr>
          <a:xfrm rot="5400000" flipH="1" flipV="1">
            <a:off x="4450986" y="2000687"/>
            <a:ext cx="1110465" cy="301776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Content Placeholder 5"/>
          <p:cNvSpPr txBox="1">
            <a:spLocks/>
          </p:cNvSpPr>
          <p:nvPr/>
        </p:nvSpPr>
        <p:spPr>
          <a:xfrm>
            <a:off x="0" y="5638800"/>
            <a:ext cx="9144000" cy="914400"/>
          </a:xfrm>
          <a:prstGeom prst="rect">
            <a:avLst/>
          </a:prstGeom>
          <a:solidFill>
            <a:schemeClr val="tx1"/>
          </a:solidFill>
        </p:spPr>
        <p:txBody>
          <a:bodyPr vert="horz" anchor="ctr">
            <a:normAutofit fontScale="92500"/>
          </a:bodyPr>
          <a:lstStyle/>
          <a:p>
            <a:pPr marL="342900" lvl="0" indent="-342900" algn="ctr">
              <a:spcBef>
                <a:spcPct val="20000"/>
              </a:spcBef>
            </a:pPr>
            <a:r>
              <a:rPr lang="en-US" sz="3200" dirty="0" smtClean="0">
                <a:solidFill>
                  <a:srgbClr val="FFFFFF"/>
                </a:solidFill>
              </a:rPr>
              <a:t>How </a:t>
            </a:r>
            <a:r>
              <a:rPr lang="en-US" sz="3200" dirty="0" smtClean="0">
                <a:solidFill>
                  <a:srgbClr val="FFFF00"/>
                </a:solidFill>
              </a:rPr>
              <a:t>“close” </a:t>
            </a:r>
            <a:r>
              <a:rPr lang="en-US" sz="3200" dirty="0" smtClean="0">
                <a:solidFill>
                  <a:schemeClr val="bg1"/>
                </a:solidFill>
              </a:rPr>
              <a:t>or </a:t>
            </a:r>
            <a:r>
              <a:rPr lang="en-US" sz="3200" dirty="0" smtClean="0">
                <a:solidFill>
                  <a:srgbClr val="FFFF00"/>
                </a:solidFill>
              </a:rPr>
              <a:t>“similar”</a:t>
            </a:r>
            <a:r>
              <a:rPr lang="en-US" sz="3200" dirty="0" smtClean="0">
                <a:solidFill>
                  <a:srgbClr val="FFFFFF"/>
                </a:solidFill>
              </a:rPr>
              <a:t> two media sources are</a:t>
            </a:r>
          </a:p>
        </p:txBody>
      </p:sp>
      <p:cxnSp>
        <p:nvCxnSpPr>
          <p:cNvPr id="59" name="Straight Arrow Connector 58"/>
          <p:cNvCxnSpPr>
            <a:stCxn id="40" idx="0"/>
          </p:cNvCxnSpPr>
          <p:nvPr/>
        </p:nvCxnSpPr>
        <p:spPr>
          <a:xfrm rot="16200000" flipV="1">
            <a:off x="2910332" y="2868193"/>
            <a:ext cx="1110466" cy="128274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3" idx="0"/>
          </p:cNvCxnSpPr>
          <p:nvPr/>
        </p:nvCxnSpPr>
        <p:spPr>
          <a:xfrm rot="16200000" flipV="1">
            <a:off x="2605533" y="3172993"/>
            <a:ext cx="1110465" cy="67314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21014" y="3581400"/>
            <a:ext cx="9122988" cy="1600200"/>
            <a:chOff x="21012" y="3581400"/>
            <a:chExt cx="9122988" cy="1600200"/>
          </a:xfrm>
        </p:grpSpPr>
        <p:sp>
          <p:nvSpPr>
            <p:cNvPr id="123" name="Oval 122"/>
            <p:cNvSpPr/>
            <p:nvPr/>
          </p:nvSpPr>
          <p:spPr>
            <a:xfrm>
              <a:off x="21012" y="3581400"/>
              <a:ext cx="5998788" cy="1600200"/>
            </a:xfrm>
            <a:prstGeom prst="ellipse">
              <a:avLst/>
            </a:prstGeom>
            <a:solidFill>
              <a:srgbClr val="FFFF00">
                <a:alpha val="20000"/>
              </a:srgbClr>
            </a:solidFill>
            <a:ln w="190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2781300" y="3581400"/>
              <a:ext cx="6362700" cy="1600200"/>
            </a:xfrm>
            <a:prstGeom prst="ellipse">
              <a:avLst/>
            </a:prstGeom>
            <a:solidFill>
              <a:schemeClr val="tx2">
                <a:lumMod val="60000"/>
                <a:lumOff val="40000"/>
                <a:alpha val="20000"/>
              </a:schemeClr>
            </a:solid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p:cNvSpPr/>
            <p:nvPr/>
          </p:nvSpPr>
          <p:spPr>
            <a:xfrm>
              <a:off x="2756958" y="3632729"/>
              <a:ext cx="3286125" cy="1465792"/>
            </a:xfrm>
            <a:custGeom>
              <a:avLst/>
              <a:gdLst>
                <a:gd name="connsiteX0" fmla="*/ 1719792 w 3286125"/>
                <a:gd name="connsiteY0" fmla="*/ 2646 h 1465792"/>
                <a:gd name="connsiteX1" fmla="*/ 5292 w 3286125"/>
                <a:gd name="connsiteY1" fmla="*/ 748771 h 1465792"/>
                <a:gd name="connsiteX2" fmla="*/ 1751542 w 3286125"/>
                <a:gd name="connsiteY2" fmla="*/ 1463146 h 1465792"/>
                <a:gd name="connsiteX3" fmla="*/ 3275542 w 3286125"/>
                <a:gd name="connsiteY3" fmla="*/ 732896 h 1465792"/>
                <a:gd name="connsiteX4" fmla="*/ 1719792 w 3286125"/>
                <a:gd name="connsiteY4" fmla="*/ 2646 h 146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465792">
                  <a:moveTo>
                    <a:pt x="1719792" y="2646"/>
                  </a:moveTo>
                  <a:cubicBezTo>
                    <a:pt x="1174750" y="5292"/>
                    <a:pt x="0" y="505354"/>
                    <a:pt x="5292" y="748771"/>
                  </a:cubicBezTo>
                  <a:cubicBezTo>
                    <a:pt x="10584" y="992188"/>
                    <a:pt x="1206500" y="1465792"/>
                    <a:pt x="1751542" y="1463146"/>
                  </a:cubicBezTo>
                  <a:cubicBezTo>
                    <a:pt x="2296584" y="1460500"/>
                    <a:pt x="3286125" y="976313"/>
                    <a:pt x="3275542" y="732896"/>
                  </a:cubicBezTo>
                  <a:cubicBezTo>
                    <a:pt x="3264959" y="489479"/>
                    <a:pt x="2264834" y="0"/>
                    <a:pt x="1719792" y="2646"/>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39482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74638"/>
            <a:ext cx="9144000" cy="1143000"/>
          </a:xfrm>
        </p:spPr>
        <p:txBody>
          <a:bodyPr/>
          <a:lstStyle/>
          <a:p>
            <a:pPr eaLnBrk="1" hangingPunct="1"/>
            <a:r>
              <a:rPr lang="en-US" altLang="ko-KR">
                <a:latin typeface="Halevitica (Headings)" charset="0"/>
                <a:ea typeface="ＭＳ Ｐゴシック" charset="0"/>
                <a:cs typeface="Halevitica (Headings)" charset="0"/>
              </a:rPr>
              <a:t>Research problems</a:t>
            </a:r>
          </a:p>
        </p:txBody>
      </p:sp>
      <p:sp>
        <p:nvSpPr>
          <p:cNvPr id="28675" name="Content Placeholder 2"/>
          <p:cNvSpPr>
            <a:spLocks noGrp="1"/>
          </p:cNvSpPr>
          <p:nvPr>
            <p:ph idx="1"/>
          </p:nvPr>
        </p:nvSpPr>
        <p:spPr>
          <a:xfrm>
            <a:off x="152400" y="1600200"/>
            <a:ext cx="9296400" cy="4525963"/>
          </a:xfrm>
        </p:spPr>
        <p:txBody>
          <a:bodyPr>
            <a:normAutofit fontScale="85000" lnSpcReduction="10000"/>
          </a:bodyPr>
          <a:lstStyle/>
          <a:p>
            <a:pPr eaLnBrk="1" hangingPunct="1"/>
            <a:r>
              <a:rPr lang="en-US" altLang="ko-KR" dirty="0">
                <a:latin typeface="Helvetica" charset="0"/>
                <a:ea typeface="굴림" charset="0"/>
                <a:cs typeface="굴림" charset="0"/>
              </a:rPr>
              <a:t>Understand dynamics of propagation</a:t>
            </a:r>
          </a:p>
          <a:p>
            <a:pPr lvl="1" eaLnBrk="1" hangingPunct="1"/>
            <a:r>
              <a:rPr lang="en-US" altLang="ko-KR" dirty="0">
                <a:latin typeface="Helvetica" charset="0"/>
                <a:ea typeface="굴림" charset="0"/>
                <a:cs typeface="굴림" charset="0"/>
              </a:rPr>
              <a:t>Temporal and spatial patterns of propagation</a:t>
            </a:r>
          </a:p>
          <a:p>
            <a:pPr lvl="1" eaLnBrk="1" hangingPunct="1"/>
            <a:r>
              <a:rPr lang="en-US" altLang="ko-KR" dirty="0">
                <a:latin typeface="Helvetica" charset="0"/>
                <a:ea typeface="굴림" charset="0"/>
                <a:cs typeface="굴림" charset="0"/>
              </a:rPr>
              <a:t>Role of social network, social systems, and user influence</a:t>
            </a:r>
          </a:p>
          <a:p>
            <a:pPr lvl="1" eaLnBrk="1" hangingPunct="1"/>
            <a:endParaRPr lang="en-US" altLang="ko-KR" dirty="0">
              <a:latin typeface="Helvetica" charset="0"/>
              <a:ea typeface="굴림" charset="0"/>
              <a:cs typeface="굴림" charset="0"/>
            </a:endParaRPr>
          </a:p>
          <a:p>
            <a:pPr eaLnBrk="1" hangingPunct="1"/>
            <a:r>
              <a:rPr lang="en-US" altLang="ko-KR" dirty="0">
                <a:latin typeface="Helvetica" charset="0"/>
                <a:ea typeface="굴림" charset="0"/>
                <a:cs typeface="굴림" charset="0"/>
              </a:rPr>
              <a:t>For different types of information and innovations</a:t>
            </a:r>
          </a:p>
          <a:p>
            <a:pPr lvl="1" eaLnBrk="1" hangingPunct="1"/>
            <a:r>
              <a:rPr lang="en-US" altLang="ko-KR" dirty="0">
                <a:latin typeface="Helvetica" charset="0"/>
                <a:ea typeface="굴림" charset="0"/>
                <a:cs typeface="굴림" charset="0"/>
              </a:rPr>
              <a:t>News, web URLs, conventions, and technology services</a:t>
            </a:r>
          </a:p>
          <a:p>
            <a:pPr lvl="1" eaLnBrk="1" hangingPunct="1"/>
            <a:endParaRPr lang="en-US" altLang="ko-KR" dirty="0">
              <a:latin typeface="Helvetica" charset="0"/>
              <a:ea typeface="굴림" charset="0"/>
              <a:cs typeface="굴림" charset="0"/>
            </a:endParaRPr>
          </a:p>
          <a:p>
            <a:pPr eaLnBrk="1" hangingPunct="1"/>
            <a:r>
              <a:rPr lang="en-US" altLang="ko-KR" dirty="0">
                <a:latin typeface="Helvetica" charset="0"/>
                <a:ea typeface="굴림" charset="0"/>
                <a:cs typeface="굴림" charset="0"/>
              </a:rPr>
              <a:t>With the ultimate goal of enabling better viral campaigns</a:t>
            </a:r>
          </a:p>
          <a:p>
            <a:pPr lvl="1" eaLnBrk="1" hangingPunct="1"/>
            <a:r>
              <a:rPr lang="en-US" altLang="ko-KR" dirty="0">
                <a:latin typeface="Helvetica" charset="0"/>
                <a:ea typeface="굴림" charset="0"/>
                <a:cs typeface="굴림" charset="0"/>
              </a:rPr>
              <a:t>Consumers: Help them get content they would not otherwise receive</a:t>
            </a:r>
          </a:p>
          <a:p>
            <a:pPr lvl="1" eaLnBrk="1" hangingPunct="1"/>
            <a:r>
              <a:rPr lang="en-US" altLang="ko-KR" dirty="0">
                <a:latin typeface="Helvetica" charset="0"/>
                <a:ea typeface="굴림" charset="0"/>
                <a:cs typeface="굴림" charset="0"/>
              </a:rPr>
              <a:t>Publishers: Help them spread their content more effectively</a:t>
            </a:r>
          </a:p>
          <a:p>
            <a:pPr eaLnBrk="1" hangingPunct="1"/>
            <a:endParaRPr lang="en-US" altLang="ko-KR" dirty="0">
              <a:latin typeface="Helvetica" charset="0"/>
              <a:ea typeface="굴림" charset="0"/>
              <a:cs typeface="굴림" charset="0"/>
            </a:endParaRPr>
          </a:p>
          <a:p>
            <a:pPr eaLnBrk="1" hangingPunct="1"/>
            <a:endParaRPr lang="en-US" altLang="ko-KR" dirty="0">
              <a:latin typeface="Helvetica" charset="0"/>
              <a:ea typeface="굴림" charset="0"/>
              <a:cs typeface="굴림" charset="0"/>
            </a:endParaRPr>
          </a:p>
          <a:p>
            <a:pPr eaLnBrk="1" hangingPunct="1">
              <a:buFont typeface="Wingdings" charset="0"/>
              <a:buChar char="§"/>
            </a:pPr>
            <a:endParaRPr lang="en-US" altLang="ko-KR" dirty="0">
              <a:latin typeface="Helvetica" charset="0"/>
              <a:ea typeface="굴림" charset="0"/>
              <a:cs typeface="굴림" charset="0"/>
            </a:endParaRPr>
          </a:p>
        </p:txBody>
      </p:sp>
    </p:spTree>
    <p:extLst>
      <p:ext uri="{BB962C8B-B14F-4D97-AF65-F5344CB8AC3E}">
        <p14:creationId xmlns:p14="http://schemas.microsoft.com/office/powerpoint/2010/main" val="33714735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74638"/>
            <a:ext cx="9144000" cy="1143000"/>
          </a:xfrm>
        </p:spPr>
        <p:txBody>
          <a:bodyPr anchor="b"/>
          <a:lstStyle/>
          <a:p>
            <a:r>
              <a:rPr lang="en-US" altLang="ko-KR" b="1" dirty="0" smtClean="0">
                <a:latin typeface="Corbel" charset="0"/>
                <a:ea typeface="굴림" charset="-127"/>
                <a:cs typeface="굴림" charset="-127"/>
              </a:rPr>
              <a:t>Closeness measure</a:t>
            </a:r>
            <a:endParaRPr lang="en-US" altLang="ko-KR" b="1" dirty="0" smtClean="0">
              <a:latin typeface="Corbel" pitchFamily="34" charset="0"/>
              <a:ea typeface="굴림" charset="-127"/>
              <a:cs typeface="Corbel" pitchFamily="34" charset="0"/>
            </a:endParaRPr>
          </a:p>
        </p:txBody>
      </p:sp>
      <p:sp>
        <p:nvSpPr>
          <p:cNvPr id="26627" name="Content Placeholder 2"/>
          <p:cNvSpPr>
            <a:spLocks noGrp="1"/>
          </p:cNvSpPr>
          <p:nvPr>
            <p:ph idx="1"/>
          </p:nvPr>
        </p:nvSpPr>
        <p:spPr>
          <a:xfrm>
            <a:off x="177764" y="4235452"/>
            <a:ext cx="8839200" cy="565149"/>
          </a:xfrm>
        </p:spPr>
        <p:txBody>
          <a:bodyPr/>
          <a:lstStyle/>
          <a:p>
            <a:pPr eaLnBrk="1" hangingPunct="1">
              <a:buFont typeface="Wingdings" pitchFamily="2" charset="2"/>
              <a:buChar char="§"/>
            </a:pPr>
            <a:r>
              <a:rPr lang="en-US" altLang="ko-KR" sz="2400" dirty="0" smtClean="0">
                <a:ea typeface="굴림" charset="-127"/>
              </a:rPr>
              <a:t>Closeness: probability that a random follower of </a:t>
            </a:r>
            <a:r>
              <a:rPr lang="en-US" altLang="ko-KR" sz="2400" i="1" dirty="0" smtClean="0">
                <a:ea typeface="굴림" charset="-127"/>
              </a:rPr>
              <a:t>B</a:t>
            </a:r>
            <a:r>
              <a:rPr lang="en-US" altLang="ko-KR" sz="2400" i="1" baseline="-25000" dirty="0" smtClean="0">
                <a:ea typeface="굴림" charset="-127"/>
              </a:rPr>
              <a:t>i</a:t>
            </a:r>
            <a:r>
              <a:rPr lang="en-US" altLang="ko-KR" sz="2400" i="1" dirty="0" smtClean="0">
                <a:ea typeface="굴림" charset="-127"/>
              </a:rPr>
              <a:t> </a:t>
            </a:r>
            <a:r>
              <a:rPr lang="en-US" altLang="ko-KR" sz="2400" dirty="0" smtClean="0">
                <a:ea typeface="굴림" charset="-127"/>
              </a:rPr>
              <a:t>also follows </a:t>
            </a:r>
            <a:r>
              <a:rPr lang="en-US" altLang="ko-KR" sz="2400" i="1" dirty="0" smtClean="0">
                <a:ea typeface="굴림" charset="-127"/>
              </a:rPr>
              <a:t>A</a:t>
            </a:r>
            <a:endParaRPr lang="en-US" altLang="ko-KR" sz="2400" dirty="0" smtClean="0">
              <a:ea typeface="굴림" charset="-127"/>
            </a:endParaRPr>
          </a:p>
          <a:p>
            <a:pPr lvl="1" eaLnBrk="1" hangingPunct="1">
              <a:buFont typeface="Wingdings" pitchFamily="2" charset="2"/>
              <a:buChar char="§"/>
            </a:pPr>
            <a:endParaRPr lang="en-US" altLang="ko-KR" sz="2400" dirty="0" smtClean="0">
              <a:ea typeface="굴림" charset="-127"/>
            </a:endParaRPr>
          </a:p>
        </p:txBody>
      </p:sp>
      <p:sp>
        <p:nvSpPr>
          <p:cNvPr id="27" name="TextBox 2"/>
          <p:cNvSpPr txBox="1">
            <a:spLocks noChangeArrowheads="1"/>
          </p:cNvSpPr>
          <p:nvPr/>
        </p:nvSpPr>
        <p:spPr bwMode="auto">
          <a:xfrm>
            <a:off x="914400" y="6096000"/>
            <a:ext cx="77347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r>
              <a:rPr lang="en-US" altLang="ko-KR" sz="2000" b="1" dirty="0" smtClean="0">
                <a:latin typeface="Arial" charset="0"/>
                <a:cs typeface="Arial" charset="0"/>
              </a:rPr>
              <a:t>Closeness</a:t>
            </a:r>
            <a:r>
              <a:rPr lang="en-US" altLang="ko-KR" sz="2000" b="1" dirty="0">
                <a:latin typeface="Arial" charset="0"/>
                <a:cs typeface="Arial" charset="0"/>
              </a:rPr>
              <a:t>( </a:t>
            </a:r>
            <a:r>
              <a:rPr lang="en-US" altLang="ko-KR" sz="2000" b="1" dirty="0" err="1">
                <a:latin typeface="Arial" charset="0"/>
                <a:cs typeface="Arial" charset="0"/>
              </a:rPr>
              <a:t>NYTimes</a:t>
            </a:r>
            <a:r>
              <a:rPr lang="en-US" altLang="ko-KR" sz="2000" b="1" dirty="0">
                <a:latin typeface="Arial" charset="0"/>
                <a:cs typeface="Arial" charset="0"/>
              </a:rPr>
              <a:t>,</a:t>
            </a:r>
            <a:r>
              <a:rPr lang="en-US" altLang="ko-KR" sz="2000" b="1" dirty="0" smtClean="0">
                <a:latin typeface="Arial" charset="0"/>
                <a:cs typeface="Arial" charset="0"/>
              </a:rPr>
              <a:t> </a:t>
            </a:r>
            <a:r>
              <a:rPr lang="en-US" altLang="ko-KR" sz="2000" b="1" dirty="0" err="1" smtClean="0">
                <a:latin typeface="Arial" charset="0"/>
                <a:cs typeface="Arial" charset="0"/>
              </a:rPr>
              <a:t>Foxnews</a:t>
            </a:r>
            <a:r>
              <a:rPr lang="en-US" altLang="ko-KR" sz="2000" b="1" dirty="0" smtClean="0">
                <a:latin typeface="Arial" charset="0"/>
                <a:cs typeface="Arial" charset="0"/>
              </a:rPr>
              <a:t>) </a:t>
            </a:r>
            <a:r>
              <a:rPr lang="en-US" altLang="ko-KR" sz="2000" b="1" dirty="0">
                <a:latin typeface="Arial" charset="0"/>
                <a:cs typeface="Arial" charset="0"/>
              </a:rPr>
              <a:t>=</a:t>
            </a:r>
            <a:r>
              <a:rPr lang="en-US" altLang="ko-KR" sz="2000" b="1" dirty="0" smtClean="0">
                <a:latin typeface="Arial" charset="0"/>
                <a:cs typeface="Arial" charset="0"/>
              </a:rPr>
              <a:t> 143K/578K </a:t>
            </a:r>
            <a:r>
              <a:rPr lang="en-US" altLang="ko-KR" sz="2000" b="1" dirty="0">
                <a:latin typeface="Arial" charset="0"/>
                <a:cs typeface="Arial" charset="0"/>
              </a:rPr>
              <a:t>= </a:t>
            </a:r>
            <a:r>
              <a:rPr lang="en-US" altLang="ko-KR" sz="2000" b="1" dirty="0" smtClean="0">
                <a:latin typeface="Arial" charset="0"/>
                <a:cs typeface="Arial" charset="0"/>
              </a:rPr>
              <a:t>0.25</a:t>
            </a:r>
          </a:p>
          <a:p>
            <a:pPr algn="ctr"/>
            <a:r>
              <a:rPr lang="en-US" altLang="ko-KR" sz="2000" b="1" dirty="0" smtClean="0">
                <a:latin typeface="Arial" charset="0"/>
                <a:cs typeface="Arial" charset="0"/>
              </a:rPr>
              <a:t>Closeness( </a:t>
            </a:r>
            <a:r>
              <a:rPr lang="en-US" altLang="ko-KR" sz="2000" b="1" dirty="0" err="1" smtClean="0">
                <a:latin typeface="Arial" charset="0"/>
                <a:cs typeface="Arial" charset="0"/>
              </a:rPr>
              <a:t>NYTimes</a:t>
            </a:r>
            <a:r>
              <a:rPr lang="en-US" altLang="ko-KR" sz="2000" b="1" dirty="0" smtClean="0">
                <a:latin typeface="Arial" charset="0"/>
                <a:cs typeface="Arial" charset="0"/>
              </a:rPr>
              <a:t>, </a:t>
            </a:r>
            <a:r>
              <a:rPr lang="en-US" altLang="ko-KR" sz="2000" b="1" dirty="0" err="1" smtClean="0">
                <a:latin typeface="Arial" charset="0"/>
                <a:cs typeface="Arial" charset="0"/>
              </a:rPr>
              <a:t>washingtonpost</a:t>
            </a:r>
            <a:r>
              <a:rPr lang="en-US" altLang="ko-KR" sz="2000" b="1" dirty="0" smtClean="0">
                <a:latin typeface="Arial" charset="0"/>
                <a:cs typeface="Arial" charset="0"/>
              </a:rPr>
              <a:t>)   = 250K/404K = 0.62</a:t>
            </a:r>
          </a:p>
          <a:p>
            <a:pPr algn="ctr"/>
            <a:endParaRPr lang="en-US" altLang="ko-KR" sz="2000" b="1" dirty="0">
              <a:latin typeface="Arial" charset="0"/>
              <a:cs typeface="Arial" charset="0"/>
            </a:endParaRP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2" y="4832350"/>
            <a:ext cx="4869399" cy="1187450"/>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2"/>
          <p:cNvSpPr txBox="1">
            <a:spLocks noChangeArrowheads="1"/>
          </p:cNvSpPr>
          <p:nvPr/>
        </p:nvSpPr>
        <p:spPr bwMode="auto">
          <a:xfrm>
            <a:off x="914400" y="3429000"/>
            <a:ext cx="7950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2000" b="1" dirty="0" smtClean="0">
                <a:latin typeface="Arial" charset="0"/>
                <a:cs typeface="Arial" charset="0"/>
              </a:rPr>
              <a:t>Which one is closer to </a:t>
            </a:r>
            <a:r>
              <a:rPr lang="en-US" altLang="ko-KR" sz="2000" b="1" dirty="0" err="1" smtClean="0">
                <a:latin typeface="Arial" charset="0"/>
                <a:cs typeface="Arial" charset="0"/>
              </a:rPr>
              <a:t>nytimes</a:t>
            </a:r>
            <a:r>
              <a:rPr lang="en-US" altLang="ko-KR" sz="2000" b="1" dirty="0" smtClean="0">
                <a:latin typeface="Arial" charset="0"/>
                <a:cs typeface="Arial" charset="0"/>
              </a:rPr>
              <a:t>, </a:t>
            </a:r>
            <a:r>
              <a:rPr lang="en-US" altLang="ko-KR" sz="2000" b="1" dirty="0" err="1" smtClean="0">
                <a:latin typeface="Arial" charset="0"/>
                <a:cs typeface="Arial" charset="0"/>
              </a:rPr>
              <a:t>Foxnews</a:t>
            </a:r>
            <a:r>
              <a:rPr lang="en-US" altLang="ko-KR" sz="2000" b="1" dirty="0" smtClean="0">
                <a:latin typeface="Arial" charset="0"/>
                <a:cs typeface="Arial" charset="0"/>
              </a:rPr>
              <a:t> or </a:t>
            </a:r>
            <a:r>
              <a:rPr lang="en-US" altLang="ko-KR" sz="2000" b="1" dirty="0" err="1" smtClean="0">
                <a:latin typeface="Arial" charset="0"/>
                <a:cs typeface="Arial" charset="0"/>
              </a:rPr>
              <a:t>washingtonpost</a:t>
            </a:r>
            <a:r>
              <a:rPr lang="en-US" altLang="ko-KR" sz="2000" b="1" dirty="0" smtClean="0">
                <a:latin typeface="Arial" charset="0"/>
                <a:cs typeface="Arial" charset="0"/>
              </a:rPr>
              <a:t>?</a:t>
            </a:r>
            <a:endParaRPr lang="en-US" altLang="ko-KR" sz="2000" b="1" dirty="0">
              <a:latin typeface="Arial" charset="0"/>
              <a:cs typeface="Arial" charset="0"/>
            </a:endParaRPr>
          </a:p>
        </p:txBody>
      </p:sp>
      <p:sp>
        <p:nvSpPr>
          <p:cNvPr id="45" name="TextBox 2"/>
          <p:cNvSpPr txBox="1">
            <a:spLocks noChangeArrowheads="1"/>
          </p:cNvSpPr>
          <p:nvPr/>
        </p:nvSpPr>
        <p:spPr bwMode="auto">
          <a:xfrm>
            <a:off x="1371600" y="3790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a:r>
              <a:rPr lang="en-US" altLang="ko-KR" sz="2000" b="1" dirty="0" err="1" smtClean="0">
                <a:solidFill>
                  <a:srgbClr val="FF0000"/>
                </a:solidFill>
                <a:latin typeface="Arial" charset="0"/>
                <a:cs typeface="Arial" charset="0"/>
              </a:rPr>
              <a:t>Washingtonpost</a:t>
            </a:r>
            <a:r>
              <a:rPr lang="en-US" altLang="ko-KR" sz="2000" b="1" dirty="0" smtClean="0">
                <a:solidFill>
                  <a:srgbClr val="FF0000"/>
                </a:solidFill>
                <a:latin typeface="Arial" charset="0"/>
                <a:cs typeface="Arial" charset="0"/>
              </a:rPr>
              <a:t> is closer to </a:t>
            </a:r>
            <a:r>
              <a:rPr lang="en-US" altLang="ko-KR" sz="2000" b="1" dirty="0" err="1" smtClean="0">
                <a:solidFill>
                  <a:srgbClr val="FF0000"/>
                </a:solidFill>
                <a:latin typeface="Arial" charset="0"/>
                <a:cs typeface="Arial" charset="0"/>
              </a:rPr>
              <a:t>nytimes</a:t>
            </a:r>
            <a:r>
              <a:rPr lang="en-US" altLang="ko-KR" sz="2000" b="1" dirty="0" smtClean="0">
                <a:solidFill>
                  <a:srgbClr val="FF0000"/>
                </a:solidFill>
                <a:latin typeface="Arial" charset="0"/>
                <a:cs typeface="Arial" charset="0"/>
              </a:rPr>
              <a:t> than </a:t>
            </a:r>
            <a:r>
              <a:rPr lang="en-US" altLang="ko-KR" sz="2000" b="1" dirty="0" err="1" smtClean="0">
                <a:solidFill>
                  <a:srgbClr val="FF0000"/>
                </a:solidFill>
                <a:latin typeface="Arial" charset="0"/>
                <a:cs typeface="Arial" charset="0"/>
              </a:rPr>
              <a:t>Foxnews</a:t>
            </a:r>
            <a:endParaRPr lang="en-US" altLang="ko-KR" sz="2000" b="1" dirty="0">
              <a:solidFill>
                <a:srgbClr val="FF0000"/>
              </a:solidFill>
              <a:latin typeface="Arial" charset="0"/>
              <a:cs typeface="Arial" charset="0"/>
            </a:endParaRPr>
          </a:p>
        </p:txBody>
      </p:sp>
      <p:grpSp>
        <p:nvGrpSpPr>
          <p:cNvPr id="48" name="Group 47"/>
          <p:cNvGrpSpPr/>
          <p:nvPr/>
        </p:nvGrpSpPr>
        <p:grpSpPr>
          <a:xfrm>
            <a:off x="457200" y="1719263"/>
            <a:ext cx="8604299" cy="1328737"/>
            <a:chOff x="457200" y="1719263"/>
            <a:chExt cx="8604299" cy="1328737"/>
          </a:xfrm>
        </p:grpSpPr>
        <p:sp>
          <p:nvSpPr>
            <p:cNvPr id="25" name="타원 1"/>
            <p:cNvSpPr/>
            <p:nvPr/>
          </p:nvSpPr>
          <p:spPr bwMode="auto">
            <a:xfrm>
              <a:off x="4343400" y="1828800"/>
              <a:ext cx="2432099" cy="1219200"/>
            </a:xfrm>
            <a:prstGeom prst="ellipse">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1" name="타원 9"/>
            <p:cNvSpPr/>
            <p:nvPr/>
          </p:nvSpPr>
          <p:spPr bwMode="auto">
            <a:xfrm>
              <a:off x="5861099" y="1982788"/>
              <a:ext cx="1828800" cy="912811"/>
            </a:xfrm>
            <a:prstGeom prst="ellipse">
              <a:avLst/>
            </a:prstGeom>
            <a:solidFill>
              <a:srgbClr val="0070C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4" name="TextBox 2"/>
            <p:cNvSpPr txBox="1">
              <a:spLocks noChangeArrowheads="1"/>
            </p:cNvSpPr>
            <p:nvPr/>
          </p:nvSpPr>
          <p:spPr bwMode="auto">
            <a:xfrm>
              <a:off x="4343400" y="1719722"/>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600" b="1" dirty="0" err="1" smtClean="0">
                  <a:latin typeface="Arial" charset="0"/>
                  <a:cs typeface="Arial" charset="0"/>
                </a:rPr>
                <a:t>NYTimes</a:t>
              </a:r>
              <a:r>
                <a:rPr lang="en-US" altLang="ko-KR" sz="1600" b="1" dirty="0" smtClean="0">
                  <a:latin typeface="Arial" charset="0"/>
                  <a:cs typeface="Arial" charset="0"/>
                </a:rPr>
                <a:t> (A)</a:t>
              </a:r>
              <a:endParaRPr lang="en-US" altLang="ko-KR" sz="1600" b="1" dirty="0">
                <a:latin typeface="Arial" charset="0"/>
                <a:cs typeface="Arial" charset="0"/>
              </a:endParaRPr>
            </a:p>
          </p:txBody>
        </p:sp>
        <p:sp>
          <p:nvSpPr>
            <p:cNvPr id="35" name="TextBox 2"/>
            <p:cNvSpPr txBox="1">
              <a:spLocks noChangeArrowheads="1"/>
            </p:cNvSpPr>
            <p:nvPr/>
          </p:nvSpPr>
          <p:spPr bwMode="auto">
            <a:xfrm>
              <a:off x="6623099" y="1947445"/>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600" b="1" dirty="0" smtClean="0">
                  <a:latin typeface="Arial" charset="0"/>
                  <a:cs typeface="Arial" charset="0"/>
                </a:rPr>
                <a:t>washingtonpost(B</a:t>
              </a:r>
              <a:r>
                <a:rPr lang="en-US" altLang="ko-KR" sz="1600" b="1" baseline="-25000" dirty="0" smtClean="0">
                  <a:latin typeface="Arial" charset="0"/>
                  <a:cs typeface="Arial" charset="0"/>
                </a:rPr>
                <a:t>2</a:t>
              </a:r>
              <a:r>
                <a:rPr lang="en-US" altLang="ko-KR" sz="1600" b="1" dirty="0" smtClean="0">
                  <a:latin typeface="Arial" charset="0"/>
                  <a:cs typeface="Arial" charset="0"/>
                </a:rPr>
                <a:t>)</a:t>
              </a:r>
              <a:endParaRPr lang="en-US" altLang="ko-KR" sz="1600" b="1" dirty="0">
                <a:latin typeface="Arial" charset="0"/>
                <a:cs typeface="Arial" charset="0"/>
              </a:endParaRPr>
            </a:p>
          </p:txBody>
        </p:sp>
        <p:sp>
          <p:nvSpPr>
            <p:cNvPr id="38" name="TextBox 2"/>
            <p:cNvSpPr txBox="1">
              <a:spLocks noChangeArrowheads="1"/>
            </p:cNvSpPr>
            <p:nvPr/>
          </p:nvSpPr>
          <p:spPr bwMode="auto">
            <a:xfrm>
              <a:off x="6705599" y="2286239"/>
              <a:ext cx="11366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400" dirty="0" smtClean="0">
                  <a:latin typeface="Arial" charset="0"/>
                  <a:cs typeface="Arial" charset="0"/>
                </a:rPr>
                <a:t>154,224</a:t>
              </a:r>
              <a:endParaRPr lang="en-US" altLang="ko-KR" sz="1400" dirty="0">
                <a:latin typeface="Arial" charset="0"/>
                <a:cs typeface="Arial" charset="0"/>
              </a:endParaRPr>
            </a:p>
          </p:txBody>
        </p:sp>
        <p:sp>
          <p:nvSpPr>
            <p:cNvPr id="39" name="TextBox 2"/>
            <p:cNvSpPr txBox="1">
              <a:spLocks noChangeArrowheads="1"/>
            </p:cNvSpPr>
            <p:nvPr/>
          </p:nvSpPr>
          <p:spPr bwMode="auto">
            <a:xfrm>
              <a:off x="5937299" y="2286239"/>
              <a:ext cx="9968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400" dirty="0" smtClean="0">
                  <a:latin typeface="Arial" charset="0"/>
                  <a:cs typeface="Arial" charset="0"/>
                </a:rPr>
                <a:t>249,626</a:t>
              </a:r>
              <a:endParaRPr lang="en-US" altLang="ko-KR" sz="1400" dirty="0">
                <a:latin typeface="Arial" charset="0"/>
                <a:cs typeface="Arial" charset="0"/>
              </a:endParaRPr>
            </a:p>
          </p:txBody>
        </p:sp>
        <p:sp>
          <p:nvSpPr>
            <p:cNvPr id="40" name="TextBox 2"/>
            <p:cNvSpPr txBox="1">
              <a:spLocks noChangeArrowheads="1"/>
            </p:cNvSpPr>
            <p:nvPr/>
          </p:nvSpPr>
          <p:spPr bwMode="auto">
            <a:xfrm>
              <a:off x="4718099" y="2286239"/>
              <a:ext cx="13017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400" dirty="0" smtClean="0">
                  <a:latin typeface="Arial" charset="0"/>
                  <a:cs typeface="Arial" charset="0"/>
                </a:rPr>
                <a:t>2,840,960</a:t>
              </a:r>
              <a:endParaRPr lang="en-US" altLang="ko-KR" sz="1400" dirty="0">
                <a:latin typeface="Arial" charset="0"/>
                <a:cs typeface="Arial" charset="0"/>
              </a:endParaRPr>
            </a:p>
          </p:txBody>
        </p:sp>
        <p:sp>
          <p:nvSpPr>
            <p:cNvPr id="24" name="타원 11"/>
            <p:cNvSpPr/>
            <p:nvPr/>
          </p:nvSpPr>
          <p:spPr bwMode="auto">
            <a:xfrm>
              <a:off x="457200" y="1828800"/>
              <a:ext cx="2286000" cy="1219200"/>
            </a:xfrm>
            <a:prstGeom prst="ellipse">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타원 12"/>
            <p:cNvSpPr/>
            <p:nvPr/>
          </p:nvSpPr>
          <p:spPr bwMode="auto">
            <a:xfrm>
              <a:off x="1905000" y="2057399"/>
              <a:ext cx="1790700" cy="763629"/>
            </a:xfrm>
            <a:prstGeom prst="ellipse">
              <a:avLst/>
            </a:prstGeom>
            <a:solidFill>
              <a:srgbClr val="FF339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TextBox 2"/>
            <p:cNvSpPr txBox="1">
              <a:spLocks noChangeArrowheads="1"/>
            </p:cNvSpPr>
            <p:nvPr/>
          </p:nvSpPr>
          <p:spPr bwMode="auto">
            <a:xfrm>
              <a:off x="2800337" y="1981199"/>
              <a:ext cx="1619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600" b="1" dirty="0" err="1" smtClean="0">
                  <a:latin typeface="Arial" charset="0"/>
                  <a:cs typeface="Arial" charset="0"/>
                </a:rPr>
                <a:t>Foxnews</a:t>
              </a:r>
              <a:r>
                <a:rPr lang="en-US" altLang="ko-KR" sz="1600" b="1" dirty="0" smtClean="0">
                  <a:latin typeface="Arial" charset="0"/>
                  <a:cs typeface="Arial" charset="0"/>
                </a:rPr>
                <a:t> (B</a:t>
              </a:r>
              <a:r>
                <a:rPr lang="en-US" altLang="ko-KR" sz="1600" b="1" baseline="-25000" dirty="0" smtClean="0">
                  <a:latin typeface="Arial" charset="0"/>
                  <a:cs typeface="Arial" charset="0"/>
                </a:rPr>
                <a:t>1</a:t>
              </a:r>
              <a:r>
                <a:rPr lang="en-US" altLang="ko-KR" sz="1600" b="1" dirty="0" smtClean="0">
                  <a:latin typeface="Arial" charset="0"/>
                  <a:cs typeface="Arial" charset="0"/>
                </a:rPr>
                <a:t>)</a:t>
              </a:r>
              <a:endParaRPr lang="en-US" altLang="ko-KR" sz="1600" b="1" dirty="0">
                <a:latin typeface="Arial" charset="0"/>
                <a:cs typeface="Arial" charset="0"/>
              </a:endParaRPr>
            </a:p>
          </p:txBody>
        </p:sp>
        <p:sp>
          <p:nvSpPr>
            <p:cNvPr id="29" name="TextBox 2"/>
            <p:cNvSpPr txBox="1">
              <a:spLocks noChangeArrowheads="1"/>
            </p:cNvSpPr>
            <p:nvPr/>
          </p:nvSpPr>
          <p:spPr bwMode="auto">
            <a:xfrm>
              <a:off x="539702" y="1719263"/>
              <a:ext cx="1562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600" b="1" dirty="0" err="1" smtClean="0">
                  <a:latin typeface="Arial" charset="0"/>
                  <a:cs typeface="Arial" charset="0"/>
                </a:rPr>
                <a:t>NYTimes</a:t>
              </a:r>
              <a:r>
                <a:rPr lang="en-US" altLang="ko-KR" sz="1600" b="1" dirty="0" smtClean="0">
                  <a:latin typeface="Arial" charset="0"/>
                  <a:cs typeface="Arial" charset="0"/>
                </a:rPr>
                <a:t> (A)</a:t>
              </a:r>
              <a:endParaRPr lang="en-US" altLang="ko-KR" sz="1600" b="1" dirty="0">
                <a:latin typeface="Arial" charset="0"/>
                <a:cs typeface="Arial" charset="0"/>
              </a:endParaRPr>
            </a:p>
          </p:txBody>
        </p:sp>
        <p:sp>
          <p:nvSpPr>
            <p:cNvPr id="30" name="TextBox 2"/>
            <p:cNvSpPr txBox="1">
              <a:spLocks noChangeArrowheads="1"/>
            </p:cNvSpPr>
            <p:nvPr/>
          </p:nvSpPr>
          <p:spPr bwMode="auto">
            <a:xfrm>
              <a:off x="2819400" y="2286239"/>
              <a:ext cx="952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400" dirty="0" smtClean="0">
                  <a:latin typeface="Arial" charset="0"/>
                  <a:cs typeface="Arial" charset="0"/>
                </a:rPr>
                <a:t>435,222</a:t>
              </a:r>
              <a:endParaRPr lang="en-US" altLang="ko-KR" sz="1400" dirty="0">
                <a:latin typeface="Arial" charset="0"/>
                <a:cs typeface="Arial" charset="0"/>
              </a:endParaRPr>
            </a:p>
          </p:txBody>
        </p:sp>
        <p:sp>
          <p:nvSpPr>
            <p:cNvPr id="46" name="TextBox 2"/>
            <p:cNvSpPr txBox="1">
              <a:spLocks noChangeArrowheads="1"/>
            </p:cNvSpPr>
            <p:nvPr/>
          </p:nvSpPr>
          <p:spPr bwMode="auto">
            <a:xfrm>
              <a:off x="1905000" y="2286239"/>
              <a:ext cx="9588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400" dirty="0" smtClean="0">
                  <a:latin typeface="Arial" charset="0"/>
                  <a:cs typeface="Arial" charset="0"/>
                </a:rPr>
                <a:t>142,951</a:t>
              </a:r>
              <a:endParaRPr lang="en-US" altLang="ko-KR" sz="1400" dirty="0">
                <a:latin typeface="Arial" charset="0"/>
                <a:cs typeface="Arial" charset="0"/>
              </a:endParaRPr>
            </a:p>
          </p:txBody>
        </p:sp>
        <p:sp>
          <p:nvSpPr>
            <p:cNvPr id="47" name="TextBox 2"/>
            <p:cNvSpPr txBox="1">
              <a:spLocks noChangeArrowheads="1"/>
            </p:cNvSpPr>
            <p:nvPr/>
          </p:nvSpPr>
          <p:spPr bwMode="auto">
            <a:xfrm>
              <a:off x="762000" y="2286239"/>
              <a:ext cx="1416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r>
                <a:rPr lang="en-US" altLang="ko-KR" sz="1400" dirty="0" smtClean="0">
                  <a:latin typeface="Arial" charset="0"/>
                  <a:cs typeface="Arial" charset="0"/>
                </a:rPr>
                <a:t>2,947,635</a:t>
              </a:r>
              <a:endParaRPr lang="en-US" altLang="ko-KR" sz="1400" dirty="0">
                <a:latin typeface="Arial" charset="0"/>
                <a:cs typeface="Arial" charset="0"/>
              </a:endParaRPr>
            </a:p>
          </p:txBody>
        </p:sp>
      </p:grpSp>
    </p:spTree>
    <p:extLst>
      <p:ext uri="{BB962C8B-B14F-4D97-AF65-F5344CB8AC3E}">
        <p14:creationId xmlns:p14="http://schemas.microsoft.com/office/powerpoint/2010/main" val="11196556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7" grpId="0"/>
      <p:bldP spid="4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b="1" dirty="0" smtClean="0">
                <a:latin typeface="Corbel"/>
                <a:cs typeface="Corbel"/>
              </a:rPr>
              <a:t>Closeness of political media sources</a:t>
            </a:r>
            <a:endParaRPr lang="en-US" sz="4000" b="1" dirty="0">
              <a:latin typeface="Corbel"/>
              <a:cs typeface="Corbel"/>
            </a:endParaRPr>
          </a:p>
        </p:txBody>
      </p:sp>
      <p:sp>
        <p:nvSpPr>
          <p:cNvPr id="3" name="Content Placeholder 2"/>
          <p:cNvSpPr>
            <a:spLocks noGrp="1"/>
          </p:cNvSpPr>
          <p:nvPr>
            <p:ph idx="1"/>
          </p:nvPr>
        </p:nvSpPr>
        <p:spPr>
          <a:xfrm>
            <a:off x="457200" y="1447800"/>
            <a:ext cx="8458200" cy="990600"/>
          </a:xfrm>
        </p:spPr>
        <p:txBody>
          <a:bodyPr>
            <a:noAutofit/>
          </a:bodyPr>
          <a:lstStyle/>
          <a:p>
            <a:pPr>
              <a:buFont typeface="Wingdings" charset="2"/>
              <a:buChar char="§"/>
            </a:pPr>
            <a:r>
              <a:rPr lang="en-US" altLang="ko-KR" sz="2400" dirty="0" smtClean="0">
                <a:ea typeface="굴림" charset="-127"/>
                <a:cs typeface="굴림" charset="-127"/>
              </a:rPr>
              <a:t>Picked political media sources</a:t>
            </a:r>
          </a:p>
          <a:p>
            <a:pPr>
              <a:buFont typeface="Wingdings" charset="2"/>
              <a:buChar char="§"/>
            </a:pPr>
            <a:r>
              <a:rPr lang="en-US" altLang="ko-KR" sz="2400" dirty="0" smtClean="0">
                <a:ea typeface="굴림" charset="-127"/>
                <a:cs typeface="굴림" charset="-127"/>
              </a:rPr>
              <a:t>Ranked other political media sources based on closeness value</a:t>
            </a:r>
            <a:endParaRPr lang="en-US" altLang="ko-KR" sz="2000" dirty="0" smtClean="0">
              <a:ea typeface="굴림" charset="-127"/>
              <a:cs typeface="굴림" charset="-127"/>
            </a:endParaRPr>
          </a:p>
          <a:p>
            <a:endParaRPr lang="en-US" sz="2000" dirty="0"/>
          </a:p>
        </p:txBody>
      </p:sp>
      <p:sp>
        <p:nvSpPr>
          <p:cNvPr id="11" name="Content Placeholder 5"/>
          <p:cNvSpPr txBox="1">
            <a:spLocks/>
          </p:cNvSpPr>
          <p:nvPr/>
        </p:nvSpPr>
        <p:spPr>
          <a:xfrm>
            <a:off x="0" y="6172200"/>
            <a:ext cx="9144000" cy="685800"/>
          </a:xfrm>
          <a:prstGeom prst="rect">
            <a:avLst/>
          </a:prstGeom>
          <a:solidFill>
            <a:schemeClr val="tx1"/>
          </a:solidFill>
        </p:spPr>
        <p:txBody>
          <a:bodyPr vert="horz" anchor="ctr">
            <a:noAutofit/>
          </a:bodyPr>
          <a:lstStyle/>
          <a:p>
            <a:pPr marL="342900" lvl="0" indent="-342900" algn="ctr">
              <a:spcBef>
                <a:spcPct val="20000"/>
              </a:spcBef>
            </a:pPr>
            <a:r>
              <a:rPr lang="en-US" sz="2400" dirty="0" smtClean="0">
                <a:solidFill>
                  <a:srgbClr val="FFFF00"/>
                </a:solidFill>
              </a:rPr>
              <a:t>We can automatically </a:t>
            </a:r>
            <a:r>
              <a:rPr lang="en-US" sz="2400" dirty="0" smtClean="0">
                <a:solidFill>
                  <a:srgbClr val="FFFF00"/>
                </a:solidFill>
              </a:rPr>
              <a:t>infer political </a:t>
            </a:r>
            <a:r>
              <a:rPr lang="en-US" sz="2400" dirty="0" smtClean="0">
                <a:solidFill>
                  <a:srgbClr val="FFFF00"/>
                </a:solidFill>
              </a:rPr>
              <a:t>leaning of media sources</a:t>
            </a:r>
          </a:p>
        </p:txBody>
      </p:sp>
      <p:sp>
        <p:nvSpPr>
          <p:cNvPr id="14" name="TextBox 13"/>
          <p:cNvSpPr txBox="1"/>
          <p:nvPr/>
        </p:nvSpPr>
        <p:spPr>
          <a:xfrm>
            <a:off x="790174" y="2438401"/>
            <a:ext cx="2562626" cy="430888"/>
          </a:xfrm>
          <a:prstGeom prst="rect">
            <a:avLst/>
          </a:prstGeom>
          <a:solidFill>
            <a:srgbClr val="FFFF00"/>
          </a:solidFill>
          <a:ln w="28575" cmpd="sng">
            <a:solidFill>
              <a:srgbClr val="FF0000"/>
            </a:solidFill>
          </a:ln>
        </p:spPr>
        <p:txBody>
          <a:bodyPr wrap="square" rtlCol="0">
            <a:spAutoFit/>
          </a:bodyPr>
          <a:lstStyle/>
          <a:p>
            <a:r>
              <a:rPr lang="en-US" sz="2200" b="1" dirty="0" err="1" smtClean="0"/>
              <a:t>nprpolitics</a:t>
            </a:r>
            <a:r>
              <a:rPr lang="en-US" sz="2200" b="1" dirty="0" smtClean="0"/>
              <a:t> (Left) </a:t>
            </a:r>
            <a:endParaRPr lang="en-US" sz="2200" b="1" dirty="0"/>
          </a:p>
        </p:txBody>
      </p:sp>
      <p:grpSp>
        <p:nvGrpSpPr>
          <p:cNvPr id="33" name="Group 32"/>
          <p:cNvGrpSpPr/>
          <p:nvPr/>
        </p:nvGrpSpPr>
        <p:grpSpPr>
          <a:xfrm>
            <a:off x="609600" y="3200400"/>
            <a:ext cx="1068388" cy="2262664"/>
            <a:chOff x="1447800" y="2907268"/>
            <a:chExt cx="1068388" cy="2262664"/>
          </a:xfrm>
        </p:grpSpPr>
        <p:cxnSp>
          <p:nvCxnSpPr>
            <p:cNvPr id="25" name="Straight Arrow Connector 24"/>
            <p:cNvCxnSpPr/>
            <p:nvPr/>
          </p:nvCxnSpPr>
          <p:spPr>
            <a:xfrm rot="5400000">
              <a:off x="1460937" y="3996273"/>
              <a:ext cx="2108914" cy="1588"/>
            </a:xfrm>
            <a:prstGeom prst="straightConnector1">
              <a:avLst/>
            </a:prstGeom>
            <a:ln w="2857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23891" y="2907268"/>
              <a:ext cx="662110" cy="369332"/>
            </a:xfrm>
            <a:prstGeom prst="rect">
              <a:avLst/>
            </a:prstGeom>
            <a:noFill/>
          </p:spPr>
          <p:txBody>
            <a:bodyPr wrap="none" rtlCol="0">
              <a:spAutoFit/>
            </a:bodyPr>
            <a:lstStyle/>
            <a:p>
              <a:r>
                <a:rPr lang="en-US" dirty="0" smtClean="0"/>
                <a:t>close</a:t>
              </a:r>
              <a:endParaRPr lang="en-US" dirty="0"/>
            </a:p>
          </p:txBody>
        </p:sp>
        <p:sp>
          <p:nvSpPr>
            <p:cNvPr id="29" name="TextBox 28"/>
            <p:cNvSpPr txBox="1"/>
            <p:nvPr/>
          </p:nvSpPr>
          <p:spPr>
            <a:xfrm>
              <a:off x="1447800" y="4800600"/>
              <a:ext cx="828134" cy="369332"/>
            </a:xfrm>
            <a:prstGeom prst="rect">
              <a:avLst/>
            </a:prstGeom>
            <a:noFill/>
          </p:spPr>
          <p:txBody>
            <a:bodyPr wrap="none" rtlCol="0">
              <a:spAutoFit/>
            </a:bodyPr>
            <a:lstStyle/>
            <a:p>
              <a:r>
                <a:rPr lang="en-US" smtClean="0"/>
                <a:t>distant</a:t>
              </a:r>
              <a:endParaRPr lang="en-US"/>
            </a:p>
          </p:txBody>
        </p:sp>
      </p:grpSp>
      <p:sp>
        <p:nvSpPr>
          <p:cNvPr id="36" name="TextBox 35"/>
          <p:cNvSpPr txBox="1"/>
          <p:nvPr/>
        </p:nvSpPr>
        <p:spPr>
          <a:xfrm>
            <a:off x="1905000" y="3131909"/>
            <a:ext cx="2819400" cy="2354491"/>
          </a:xfrm>
          <a:prstGeom prst="rect">
            <a:avLst/>
          </a:prstGeom>
          <a:solidFill>
            <a:schemeClr val="accent6">
              <a:lumMod val="40000"/>
              <a:lumOff val="60000"/>
              <a:alpha val="60000"/>
            </a:schemeClr>
          </a:solidFill>
        </p:spPr>
        <p:txBody>
          <a:bodyPr wrap="square" rtlCol="0">
            <a:spAutoFit/>
          </a:bodyPr>
          <a:lstStyle/>
          <a:p>
            <a:r>
              <a:rPr lang="en-US" dirty="0" err="1" smtClean="0"/>
              <a:t>nytimes</a:t>
            </a:r>
            <a:r>
              <a:rPr lang="en-US" dirty="0" smtClean="0"/>
              <a:t> </a:t>
            </a:r>
            <a:r>
              <a:rPr lang="en-US" dirty="0" smtClean="0">
                <a:solidFill>
                  <a:srgbClr val="3366FF"/>
                </a:solidFill>
              </a:rPr>
              <a:t>(Left)</a:t>
            </a:r>
          </a:p>
          <a:p>
            <a:r>
              <a:rPr lang="en-US" dirty="0" err="1" smtClean="0"/>
              <a:t>jdickerson</a:t>
            </a:r>
            <a:r>
              <a:rPr lang="en-US" dirty="0" smtClean="0"/>
              <a:t> </a:t>
            </a:r>
            <a:r>
              <a:rPr lang="en-US" dirty="0" smtClean="0">
                <a:solidFill>
                  <a:srgbClr val="3366FF"/>
                </a:solidFill>
              </a:rPr>
              <a:t>(Left)</a:t>
            </a:r>
            <a:endParaRPr lang="en-US" dirty="0" smtClean="0"/>
          </a:p>
          <a:p>
            <a:r>
              <a:rPr lang="en-US" dirty="0" err="1" smtClean="0"/>
              <a:t>Nightling</a:t>
            </a:r>
            <a:r>
              <a:rPr lang="en-US" dirty="0" smtClean="0"/>
              <a:t> </a:t>
            </a:r>
            <a:r>
              <a:rPr lang="en-US" dirty="0" smtClean="0">
                <a:solidFill>
                  <a:srgbClr val="3366FF"/>
                </a:solidFill>
              </a:rPr>
              <a:t>(Left)</a:t>
            </a:r>
            <a:endParaRPr lang="en-US" dirty="0" smtClean="0"/>
          </a:p>
          <a:p>
            <a:r>
              <a:rPr lang="en-US" dirty="0" err="1" smtClean="0"/>
              <a:t>nrpscottsismon</a:t>
            </a:r>
            <a:r>
              <a:rPr lang="en-US" dirty="0" smtClean="0"/>
              <a:t> </a:t>
            </a:r>
            <a:r>
              <a:rPr lang="en-US" dirty="0" smtClean="0">
                <a:solidFill>
                  <a:srgbClr val="3366FF"/>
                </a:solidFill>
              </a:rPr>
              <a:t>(Left)</a:t>
            </a:r>
            <a:endParaRPr lang="en-US" dirty="0" smtClean="0"/>
          </a:p>
          <a:p>
            <a:r>
              <a:rPr lang="en-US" dirty="0" smtClean="0"/>
              <a:t>GMA </a:t>
            </a:r>
            <a:r>
              <a:rPr lang="en-US" dirty="0" smtClean="0">
                <a:solidFill>
                  <a:srgbClr val="3366FF"/>
                </a:solidFill>
              </a:rPr>
              <a:t>(Center)</a:t>
            </a:r>
            <a:r>
              <a:rPr lang="en-US" dirty="0" smtClean="0"/>
              <a:t> </a:t>
            </a:r>
          </a:p>
          <a:p>
            <a:r>
              <a:rPr lang="en-US" dirty="0" err="1" smtClean="0"/>
              <a:t>bbcbreaking</a:t>
            </a:r>
            <a:r>
              <a:rPr lang="en-US" dirty="0" smtClean="0"/>
              <a:t>  </a:t>
            </a:r>
            <a:r>
              <a:rPr lang="en-US" dirty="0" smtClean="0">
                <a:solidFill>
                  <a:srgbClr val="3366FF"/>
                </a:solidFill>
              </a:rPr>
              <a:t>(Center)</a:t>
            </a:r>
            <a:endParaRPr lang="en-US" dirty="0" smtClean="0"/>
          </a:p>
          <a:p>
            <a:r>
              <a:rPr lang="en-US" dirty="0" err="1" smtClean="0"/>
              <a:t>foxnews</a:t>
            </a:r>
            <a:r>
              <a:rPr lang="en-US" dirty="0" smtClean="0"/>
              <a:t> </a:t>
            </a:r>
            <a:r>
              <a:rPr lang="en-US" dirty="0" smtClean="0">
                <a:solidFill>
                  <a:srgbClr val="3366FF"/>
                </a:solidFill>
              </a:rPr>
              <a:t>(Right)</a:t>
            </a:r>
          </a:p>
          <a:p>
            <a:r>
              <a:rPr lang="en-US" dirty="0" err="1" smtClean="0"/>
              <a:t>washtimes</a:t>
            </a:r>
            <a:r>
              <a:rPr lang="en-US" dirty="0" smtClean="0">
                <a:solidFill>
                  <a:srgbClr val="3366FF"/>
                </a:solidFill>
              </a:rPr>
              <a:t> (Right)</a:t>
            </a:r>
            <a:endParaRPr lang="en-US" dirty="0">
              <a:solidFill>
                <a:srgbClr val="3366FF"/>
              </a:solidFill>
            </a:endParaRPr>
          </a:p>
        </p:txBody>
      </p:sp>
      <p:grpSp>
        <p:nvGrpSpPr>
          <p:cNvPr id="40" name="Group 39"/>
          <p:cNvGrpSpPr/>
          <p:nvPr/>
        </p:nvGrpSpPr>
        <p:grpSpPr>
          <a:xfrm>
            <a:off x="4724400" y="2514600"/>
            <a:ext cx="4038600" cy="3048000"/>
            <a:chOff x="4724399" y="2514600"/>
            <a:chExt cx="4038600" cy="3048000"/>
          </a:xfrm>
        </p:grpSpPr>
        <p:sp>
          <p:nvSpPr>
            <p:cNvPr id="18" name="TextBox 17"/>
            <p:cNvSpPr txBox="1"/>
            <p:nvPr/>
          </p:nvSpPr>
          <p:spPr>
            <a:xfrm>
              <a:off x="4946635" y="2514600"/>
              <a:ext cx="2673363" cy="430887"/>
            </a:xfrm>
            <a:prstGeom prst="rect">
              <a:avLst/>
            </a:prstGeom>
            <a:solidFill>
              <a:srgbClr val="FFFF00"/>
            </a:solidFill>
            <a:ln w="28575" cmpd="sng">
              <a:solidFill>
                <a:srgbClr val="FF0000"/>
              </a:solidFill>
            </a:ln>
          </p:spPr>
          <p:txBody>
            <a:bodyPr wrap="square" rtlCol="0">
              <a:spAutoFit/>
            </a:bodyPr>
            <a:lstStyle/>
            <a:p>
              <a:r>
                <a:rPr lang="en-US" sz="2200" b="1" dirty="0" err="1" smtClean="0"/>
                <a:t>washtimes</a:t>
              </a:r>
              <a:r>
                <a:rPr lang="en-US" sz="2200" b="1" dirty="0" smtClean="0"/>
                <a:t> (Right)</a:t>
              </a:r>
            </a:p>
          </p:txBody>
        </p:sp>
        <p:cxnSp>
          <p:nvCxnSpPr>
            <p:cNvPr id="30" name="Straight Arrow Connector 29"/>
            <p:cNvCxnSpPr/>
            <p:nvPr/>
          </p:nvCxnSpPr>
          <p:spPr>
            <a:xfrm rot="5400000">
              <a:off x="4737537" y="4354949"/>
              <a:ext cx="2108914" cy="1588"/>
            </a:xfrm>
            <a:prstGeom prst="straightConnector1">
              <a:avLst/>
            </a:prstGeom>
            <a:ln w="2857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900490" y="3223736"/>
              <a:ext cx="662110" cy="369332"/>
            </a:xfrm>
            <a:prstGeom prst="rect">
              <a:avLst/>
            </a:prstGeom>
            <a:noFill/>
          </p:spPr>
          <p:txBody>
            <a:bodyPr wrap="none" rtlCol="0">
              <a:spAutoFit/>
            </a:bodyPr>
            <a:lstStyle/>
            <a:p>
              <a:r>
                <a:rPr lang="en-US" dirty="0" smtClean="0"/>
                <a:t>close</a:t>
              </a:r>
              <a:endParaRPr lang="en-US" dirty="0"/>
            </a:p>
          </p:txBody>
        </p:sp>
        <p:sp>
          <p:nvSpPr>
            <p:cNvPr id="32" name="TextBox 31"/>
            <p:cNvSpPr txBox="1"/>
            <p:nvPr/>
          </p:nvSpPr>
          <p:spPr>
            <a:xfrm>
              <a:off x="4724399" y="5117068"/>
              <a:ext cx="828134" cy="369332"/>
            </a:xfrm>
            <a:prstGeom prst="rect">
              <a:avLst/>
            </a:prstGeom>
            <a:noFill/>
          </p:spPr>
          <p:txBody>
            <a:bodyPr wrap="none" rtlCol="0">
              <a:spAutoFit/>
            </a:bodyPr>
            <a:lstStyle/>
            <a:p>
              <a:r>
                <a:rPr lang="en-US" smtClean="0"/>
                <a:t>distant</a:t>
              </a:r>
              <a:endParaRPr lang="en-US"/>
            </a:p>
          </p:txBody>
        </p:sp>
        <p:sp>
          <p:nvSpPr>
            <p:cNvPr id="39" name="TextBox 38"/>
            <p:cNvSpPr txBox="1"/>
            <p:nvPr/>
          </p:nvSpPr>
          <p:spPr>
            <a:xfrm>
              <a:off x="6095999" y="2977277"/>
              <a:ext cx="2667000" cy="2585323"/>
            </a:xfrm>
            <a:prstGeom prst="rect">
              <a:avLst/>
            </a:prstGeom>
            <a:solidFill>
              <a:schemeClr val="accent6">
                <a:lumMod val="40000"/>
                <a:lumOff val="60000"/>
                <a:alpha val="60000"/>
              </a:schemeClr>
            </a:solidFill>
          </p:spPr>
          <p:txBody>
            <a:bodyPr wrap="square" rtlCol="0">
              <a:spAutoFit/>
            </a:bodyPr>
            <a:lstStyle/>
            <a:p>
              <a:r>
                <a:rPr lang="en-US" dirty="0" err="1" smtClean="0"/>
                <a:t>washingtonpost</a:t>
              </a:r>
              <a:r>
                <a:rPr lang="en-US" dirty="0" smtClean="0"/>
                <a:t>  </a:t>
              </a:r>
              <a:r>
                <a:rPr lang="en-US" dirty="0" smtClean="0">
                  <a:solidFill>
                    <a:srgbClr val="3366FF"/>
                  </a:solidFill>
                </a:rPr>
                <a:t>(Left)</a:t>
              </a:r>
              <a:r>
                <a:rPr lang="en-US" dirty="0" smtClean="0"/>
                <a:t> </a:t>
              </a:r>
              <a:r>
                <a:rPr lang="en-US" dirty="0" err="1" smtClean="0"/>
                <a:t>foxnews</a:t>
              </a:r>
              <a:r>
                <a:rPr lang="en-US" dirty="0" smtClean="0"/>
                <a:t>  </a:t>
              </a:r>
              <a:r>
                <a:rPr lang="en-US" dirty="0" smtClean="0">
                  <a:solidFill>
                    <a:srgbClr val="3366FF"/>
                  </a:solidFill>
                </a:rPr>
                <a:t>(Right)</a:t>
              </a:r>
              <a:endParaRPr lang="en-US" dirty="0" smtClean="0"/>
            </a:p>
            <a:p>
              <a:r>
                <a:rPr lang="en-US" dirty="0" err="1" smtClean="0"/>
                <a:t>usnews</a:t>
              </a:r>
              <a:r>
                <a:rPr lang="en-US" dirty="0" smtClean="0"/>
                <a:t> </a:t>
              </a:r>
              <a:r>
                <a:rPr lang="en-US" dirty="0" smtClean="0">
                  <a:solidFill>
                    <a:srgbClr val="3366FF"/>
                  </a:solidFill>
                </a:rPr>
                <a:t>(Right)</a:t>
              </a:r>
              <a:endParaRPr lang="en-US" dirty="0" smtClean="0"/>
            </a:p>
            <a:p>
              <a:r>
                <a:rPr lang="en-US" dirty="0" err="1" smtClean="0"/>
                <a:t>bbcbreaking</a:t>
              </a:r>
              <a:r>
                <a:rPr lang="en-US" dirty="0" smtClean="0"/>
                <a:t> </a:t>
              </a:r>
              <a:r>
                <a:rPr lang="en-US" dirty="0" smtClean="0">
                  <a:solidFill>
                    <a:srgbClr val="3366FF"/>
                  </a:solidFill>
                </a:rPr>
                <a:t>(Center)</a:t>
              </a:r>
              <a:endParaRPr lang="en-US" dirty="0" smtClean="0"/>
            </a:p>
            <a:p>
              <a:r>
                <a:rPr lang="en-US" dirty="0" err="1" smtClean="0"/>
                <a:t>earlyshow</a:t>
              </a:r>
              <a:r>
                <a:rPr lang="en-US" dirty="0" smtClean="0"/>
                <a:t> </a:t>
              </a:r>
              <a:r>
                <a:rPr lang="en-US" dirty="0" smtClean="0">
                  <a:solidFill>
                    <a:srgbClr val="3366FF"/>
                  </a:solidFill>
                </a:rPr>
                <a:t>(Left)</a:t>
              </a:r>
              <a:endParaRPr lang="en-US" dirty="0" smtClean="0"/>
            </a:p>
            <a:p>
              <a:r>
                <a:rPr lang="en-US" dirty="0" err="1" smtClean="0"/>
                <a:t>nytimes</a:t>
              </a:r>
              <a:r>
                <a:rPr lang="en-US" dirty="0" smtClean="0"/>
                <a:t> </a:t>
              </a:r>
              <a:r>
                <a:rPr lang="en-US" dirty="0" smtClean="0">
                  <a:solidFill>
                    <a:srgbClr val="3366FF"/>
                  </a:solidFill>
                </a:rPr>
                <a:t>(Left)</a:t>
              </a:r>
              <a:endParaRPr lang="en-US" dirty="0" smtClean="0"/>
            </a:p>
            <a:p>
              <a:r>
                <a:rPr lang="en-US" dirty="0" err="1" smtClean="0"/>
                <a:t>arianhuff</a:t>
              </a:r>
              <a:r>
                <a:rPr lang="en-US" dirty="0" smtClean="0"/>
                <a:t> </a:t>
              </a:r>
              <a:r>
                <a:rPr lang="en-US" dirty="0" smtClean="0">
                  <a:solidFill>
                    <a:srgbClr val="3366FF"/>
                  </a:solidFill>
                </a:rPr>
                <a:t>(Left)</a:t>
              </a:r>
              <a:endParaRPr lang="en-US" dirty="0" smtClean="0"/>
            </a:p>
            <a:p>
              <a:r>
                <a:rPr lang="en-US" dirty="0" err="1" smtClean="0"/>
                <a:t>ObamaNews</a:t>
              </a:r>
              <a:r>
                <a:rPr lang="en-US" dirty="0" smtClean="0"/>
                <a:t> </a:t>
              </a:r>
              <a:r>
                <a:rPr lang="en-US" dirty="0" smtClean="0">
                  <a:solidFill>
                    <a:srgbClr val="3366FF"/>
                  </a:solidFill>
                </a:rPr>
                <a:t>(Left)</a:t>
              </a:r>
              <a:endParaRPr lang="en-US" dirty="0" smtClean="0"/>
            </a:p>
            <a:p>
              <a:r>
                <a:rPr lang="en-US" dirty="0" err="1" smtClean="0"/>
                <a:t>nprpolitics</a:t>
              </a:r>
              <a:r>
                <a:rPr lang="en-US" dirty="0" smtClean="0"/>
                <a:t> </a:t>
              </a:r>
              <a:r>
                <a:rPr lang="en-US" dirty="0" smtClean="0">
                  <a:solidFill>
                    <a:srgbClr val="3366FF"/>
                  </a:solidFill>
                </a:rPr>
                <a:t>(</a:t>
              </a:r>
              <a:r>
                <a:rPr lang="en-US" dirty="0" smtClean="0">
                  <a:solidFill>
                    <a:srgbClr val="3366FF"/>
                  </a:solidFill>
                </a:rPr>
                <a:t>Left</a:t>
              </a:r>
              <a:r>
                <a:rPr lang="en-US" dirty="0" smtClean="0">
                  <a:solidFill>
                    <a:srgbClr val="3366FF"/>
                  </a:solidFill>
                </a:rPr>
                <a:t>)</a:t>
              </a:r>
              <a:endParaRPr lang="en-US" dirty="0"/>
            </a:p>
          </p:txBody>
        </p:sp>
      </p:grpSp>
    </p:spTree>
    <p:extLst>
      <p:ext uri="{BB962C8B-B14F-4D97-AF65-F5344CB8AC3E}">
        <p14:creationId xmlns:p14="http://schemas.microsoft.com/office/powerpoint/2010/main" val="3120128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3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Media landscape in Twitter</a:t>
            </a:r>
            <a:endParaRPr lang="en-US" dirty="0"/>
          </a:p>
        </p:txBody>
      </p:sp>
      <p:sp>
        <p:nvSpPr>
          <p:cNvPr id="3" name="Content Placeholder 2"/>
          <p:cNvSpPr>
            <a:spLocks noGrp="1"/>
          </p:cNvSpPr>
          <p:nvPr>
            <p:ph idx="1"/>
          </p:nvPr>
        </p:nvSpPr>
        <p:spPr/>
        <p:txBody>
          <a:bodyPr/>
          <a:lstStyle/>
          <a:p>
            <a:pPr defTabSz="457200" eaLnBrk="1" fontAlgn="auto" hangingPunct="1">
              <a:spcAft>
                <a:spcPts val="0"/>
              </a:spcAft>
              <a:defRPr/>
            </a:pPr>
            <a:r>
              <a:rPr lang="en-US" dirty="0"/>
              <a:t>Users only follow limited number of media </a:t>
            </a:r>
            <a:r>
              <a:rPr lang="en-US" dirty="0" smtClean="0"/>
              <a:t>sources.</a:t>
            </a:r>
            <a:endParaRPr lang="en-US" dirty="0"/>
          </a:p>
          <a:p>
            <a:pPr marL="457200" indent="-457200" defTabSz="457200" eaLnBrk="1" fontAlgn="auto" hangingPunct="1">
              <a:spcAft>
                <a:spcPts val="0"/>
              </a:spcAft>
              <a:defRPr/>
            </a:pPr>
            <a:r>
              <a:rPr lang="en-US" dirty="0" smtClean="0"/>
              <a:t>But </a:t>
            </a:r>
            <a:r>
              <a:rPr lang="en-US" dirty="0"/>
              <a:t>t</a:t>
            </a:r>
            <a:r>
              <a:rPr lang="en-US" dirty="0"/>
              <a:t>hey are exposed to 8x more media sources via social interaction</a:t>
            </a:r>
          </a:p>
          <a:p>
            <a:pPr>
              <a:defRPr/>
            </a:pPr>
            <a:r>
              <a:rPr lang="en-US" dirty="0"/>
              <a:t>Most users only follow political media with a certain bias</a:t>
            </a:r>
          </a:p>
          <a:p>
            <a:pPr>
              <a:defRPr/>
            </a:pPr>
            <a:r>
              <a:rPr lang="en-US" dirty="0" smtClean="0"/>
              <a:t>Can automatically infer bias in media sources</a:t>
            </a:r>
          </a:p>
          <a:p>
            <a:pPr lvl="1">
              <a:defRPr/>
            </a:pPr>
            <a:r>
              <a:rPr lang="en-US" dirty="0" smtClean="0"/>
              <a:t>Could be used for recommending content from diverse media sources </a:t>
            </a:r>
            <a:endParaRPr lang="en-US" dirty="0"/>
          </a:p>
          <a:p>
            <a:endParaRPr lang="en-US" dirty="0"/>
          </a:p>
        </p:txBody>
      </p:sp>
    </p:spTree>
    <p:extLst>
      <p:ext uri="{BB962C8B-B14F-4D97-AF65-F5344CB8AC3E}">
        <p14:creationId xmlns:p14="http://schemas.microsoft.com/office/powerpoint/2010/main" val="10599915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828800"/>
            <a:ext cx="7772400" cy="1470025"/>
          </a:xfrm>
        </p:spPr>
        <p:txBody>
          <a:bodyPr>
            <a:normAutofit/>
          </a:bodyPr>
          <a:lstStyle/>
          <a:p>
            <a:r>
              <a:rPr lang="en-US" dirty="0" smtClean="0"/>
              <a:t>Emergence of social conventions</a:t>
            </a:r>
            <a:endParaRPr lang="pt-BR" dirty="0"/>
          </a:p>
        </p:txBody>
      </p:sp>
      <p:sp>
        <p:nvSpPr>
          <p:cNvPr id="3" name="Subtítulo 2"/>
          <p:cNvSpPr>
            <a:spLocks noGrp="1"/>
          </p:cNvSpPr>
          <p:nvPr>
            <p:ph type="subTitle" idx="1"/>
          </p:nvPr>
        </p:nvSpPr>
        <p:spPr/>
        <p:txBody>
          <a:bodyPr>
            <a:normAutofit/>
          </a:bodyPr>
          <a:lstStyle/>
          <a:p>
            <a:r>
              <a:rPr lang="en-US" dirty="0" smtClean="0"/>
              <a:t>With </a:t>
            </a:r>
            <a:r>
              <a:rPr lang="en-US" dirty="0" err="1" smtClean="0"/>
              <a:t>Farshad</a:t>
            </a:r>
            <a:r>
              <a:rPr lang="en-US" dirty="0" smtClean="0"/>
              <a:t> </a:t>
            </a:r>
            <a:r>
              <a:rPr lang="en-US" dirty="0" err="1" smtClean="0"/>
              <a:t>Kooti</a:t>
            </a:r>
            <a:r>
              <a:rPr lang="en-US" dirty="0" smtClean="0"/>
              <a:t> (MPI-SWS) </a:t>
            </a:r>
          </a:p>
          <a:p>
            <a:r>
              <a:rPr lang="en-US" dirty="0" err="1" smtClean="0"/>
              <a:t>Meeyoung</a:t>
            </a:r>
            <a:r>
              <a:rPr lang="en-US" dirty="0" smtClean="0"/>
              <a:t> </a:t>
            </a:r>
            <a:r>
              <a:rPr lang="en-US" dirty="0" smtClean="0"/>
              <a:t>Cha (KAIST</a:t>
            </a:r>
            <a:r>
              <a:rPr lang="en-US" dirty="0" smtClean="0"/>
              <a:t>)</a:t>
            </a:r>
          </a:p>
          <a:p>
            <a:r>
              <a:rPr lang="en-US" dirty="0" smtClean="0"/>
              <a:t>Winter Mason (Stevens Inst. </a:t>
            </a:r>
            <a:r>
              <a:rPr lang="en-US" dirty="0"/>
              <a:t>o</a:t>
            </a:r>
            <a:r>
              <a:rPr lang="en-US" dirty="0" smtClean="0"/>
              <a:t>f Tech.)</a:t>
            </a:r>
            <a:endParaRPr lang="pt-BR" dirty="0"/>
          </a:p>
        </p:txBody>
      </p:sp>
    </p:spTree>
    <p:extLst>
      <p:ext uri="{BB962C8B-B14F-4D97-AF65-F5344CB8AC3E}">
        <p14:creationId xmlns:p14="http://schemas.microsoft.com/office/powerpoint/2010/main" val="11163445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a:t>
            </a:r>
            <a:r>
              <a:rPr lang="en-US" dirty="0" smtClean="0"/>
              <a:t> </a:t>
            </a:r>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How do social conventions arise naturally?  </a:t>
            </a:r>
          </a:p>
          <a:p>
            <a:endParaRPr lang="en-US" dirty="0" smtClean="0"/>
          </a:p>
          <a:p>
            <a:r>
              <a:rPr lang="en-US" dirty="0" smtClean="0"/>
              <a:t>What is the context of their invention? </a:t>
            </a:r>
          </a:p>
          <a:p>
            <a:endParaRPr lang="en-US" dirty="0" smtClean="0"/>
          </a:p>
          <a:p>
            <a:r>
              <a:rPr lang="en-US" dirty="0" smtClean="0"/>
              <a:t>How do they become widely accepted?</a:t>
            </a:r>
          </a:p>
          <a:p>
            <a:endParaRPr lang="en-US" dirty="0"/>
          </a:p>
          <a:p>
            <a:r>
              <a:rPr lang="en-US" dirty="0"/>
              <a:t>C</a:t>
            </a:r>
            <a:r>
              <a:rPr lang="en-US" dirty="0" smtClean="0"/>
              <a:t>an we predict their adoption?</a:t>
            </a:r>
            <a:endParaRPr lang="en-US" dirty="0"/>
          </a:p>
        </p:txBody>
      </p:sp>
    </p:spTree>
    <p:extLst>
      <p:ext uri="{BB962C8B-B14F-4D97-AF65-F5344CB8AC3E}">
        <p14:creationId xmlns:p14="http://schemas.microsoft.com/office/powerpoint/2010/main" val="298755982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retweeting variations</a:t>
            </a:r>
            <a:endParaRPr lang="en-US" dirty="0"/>
          </a:p>
        </p:txBody>
      </p:sp>
      <p:sp>
        <p:nvSpPr>
          <p:cNvPr id="3" name="Content Placeholder 2"/>
          <p:cNvSpPr>
            <a:spLocks noGrp="1"/>
          </p:cNvSpPr>
          <p:nvPr>
            <p:ph sz="half" idx="1"/>
          </p:nvPr>
        </p:nvSpPr>
        <p:spPr>
          <a:xfrm>
            <a:off x="400756" y="1600200"/>
            <a:ext cx="4038600" cy="4525963"/>
          </a:xfrm>
        </p:spPr>
        <p:txBody>
          <a:bodyPr>
            <a:normAutofit/>
          </a:bodyPr>
          <a:lstStyle/>
          <a:p>
            <a:pPr>
              <a:buFont typeface="Courier New"/>
              <a:buChar char="o"/>
            </a:pPr>
            <a:endParaRPr lang="en-US" dirty="0" smtClean="0"/>
          </a:p>
          <a:p>
            <a:pPr>
              <a:buFont typeface="Courier New"/>
              <a:buChar char="o"/>
            </a:pPr>
            <a:r>
              <a:rPr lang="en-US" dirty="0" smtClean="0"/>
              <a:t>Searched for syntax </a:t>
            </a:r>
          </a:p>
          <a:p>
            <a:pPr marL="0" indent="0">
              <a:buNone/>
            </a:pPr>
            <a:r>
              <a:rPr lang="en-US" dirty="0">
                <a:solidFill>
                  <a:srgbClr val="FF0000"/>
                </a:solidFill>
              </a:rPr>
              <a:t> </a:t>
            </a:r>
            <a:r>
              <a:rPr lang="en-US" dirty="0" smtClean="0">
                <a:solidFill>
                  <a:srgbClr val="FF0000"/>
                </a:solidFill>
              </a:rPr>
              <a:t>     </a:t>
            </a:r>
            <a:r>
              <a:rPr lang="en-US" dirty="0">
                <a:solidFill>
                  <a:srgbClr val="FF0000"/>
                </a:solidFill>
              </a:rPr>
              <a:t> </a:t>
            </a:r>
            <a:r>
              <a:rPr lang="en-US" dirty="0" smtClean="0">
                <a:solidFill>
                  <a:srgbClr val="FF0000"/>
                </a:solidFill>
              </a:rPr>
              <a:t>token @username</a:t>
            </a:r>
          </a:p>
          <a:p>
            <a:pPr>
              <a:buFont typeface="Courier New"/>
              <a:buChar char="o"/>
            </a:pPr>
            <a:endParaRPr lang="en-US" dirty="0" smtClean="0"/>
          </a:p>
          <a:p>
            <a:pPr>
              <a:buFont typeface="Courier New"/>
              <a:buChar char="o"/>
            </a:pPr>
            <a:r>
              <a:rPr lang="en-US" dirty="0" smtClean="0"/>
              <a:t>“</a:t>
            </a:r>
            <a:r>
              <a:rPr lang="en-US" b="1" dirty="0" smtClean="0">
                <a:solidFill>
                  <a:srgbClr val="FF0000"/>
                </a:solidFill>
              </a:rPr>
              <a:t>Adopter</a:t>
            </a:r>
            <a:r>
              <a:rPr lang="en-US" dirty="0" smtClean="0"/>
              <a:t>” refers to a user using the variation at least once</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614009402"/>
              </p:ext>
            </p:extLst>
          </p:nvPr>
        </p:nvGraphicFramePr>
        <p:xfrm>
          <a:off x="4425245" y="1600196"/>
          <a:ext cx="4394577" cy="4409750"/>
        </p:xfrm>
        <a:graphic>
          <a:graphicData uri="http://schemas.openxmlformats.org/drawingml/2006/table">
            <a:tbl>
              <a:tblPr firstRow="1" bandRow="1">
                <a:tableStyleId>{5C22544A-7EE6-4342-B048-85BDC9FD1C3A}</a:tableStyleId>
              </a:tblPr>
              <a:tblGrid>
                <a:gridCol w="1464859"/>
                <a:gridCol w="1464859"/>
                <a:gridCol w="1464859"/>
              </a:tblGrid>
              <a:tr h="764606">
                <a:tc>
                  <a:txBody>
                    <a:bodyPr/>
                    <a:lstStyle/>
                    <a:p>
                      <a:pPr algn="ctr" fontAlgn="b"/>
                      <a:r>
                        <a:rPr lang="en-US" sz="2000" u="none" strike="noStrike" dirty="0" smtClean="0">
                          <a:effectLst/>
                        </a:rPr>
                        <a:t>Variation</a:t>
                      </a:r>
                      <a:endParaRPr lang="en-US" sz="2000" b="0" i="0" u="none" strike="noStrike" dirty="0">
                        <a:solidFill>
                          <a:schemeClr val="bg1"/>
                        </a:solidFill>
                        <a:effectLst/>
                        <a:latin typeface="Calibri"/>
                      </a:endParaRPr>
                    </a:p>
                  </a:txBody>
                  <a:tcPr marL="12700" marR="12700" marT="12700" marB="0" anchor="ctr"/>
                </a:tc>
                <a:tc>
                  <a:txBody>
                    <a:bodyPr/>
                    <a:lstStyle/>
                    <a:p>
                      <a:pPr algn="ctr" fontAlgn="b"/>
                      <a:r>
                        <a:rPr lang="en-US" sz="2000" u="none" strike="noStrike" dirty="0">
                          <a:effectLst/>
                        </a:rPr>
                        <a:t># of adopters</a:t>
                      </a:r>
                      <a:endParaRPr lang="en-US" sz="2000" b="0" i="0" u="none" strike="noStrike" dirty="0">
                        <a:solidFill>
                          <a:schemeClr val="bg1"/>
                        </a:solidFill>
                        <a:effectLst/>
                        <a:latin typeface="Calibri"/>
                      </a:endParaRPr>
                    </a:p>
                  </a:txBody>
                  <a:tcPr marL="12700" marR="12700" marT="12700" marB="0" anchor="ctr"/>
                </a:tc>
                <a:tc>
                  <a:txBody>
                    <a:bodyPr/>
                    <a:lstStyle/>
                    <a:p>
                      <a:pPr algn="ctr" fontAlgn="b"/>
                      <a:r>
                        <a:rPr lang="en-US" sz="2000" u="none" strike="noStrike" dirty="0">
                          <a:effectLst/>
                        </a:rPr>
                        <a:t># of </a:t>
                      </a:r>
                      <a:r>
                        <a:rPr lang="en-US" sz="2000" u="none" strike="noStrike" dirty="0" smtClean="0">
                          <a:effectLst/>
                        </a:rPr>
                        <a:t>retweets</a:t>
                      </a:r>
                      <a:endParaRPr lang="en-US" sz="2000" b="0" i="0" u="none" strike="noStrike" dirty="0">
                        <a:solidFill>
                          <a:schemeClr val="bg1"/>
                        </a:solidFill>
                        <a:effectLst/>
                        <a:latin typeface="Calibri"/>
                      </a:endParaRPr>
                    </a:p>
                  </a:txBody>
                  <a:tcPr marL="12700" marR="12700" marT="12700" marB="0" anchor="ctr"/>
                </a:tc>
              </a:tr>
              <a:tr h="455643">
                <a:tc>
                  <a:txBody>
                    <a:bodyPr/>
                    <a:lstStyle/>
                    <a:p>
                      <a:pPr algn="ctr" fontAlgn="b"/>
                      <a:r>
                        <a:rPr lang="en-US" sz="2000" u="none" strike="noStrike">
                          <a:effectLst/>
                        </a:rPr>
                        <a:t>RT</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1,836 K</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53,221 K</a:t>
                      </a:r>
                      <a:endParaRPr lang="en-US" sz="2000" b="0" i="0" u="none" strike="noStrike" dirty="0">
                        <a:solidFill>
                          <a:srgbClr val="000000"/>
                        </a:solidFill>
                        <a:effectLst/>
                        <a:latin typeface="Calibri"/>
                      </a:endParaRPr>
                    </a:p>
                  </a:txBody>
                  <a:tcPr marL="12700" marR="12700" marT="12700" marB="0" anchor="ctr"/>
                </a:tc>
              </a:tr>
              <a:tr h="455643">
                <a:tc>
                  <a:txBody>
                    <a:bodyPr/>
                    <a:lstStyle/>
                    <a:p>
                      <a:pPr algn="ctr" fontAlgn="b"/>
                      <a:r>
                        <a:rPr lang="en-US" sz="2000" u="none" strike="noStrike" dirty="0">
                          <a:effectLst/>
                        </a:rPr>
                        <a:t>via</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751 K</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5367</a:t>
                      </a:r>
                      <a:r>
                        <a:rPr lang="en-US" sz="2000" u="none" strike="noStrike" baseline="0" dirty="0" smtClean="0">
                          <a:effectLst/>
                        </a:rPr>
                        <a:t> </a:t>
                      </a:r>
                      <a:r>
                        <a:rPr lang="en-US" sz="2000" u="none" strike="noStrike" dirty="0" smtClean="0">
                          <a:effectLst/>
                        </a:rPr>
                        <a:t>K</a:t>
                      </a:r>
                      <a:endParaRPr lang="en-US" sz="2000" b="0" i="0" u="none" strike="noStrike" dirty="0">
                        <a:solidFill>
                          <a:srgbClr val="000000"/>
                        </a:solidFill>
                        <a:effectLst/>
                        <a:latin typeface="Calibri"/>
                      </a:endParaRPr>
                    </a:p>
                  </a:txBody>
                  <a:tcPr marL="12700" marR="12700" marT="12700" marB="0" anchor="ctr"/>
                </a:tc>
              </a:tr>
              <a:tr h="455643">
                <a:tc>
                  <a:txBody>
                    <a:bodyPr/>
                    <a:lstStyle/>
                    <a:p>
                      <a:pPr algn="ctr" fontAlgn="b"/>
                      <a:r>
                        <a:rPr lang="en-US" sz="2000" u="none" strike="noStrike" dirty="0">
                          <a:effectLst/>
                        </a:rPr>
                        <a:t>Retweeting</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50 K</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296 K</a:t>
                      </a:r>
                      <a:endParaRPr lang="en-US" sz="2000" b="0" i="0" u="none" strike="noStrike" dirty="0">
                        <a:solidFill>
                          <a:srgbClr val="000000"/>
                        </a:solidFill>
                        <a:effectLst/>
                        <a:latin typeface="Calibri"/>
                      </a:endParaRPr>
                    </a:p>
                  </a:txBody>
                  <a:tcPr marL="12700" marR="12700" marT="12700" marB="0" anchor="ctr"/>
                </a:tc>
              </a:tr>
              <a:tr h="455643">
                <a:tc>
                  <a:txBody>
                    <a:bodyPr/>
                    <a:lstStyle/>
                    <a:p>
                      <a:pPr algn="ctr" fontAlgn="b"/>
                      <a:r>
                        <a:rPr lang="en-US" sz="2000" u="none" strike="noStrike" dirty="0">
                          <a:effectLst/>
                        </a:rPr>
                        <a:t>Retweet</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36 K</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110 K</a:t>
                      </a:r>
                      <a:endParaRPr lang="en-US" sz="2000" b="0" i="0" u="none" strike="noStrike" dirty="0">
                        <a:solidFill>
                          <a:srgbClr val="000000"/>
                        </a:solidFill>
                        <a:effectLst/>
                        <a:latin typeface="Calibri"/>
                      </a:endParaRPr>
                    </a:p>
                  </a:txBody>
                  <a:tcPr marL="12700" marR="12700" marT="12700" marB="0" anchor="ctr"/>
                </a:tc>
              </a:tr>
              <a:tr h="455643">
                <a:tc>
                  <a:txBody>
                    <a:bodyPr/>
                    <a:lstStyle/>
                    <a:p>
                      <a:pPr algn="ctr" fontAlgn="b"/>
                      <a:r>
                        <a:rPr lang="en-US" sz="2000" u="none" strike="noStrike">
                          <a:effectLst/>
                        </a:rPr>
                        <a:t>HT</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8 K</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22 K</a:t>
                      </a:r>
                      <a:endParaRPr lang="en-US" sz="2000" b="0" i="0" u="none" strike="noStrike" dirty="0">
                        <a:solidFill>
                          <a:srgbClr val="000000"/>
                        </a:solidFill>
                        <a:effectLst/>
                        <a:latin typeface="Calibri"/>
                      </a:endParaRPr>
                    </a:p>
                  </a:txBody>
                  <a:tcPr marL="12700" marR="12700" marT="12700" marB="0" anchor="ctr"/>
                </a:tc>
              </a:tr>
              <a:tr h="455643">
                <a:tc>
                  <a:txBody>
                    <a:bodyPr/>
                    <a:lstStyle/>
                    <a:p>
                      <a:pPr algn="ctr" fontAlgn="b"/>
                      <a:r>
                        <a:rPr lang="en-US" sz="2000" u="none" strike="noStrike">
                          <a:effectLst/>
                        </a:rPr>
                        <a:t>R/T</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5 K</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28 K</a:t>
                      </a:r>
                      <a:endParaRPr lang="en-US" sz="2000" b="0" i="0" u="none" strike="noStrike" dirty="0">
                        <a:solidFill>
                          <a:srgbClr val="000000"/>
                        </a:solidFill>
                        <a:effectLst/>
                        <a:latin typeface="Calibri"/>
                      </a:endParaRPr>
                    </a:p>
                  </a:txBody>
                  <a:tcPr marL="12700" marR="12700" marT="12700" marB="0" anchor="ctr"/>
                </a:tc>
              </a:tr>
              <a:tr h="455643">
                <a:tc>
                  <a:txBody>
                    <a:bodyPr/>
                    <a:lstStyle/>
                    <a:p>
                      <a:pPr algn="ctr" fontAlgn="b"/>
                      <a:r>
                        <a:rPr lang="en-US" sz="2000" b="0" i="0" u="none" strike="noStrike" dirty="0" smtClean="0">
                          <a:solidFill>
                            <a:srgbClr val="000000"/>
                          </a:solidFill>
                          <a:effectLst/>
                          <a:latin typeface="Webdings" charset="2"/>
                          <a:cs typeface="Webdings" charset="2"/>
                        </a:rPr>
                        <a:t>♻</a:t>
                      </a:r>
                      <a:endParaRPr lang="en-US" sz="2000" b="0" i="0" u="none" strike="noStrike" dirty="0">
                        <a:solidFill>
                          <a:srgbClr val="000000"/>
                        </a:solidFill>
                        <a:effectLst/>
                        <a:latin typeface="Webdings" charset="2"/>
                        <a:cs typeface="Webdings" charset="2"/>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3 K</a:t>
                      </a:r>
                      <a:endParaRPr lang="en-US" sz="2000" b="0" i="0" u="none" strike="noStrike" dirty="0">
                        <a:solidFill>
                          <a:srgbClr val="000000"/>
                        </a:solidFill>
                        <a:effectLst/>
                        <a:latin typeface="Calibri"/>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18 K</a:t>
                      </a:r>
                      <a:endParaRPr lang="en-US" sz="2000" b="0" i="0" u="none" strike="noStrike" dirty="0">
                        <a:solidFill>
                          <a:srgbClr val="000000"/>
                        </a:solidFill>
                        <a:effectLst/>
                        <a:latin typeface="Calibri"/>
                      </a:endParaRPr>
                    </a:p>
                  </a:txBody>
                  <a:tcPr marL="12700" marR="12700" marT="12700" marB="0" anchor="ctr">
                    <a:lnB w="12700" cap="flat" cmpd="sng" algn="ctr">
                      <a:solidFill>
                        <a:scrgbClr r="0" g="0" b="0"/>
                      </a:solidFill>
                      <a:prstDash val="solid"/>
                      <a:round/>
                      <a:headEnd type="none" w="med" len="med"/>
                      <a:tailEnd type="none" w="med" len="med"/>
                    </a:lnB>
                  </a:tcPr>
                </a:tc>
              </a:tr>
              <a:tr h="455643">
                <a:tc>
                  <a:txBody>
                    <a:bodyPr/>
                    <a:lstStyle/>
                    <a:p>
                      <a:pPr algn="ctr" fontAlgn="b"/>
                      <a:r>
                        <a:rPr lang="en-US" sz="2000" b="1" u="none" strike="noStrike" dirty="0">
                          <a:effectLst/>
                        </a:rPr>
                        <a:t>Total </a:t>
                      </a:r>
                      <a:endParaRPr lang="en-US" sz="2000" b="1" i="0" u="none" strike="noStrike" dirty="0">
                        <a:solidFill>
                          <a:srgbClr val="000000"/>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2000" b="1" u="none" strike="noStrike" dirty="0" smtClean="0">
                          <a:effectLst/>
                        </a:rPr>
                        <a:t>2,059</a:t>
                      </a:r>
                      <a:r>
                        <a:rPr lang="en-US" sz="2000" b="1" u="none" strike="noStrike" baseline="0" dirty="0" smtClean="0">
                          <a:effectLst/>
                        </a:rPr>
                        <a:t> K</a:t>
                      </a:r>
                      <a:endParaRPr lang="en-US" sz="2000" b="1" i="0" u="none" strike="noStrike" dirty="0">
                        <a:solidFill>
                          <a:srgbClr val="000000"/>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2000" b="1" u="none" strike="noStrike" dirty="0" smtClean="0">
                          <a:effectLst/>
                        </a:rPr>
                        <a:t>59,065 K</a:t>
                      </a:r>
                      <a:endParaRPr lang="en-US" sz="2000" b="1" i="0" u="none" strike="noStrike" dirty="0">
                        <a:solidFill>
                          <a:srgbClr val="000000"/>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tcPr>
                </a:tc>
              </a:tr>
            </a:tbl>
          </a:graphicData>
        </a:graphic>
      </p:graphicFrame>
      <p:cxnSp>
        <p:nvCxnSpPr>
          <p:cNvPr id="9" name="Straight Connector 8"/>
          <p:cNvCxnSpPr/>
          <p:nvPr/>
        </p:nvCxnSpPr>
        <p:spPr>
          <a:xfrm flipV="1">
            <a:off x="4425245" y="4168997"/>
            <a:ext cx="4394577" cy="12828"/>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2F522513-513F-3044-9D25-DD2EF568E80B}" type="slidenum">
              <a:rPr lang="en-US" smtClean="0"/>
              <a:pPr/>
              <a:t>55</a:t>
            </a:fld>
            <a:endParaRPr lang="en-US"/>
          </a:p>
        </p:txBody>
      </p:sp>
    </p:spTree>
    <p:extLst>
      <p:ext uri="{BB962C8B-B14F-4D97-AF65-F5344CB8AC3E}">
        <p14:creationId xmlns:p14="http://schemas.microsoft.com/office/powerpoint/2010/main" val="30965502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retweeting convention?</a:t>
            </a:r>
            <a:endParaRPr lang="en-US" dirty="0"/>
          </a:p>
        </p:txBody>
      </p:sp>
      <p:sp>
        <p:nvSpPr>
          <p:cNvPr id="3" name="Content Placeholder 2"/>
          <p:cNvSpPr>
            <a:spLocks noGrp="1"/>
          </p:cNvSpPr>
          <p:nvPr>
            <p:ph idx="1"/>
          </p:nvPr>
        </p:nvSpPr>
        <p:spPr>
          <a:xfrm>
            <a:off x="457200" y="1600200"/>
            <a:ext cx="8523228" cy="4525963"/>
          </a:xfrm>
        </p:spPr>
        <p:txBody>
          <a:bodyPr>
            <a:normAutofit/>
          </a:bodyPr>
          <a:lstStyle/>
          <a:p>
            <a:pPr marL="0" indent="0">
              <a:buNone/>
            </a:pPr>
            <a:endParaRPr lang="en-US" sz="2800" dirty="0"/>
          </a:p>
          <a:p>
            <a:pPr>
              <a:buFont typeface="Courier New"/>
              <a:buChar char="o"/>
            </a:pPr>
            <a:r>
              <a:rPr lang="en-US" sz="2800" dirty="0" smtClean="0"/>
              <a:t> Information</a:t>
            </a:r>
            <a:r>
              <a:rPr lang="en-US" sz="2800" dirty="0"/>
              <a:t>-sharing channels are </a:t>
            </a:r>
            <a:r>
              <a:rPr lang="en-US" sz="2800" b="1" dirty="0">
                <a:solidFill>
                  <a:srgbClr val="FF0000"/>
                </a:solidFill>
              </a:rPr>
              <a:t>explicit</a:t>
            </a:r>
            <a:r>
              <a:rPr lang="en-US" sz="2800" dirty="0"/>
              <a:t> in </a:t>
            </a:r>
            <a:r>
              <a:rPr lang="en-US" sz="2800" dirty="0" smtClean="0"/>
              <a:t>Twitter</a:t>
            </a:r>
          </a:p>
          <a:p>
            <a:pPr>
              <a:buFont typeface="Courier New"/>
              <a:buChar char="o"/>
            </a:pPr>
            <a:endParaRPr lang="en-US" sz="2800" dirty="0" smtClean="0"/>
          </a:p>
          <a:p>
            <a:pPr>
              <a:buFont typeface="Courier New"/>
              <a:buChar char="o"/>
            </a:pPr>
            <a:r>
              <a:rPr lang="en-US" sz="2800" dirty="0" smtClean="0"/>
              <a:t> </a:t>
            </a:r>
            <a:r>
              <a:rPr lang="en-US" sz="2800" b="1" dirty="0" smtClean="0">
                <a:solidFill>
                  <a:srgbClr val="FF0000"/>
                </a:solidFill>
              </a:rPr>
              <a:t>Specific</a:t>
            </a:r>
            <a:r>
              <a:rPr lang="en-US" sz="2800" dirty="0" smtClean="0"/>
              <a:t> to Twitter: exposures within the community</a:t>
            </a:r>
          </a:p>
          <a:p>
            <a:pPr>
              <a:buFont typeface="Courier New"/>
              <a:buChar char="o"/>
            </a:pPr>
            <a:endParaRPr lang="en-US" sz="2800" dirty="0" smtClean="0"/>
          </a:p>
          <a:p>
            <a:pPr>
              <a:buFont typeface="Courier New"/>
              <a:buChar char="o"/>
            </a:pPr>
            <a:r>
              <a:rPr lang="en-US" sz="2800" dirty="0" smtClean="0"/>
              <a:t> </a:t>
            </a:r>
            <a:r>
              <a:rPr lang="en-US" sz="2800" b="1" dirty="0" smtClean="0">
                <a:solidFill>
                  <a:srgbClr val="FF0000"/>
                </a:solidFill>
              </a:rPr>
              <a:t>Contained</a:t>
            </a:r>
            <a:r>
              <a:rPr lang="en-US" sz="2800" b="1" dirty="0" smtClean="0"/>
              <a:t> </a:t>
            </a:r>
            <a:r>
              <a:rPr lang="en-US" sz="2800" dirty="0"/>
              <a:t>in </a:t>
            </a:r>
            <a:r>
              <a:rPr lang="en-US" sz="2800" dirty="0" smtClean="0"/>
              <a:t>Twitter, hence capturing </a:t>
            </a:r>
            <a:r>
              <a:rPr lang="en-US" sz="2800" dirty="0"/>
              <a:t>all </a:t>
            </a:r>
            <a:r>
              <a:rPr lang="en-US" sz="2800" dirty="0" smtClean="0"/>
              <a:t>usages</a:t>
            </a:r>
          </a:p>
        </p:txBody>
      </p:sp>
      <p:sp>
        <p:nvSpPr>
          <p:cNvPr id="4" name="Slide Number Placeholder 3"/>
          <p:cNvSpPr>
            <a:spLocks noGrp="1"/>
          </p:cNvSpPr>
          <p:nvPr>
            <p:ph type="sldNum" sz="quarter" idx="12"/>
          </p:nvPr>
        </p:nvSpPr>
        <p:spPr/>
        <p:txBody>
          <a:bodyPr/>
          <a:lstStyle/>
          <a:p>
            <a:fld id="{2F522513-513F-3044-9D25-DD2EF568E80B}" type="slidenum">
              <a:rPr lang="en-US" smtClean="0"/>
              <a:pPr/>
              <a:t>56</a:t>
            </a:fld>
            <a:endParaRPr lang="en-US"/>
          </a:p>
        </p:txBody>
      </p:sp>
    </p:spTree>
    <p:extLst>
      <p:ext uri="{BB962C8B-B14F-4D97-AF65-F5344CB8AC3E}">
        <p14:creationId xmlns:p14="http://schemas.microsoft.com/office/powerpoint/2010/main" val="41008509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very first use cases?</a:t>
            </a:r>
            <a:endParaRPr lang="en-US" dirty="0"/>
          </a:p>
        </p:txBody>
      </p:sp>
      <p:grpSp>
        <p:nvGrpSpPr>
          <p:cNvPr id="33" name="Group 32"/>
          <p:cNvGrpSpPr/>
          <p:nvPr/>
        </p:nvGrpSpPr>
        <p:grpSpPr>
          <a:xfrm>
            <a:off x="457200" y="2704998"/>
            <a:ext cx="8229600" cy="1942748"/>
            <a:chOff x="457200" y="2923074"/>
            <a:chExt cx="8229600" cy="1942748"/>
          </a:xfrm>
        </p:grpSpPr>
        <p:sp>
          <p:nvSpPr>
            <p:cNvPr id="13" name="TextBox 12"/>
            <p:cNvSpPr txBox="1"/>
            <p:nvPr/>
          </p:nvSpPr>
          <p:spPr>
            <a:xfrm>
              <a:off x="822221" y="4219491"/>
              <a:ext cx="877163" cy="646331"/>
            </a:xfrm>
            <a:prstGeom prst="rect">
              <a:avLst/>
            </a:prstGeom>
            <a:noFill/>
          </p:spPr>
          <p:txBody>
            <a:bodyPr wrap="none" rtlCol="0">
              <a:spAutoFit/>
            </a:bodyPr>
            <a:lstStyle/>
            <a:p>
              <a:pPr algn="ctr"/>
              <a:r>
                <a:rPr lang="en-US" b="1" dirty="0" smtClean="0"/>
                <a:t>Via</a:t>
              </a:r>
            </a:p>
            <a:p>
              <a:pPr algn="ctr"/>
              <a:r>
                <a:rPr lang="en-US" b="1" dirty="0" smtClean="0"/>
                <a:t>Mar’07</a:t>
              </a:r>
              <a:endParaRPr lang="en-US" b="1" dirty="0"/>
            </a:p>
          </p:txBody>
        </p:sp>
        <p:sp>
          <p:nvSpPr>
            <p:cNvPr id="14" name="TextBox 13"/>
            <p:cNvSpPr txBox="1"/>
            <p:nvPr/>
          </p:nvSpPr>
          <p:spPr>
            <a:xfrm>
              <a:off x="7839078" y="4219491"/>
              <a:ext cx="827345" cy="646331"/>
            </a:xfrm>
            <a:prstGeom prst="rect">
              <a:avLst/>
            </a:prstGeom>
            <a:noFill/>
          </p:spPr>
          <p:txBody>
            <a:bodyPr wrap="none" rtlCol="0">
              <a:spAutoFit/>
            </a:bodyPr>
            <a:lstStyle/>
            <a:p>
              <a:pPr algn="ctr"/>
              <a:r>
                <a:rPr lang="en-US" b="1" dirty="0">
                  <a:solidFill>
                    <a:srgbClr val="000000"/>
                  </a:solidFill>
                  <a:latin typeface="Webdings" charset="2"/>
                  <a:cs typeface="Webdings" charset="2"/>
                </a:rPr>
                <a:t>♻</a:t>
              </a:r>
              <a:endParaRPr lang="en-US" b="1" dirty="0" smtClean="0"/>
            </a:p>
            <a:p>
              <a:pPr algn="ctr"/>
              <a:r>
                <a:rPr lang="en-US" b="1" dirty="0" smtClean="0"/>
                <a:t>Sep’08</a:t>
              </a:r>
              <a:endParaRPr lang="en-US" b="1" dirty="0"/>
            </a:p>
          </p:txBody>
        </p:sp>
        <p:sp>
          <p:nvSpPr>
            <p:cNvPr id="15" name="TextBox 14"/>
            <p:cNvSpPr txBox="1"/>
            <p:nvPr/>
          </p:nvSpPr>
          <p:spPr>
            <a:xfrm>
              <a:off x="4183639" y="4219491"/>
              <a:ext cx="792404" cy="646331"/>
            </a:xfrm>
            <a:prstGeom prst="rect">
              <a:avLst/>
            </a:prstGeom>
            <a:noFill/>
          </p:spPr>
          <p:txBody>
            <a:bodyPr wrap="none" rtlCol="0">
              <a:spAutoFit/>
            </a:bodyPr>
            <a:lstStyle/>
            <a:p>
              <a:pPr algn="ctr"/>
              <a:r>
                <a:rPr lang="en-US" b="1" dirty="0" smtClean="0"/>
                <a:t>RT</a:t>
              </a:r>
            </a:p>
            <a:p>
              <a:pPr algn="ctr"/>
              <a:r>
                <a:rPr lang="en-US" b="1" dirty="0" smtClean="0"/>
                <a:t>Jan’08</a:t>
              </a:r>
              <a:endParaRPr lang="en-US" b="1" dirty="0"/>
            </a:p>
          </p:txBody>
        </p:sp>
        <p:sp>
          <p:nvSpPr>
            <p:cNvPr id="16" name="TextBox 15"/>
            <p:cNvSpPr txBox="1"/>
            <p:nvPr/>
          </p:nvSpPr>
          <p:spPr>
            <a:xfrm>
              <a:off x="6720251" y="2923074"/>
              <a:ext cx="802323" cy="646331"/>
            </a:xfrm>
            <a:prstGeom prst="rect">
              <a:avLst/>
            </a:prstGeom>
            <a:noFill/>
          </p:spPr>
          <p:txBody>
            <a:bodyPr wrap="none" rtlCol="0">
              <a:spAutoFit/>
            </a:bodyPr>
            <a:lstStyle/>
            <a:p>
              <a:pPr algn="ctr"/>
              <a:r>
                <a:rPr lang="en-US" b="1" dirty="0" smtClean="0"/>
                <a:t>R/T</a:t>
              </a:r>
            </a:p>
            <a:p>
              <a:pPr algn="ctr"/>
              <a:r>
                <a:rPr lang="en-US" b="1" dirty="0" smtClean="0"/>
                <a:t>Jun’08</a:t>
              </a:r>
              <a:endParaRPr lang="en-US" b="1" dirty="0"/>
            </a:p>
          </p:txBody>
        </p:sp>
        <p:sp>
          <p:nvSpPr>
            <p:cNvPr id="17" name="TextBox 16"/>
            <p:cNvSpPr txBox="1"/>
            <p:nvPr/>
          </p:nvSpPr>
          <p:spPr>
            <a:xfrm>
              <a:off x="3744247" y="2923074"/>
              <a:ext cx="1287532" cy="646331"/>
            </a:xfrm>
            <a:prstGeom prst="rect">
              <a:avLst/>
            </a:prstGeom>
            <a:noFill/>
          </p:spPr>
          <p:txBody>
            <a:bodyPr wrap="none" rtlCol="0">
              <a:spAutoFit/>
            </a:bodyPr>
            <a:lstStyle/>
            <a:p>
              <a:pPr algn="ctr"/>
              <a:r>
                <a:rPr lang="en-US" b="1" dirty="0" smtClean="0"/>
                <a:t>Retweeting</a:t>
              </a:r>
            </a:p>
            <a:p>
              <a:pPr algn="ctr"/>
              <a:r>
                <a:rPr lang="en-US" b="1" dirty="0" smtClean="0"/>
                <a:t>Jan’08</a:t>
              </a:r>
              <a:endParaRPr lang="en-US" b="1" dirty="0"/>
            </a:p>
          </p:txBody>
        </p:sp>
        <p:sp>
          <p:nvSpPr>
            <p:cNvPr id="18" name="TextBox 17"/>
            <p:cNvSpPr txBox="1"/>
            <p:nvPr/>
          </p:nvSpPr>
          <p:spPr>
            <a:xfrm>
              <a:off x="3221706" y="4219491"/>
              <a:ext cx="995284" cy="646331"/>
            </a:xfrm>
            <a:prstGeom prst="rect">
              <a:avLst/>
            </a:prstGeom>
            <a:noFill/>
          </p:spPr>
          <p:txBody>
            <a:bodyPr wrap="none" rtlCol="0">
              <a:spAutoFit/>
            </a:bodyPr>
            <a:lstStyle/>
            <a:p>
              <a:pPr algn="ctr"/>
              <a:r>
                <a:rPr lang="en-US" b="1" dirty="0" smtClean="0"/>
                <a:t>Retweet</a:t>
              </a:r>
            </a:p>
            <a:p>
              <a:pPr algn="ctr"/>
              <a:r>
                <a:rPr lang="en-US" b="1" dirty="0" smtClean="0"/>
                <a:t>Nov’07</a:t>
              </a:r>
              <a:endParaRPr lang="en-US" b="1" dirty="0"/>
            </a:p>
          </p:txBody>
        </p:sp>
        <p:sp>
          <p:nvSpPr>
            <p:cNvPr id="19" name="TextBox 18"/>
            <p:cNvSpPr txBox="1"/>
            <p:nvPr/>
          </p:nvSpPr>
          <p:spPr>
            <a:xfrm>
              <a:off x="2959841" y="2923074"/>
              <a:ext cx="813043" cy="646331"/>
            </a:xfrm>
            <a:prstGeom prst="rect">
              <a:avLst/>
            </a:prstGeom>
            <a:noFill/>
          </p:spPr>
          <p:txBody>
            <a:bodyPr wrap="none" rtlCol="0">
              <a:spAutoFit/>
            </a:bodyPr>
            <a:lstStyle/>
            <a:p>
              <a:pPr algn="ctr"/>
              <a:r>
                <a:rPr lang="en-US" b="1" dirty="0" smtClean="0"/>
                <a:t>HT</a:t>
              </a:r>
            </a:p>
            <a:p>
              <a:pPr algn="ctr"/>
              <a:r>
                <a:rPr lang="en-US" b="1" dirty="0" smtClean="0"/>
                <a:t>Oct’07</a:t>
              </a:r>
              <a:endParaRPr lang="en-US" b="1" dirty="0"/>
            </a:p>
          </p:txBody>
        </p:sp>
        <p:grpSp>
          <p:nvGrpSpPr>
            <p:cNvPr id="31" name="Group 30"/>
            <p:cNvGrpSpPr/>
            <p:nvPr/>
          </p:nvGrpSpPr>
          <p:grpSpPr>
            <a:xfrm>
              <a:off x="457200" y="3620712"/>
              <a:ext cx="8229600" cy="548279"/>
              <a:chOff x="457200" y="4562074"/>
              <a:chExt cx="8229600" cy="548279"/>
            </a:xfrm>
          </p:grpSpPr>
          <p:sp>
            <p:nvSpPr>
              <p:cNvPr id="10" name="Left-Right Arrow 9"/>
              <p:cNvSpPr/>
              <p:nvPr/>
            </p:nvSpPr>
            <p:spPr>
              <a:xfrm>
                <a:off x="457200" y="4720605"/>
                <a:ext cx="8229600" cy="1924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253398" y="4759071"/>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578426" y="4789666"/>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380609" y="4562074"/>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3711944" y="478015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3366362" y="4574902"/>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7121412" y="456546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8245347" y="4776842"/>
                <a:ext cx="7404" cy="320687"/>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fld id="{2F522513-513F-3044-9D25-DD2EF568E80B}" type="slidenum">
              <a:rPr lang="en-US" smtClean="0"/>
              <a:pPr/>
              <a:t>57</a:t>
            </a:fld>
            <a:endParaRPr lang="en-US"/>
          </a:p>
        </p:txBody>
      </p:sp>
    </p:spTree>
    <p:extLst>
      <p:ext uri="{BB962C8B-B14F-4D97-AF65-F5344CB8AC3E}">
        <p14:creationId xmlns:p14="http://schemas.microsoft.com/office/powerpoint/2010/main" val="150597047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started from natural language</a:t>
            </a:r>
            <a:endParaRPr lang="en-US" dirty="0"/>
          </a:p>
        </p:txBody>
      </p:sp>
      <p:grpSp>
        <p:nvGrpSpPr>
          <p:cNvPr id="8" name="Group 7"/>
          <p:cNvGrpSpPr/>
          <p:nvPr/>
        </p:nvGrpSpPr>
        <p:grpSpPr>
          <a:xfrm>
            <a:off x="42333" y="2068236"/>
            <a:ext cx="9031111" cy="1566591"/>
            <a:chOff x="0" y="3324124"/>
            <a:chExt cx="9031111" cy="1566591"/>
          </a:xfrm>
        </p:grpSpPr>
        <p:pic>
          <p:nvPicPr>
            <p:cNvPr id="4" name="Picture 3" descr="스크린샷 2012-06-06 오전 6.52.44.png"/>
            <p:cNvPicPr>
              <a:picLocks noChangeAspect="1"/>
            </p:cNvPicPr>
            <p:nvPr/>
          </p:nvPicPr>
          <p:blipFill rotWithShape="1">
            <a:blip r:embed="rId3">
              <a:extLst>
                <a:ext uri="{28A0092B-C50C-407E-A947-70E740481C1C}">
                  <a14:useLocalDpi xmlns:a14="http://schemas.microsoft.com/office/drawing/2010/main" val="0"/>
                </a:ext>
              </a:extLst>
            </a:blip>
            <a:srcRect r="1235"/>
            <a:stretch/>
          </p:blipFill>
          <p:spPr>
            <a:xfrm>
              <a:off x="0" y="3324124"/>
              <a:ext cx="9031111" cy="1566591"/>
            </a:xfrm>
            <a:prstGeom prst="rect">
              <a:avLst/>
            </a:prstGeom>
            <a:ln>
              <a:solidFill>
                <a:srgbClr val="000090"/>
              </a:solidFill>
            </a:ln>
          </p:spPr>
        </p:pic>
        <p:sp>
          <p:nvSpPr>
            <p:cNvPr id="34" name="TextBox 33"/>
            <p:cNvSpPr txBox="1"/>
            <p:nvPr/>
          </p:nvSpPr>
          <p:spPr>
            <a:xfrm>
              <a:off x="1607438" y="4053971"/>
              <a:ext cx="5899674" cy="646331"/>
            </a:xfrm>
            <a:prstGeom prst="rect">
              <a:avLst/>
            </a:prstGeom>
            <a:solidFill>
              <a:schemeClr val="bg1"/>
            </a:solidFill>
          </p:spPr>
          <p:txBody>
            <a:bodyPr wrap="square" rtlCol="0">
              <a:spAutoFit/>
            </a:bodyPr>
            <a:lstStyle/>
            <a:p>
              <a:r>
                <a:rPr lang="en-US" dirty="0" smtClean="0">
                  <a:latin typeface="Arial"/>
                  <a:cs typeface="Arial"/>
                </a:rPr>
                <a:t>@</a:t>
              </a:r>
              <a:r>
                <a:rPr lang="en-US" dirty="0" err="1">
                  <a:latin typeface="Arial"/>
                  <a:cs typeface="Arial"/>
                </a:rPr>
                <a:t>JasonCalacanis</a:t>
              </a:r>
              <a:r>
                <a:rPr lang="en-US" dirty="0">
                  <a:latin typeface="Arial"/>
                  <a:cs typeface="Arial"/>
                </a:rPr>
                <a:t> (via @</a:t>
              </a:r>
              <a:r>
                <a:rPr lang="en-US" dirty="0" err="1">
                  <a:latin typeface="Arial"/>
                  <a:cs typeface="Arial"/>
                </a:rPr>
                <a:t>kosso</a:t>
              </a:r>
              <a:r>
                <a:rPr lang="en-US" dirty="0">
                  <a:latin typeface="Arial"/>
                  <a:cs typeface="Arial"/>
                </a:rPr>
                <a:t>) - new Nokia N-Series phones will do Flash, Video and YouTube</a:t>
              </a:r>
            </a:p>
          </p:txBody>
        </p:sp>
      </p:grpSp>
      <p:grpSp>
        <p:nvGrpSpPr>
          <p:cNvPr id="22" name="Group 21"/>
          <p:cNvGrpSpPr/>
          <p:nvPr/>
        </p:nvGrpSpPr>
        <p:grpSpPr>
          <a:xfrm>
            <a:off x="471310" y="4144317"/>
            <a:ext cx="8229600" cy="2127414"/>
            <a:chOff x="457200" y="2923074"/>
            <a:chExt cx="8229600" cy="2127414"/>
          </a:xfrm>
        </p:grpSpPr>
        <p:sp>
          <p:nvSpPr>
            <p:cNvPr id="23" name="TextBox 22"/>
            <p:cNvSpPr txBox="1"/>
            <p:nvPr/>
          </p:nvSpPr>
          <p:spPr>
            <a:xfrm>
              <a:off x="707631" y="4219491"/>
              <a:ext cx="1106343" cy="830997"/>
            </a:xfrm>
            <a:prstGeom prst="rect">
              <a:avLst/>
            </a:prstGeom>
            <a:noFill/>
          </p:spPr>
          <p:txBody>
            <a:bodyPr wrap="none" rtlCol="0">
              <a:spAutoFit/>
            </a:bodyPr>
            <a:lstStyle/>
            <a:p>
              <a:pPr algn="ctr"/>
              <a:r>
                <a:rPr lang="en-US" sz="2400" b="1" dirty="0" smtClean="0"/>
                <a:t>Via</a:t>
              </a:r>
            </a:p>
            <a:p>
              <a:pPr algn="ctr"/>
              <a:r>
                <a:rPr lang="en-US" sz="2400" b="1" dirty="0" smtClean="0"/>
                <a:t>Mar’07</a:t>
              </a:r>
              <a:endParaRPr lang="en-US" sz="2400" b="1" dirty="0"/>
            </a:p>
          </p:txBody>
        </p:sp>
        <p:sp>
          <p:nvSpPr>
            <p:cNvPr id="32" name="TextBox 31"/>
            <p:cNvSpPr txBox="1"/>
            <p:nvPr/>
          </p:nvSpPr>
          <p:spPr>
            <a:xfrm>
              <a:off x="7839078" y="4219491"/>
              <a:ext cx="827345" cy="646331"/>
            </a:xfrm>
            <a:prstGeom prst="rect">
              <a:avLst/>
            </a:prstGeom>
            <a:noFill/>
          </p:spPr>
          <p:txBody>
            <a:bodyPr wrap="none" rtlCol="0">
              <a:spAutoFit/>
            </a:bodyPr>
            <a:lstStyle/>
            <a:p>
              <a:pPr algn="ctr"/>
              <a:r>
                <a:rPr lang="en-US" b="1" dirty="0">
                  <a:solidFill>
                    <a:schemeClr val="bg1">
                      <a:lumMod val="85000"/>
                    </a:schemeClr>
                  </a:solidFill>
                  <a:latin typeface="Webdings" charset="2"/>
                  <a:cs typeface="Webdings" charset="2"/>
                </a:rPr>
                <a:t>♻</a:t>
              </a:r>
              <a:endParaRPr lang="en-US" b="1" dirty="0" smtClean="0">
                <a:solidFill>
                  <a:schemeClr val="bg1">
                    <a:lumMod val="85000"/>
                  </a:schemeClr>
                </a:solidFill>
              </a:endParaRPr>
            </a:p>
            <a:p>
              <a:pPr algn="ctr"/>
              <a:r>
                <a:rPr lang="en-US" b="1" dirty="0" smtClean="0">
                  <a:solidFill>
                    <a:schemeClr val="bg1">
                      <a:lumMod val="85000"/>
                    </a:schemeClr>
                  </a:solidFill>
                </a:rPr>
                <a:t>Sep’08</a:t>
              </a:r>
              <a:endParaRPr lang="en-US" b="1" dirty="0">
                <a:solidFill>
                  <a:schemeClr val="bg1">
                    <a:lumMod val="85000"/>
                  </a:schemeClr>
                </a:solidFill>
              </a:endParaRPr>
            </a:p>
          </p:txBody>
        </p:sp>
        <p:sp>
          <p:nvSpPr>
            <p:cNvPr id="35" name="TextBox 34"/>
            <p:cNvSpPr txBox="1"/>
            <p:nvPr/>
          </p:nvSpPr>
          <p:spPr>
            <a:xfrm>
              <a:off x="4183639" y="4219491"/>
              <a:ext cx="792404"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36" name="TextBox 35"/>
            <p:cNvSpPr txBox="1"/>
            <p:nvPr/>
          </p:nvSpPr>
          <p:spPr>
            <a:xfrm>
              <a:off x="6720251" y="2923074"/>
              <a:ext cx="802323"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Jun’08</a:t>
              </a:r>
              <a:endParaRPr lang="en-US" b="1" dirty="0">
                <a:solidFill>
                  <a:schemeClr val="bg1">
                    <a:lumMod val="85000"/>
                  </a:schemeClr>
                </a:solidFill>
              </a:endParaRPr>
            </a:p>
          </p:txBody>
        </p:sp>
        <p:sp>
          <p:nvSpPr>
            <p:cNvPr id="37" name="TextBox 36"/>
            <p:cNvSpPr txBox="1"/>
            <p:nvPr/>
          </p:nvSpPr>
          <p:spPr>
            <a:xfrm>
              <a:off x="3744247" y="2923074"/>
              <a:ext cx="1287532" cy="646331"/>
            </a:xfrm>
            <a:prstGeom prst="rect">
              <a:avLst/>
            </a:prstGeom>
            <a:noFill/>
          </p:spPr>
          <p:txBody>
            <a:bodyPr wrap="none" rtlCol="0">
              <a:spAutoFit/>
            </a:bodyPr>
            <a:lstStyle/>
            <a:p>
              <a:pPr algn="ctr"/>
              <a:r>
                <a:rPr lang="en-US" b="1" dirty="0" smtClean="0">
                  <a:solidFill>
                    <a:schemeClr val="bg1">
                      <a:lumMod val="85000"/>
                    </a:schemeClr>
                  </a:solidFill>
                </a:rPr>
                <a:t>Retweeting</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38" name="TextBox 37"/>
            <p:cNvSpPr txBox="1"/>
            <p:nvPr/>
          </p:nvSpPr>
          <p:spPr>
            <a:xfrm>
              <a:off x="3221706" y="4219491"/>
              <a:ext cx="995284" cy="646331"/>
            </a:xfrm>
            <a:prstGeom prst="rect">
              <a:avLst/>
            </a:prstGeom>
            <a:noFill/>
          </p:spPr>
          <p:txBody>
            <a:bodyPr wrap="none" rtlCol="0">
              <a:spAutoFit/>
            </a:bodyPr>
            <a:lstStyle/>
            <a:p>
              <a:pPr algn="ctr"/>
              <a:r>
                <a:rPr lang="en-US" b="1" dirty="0" smtClean="0">
                  <a:solidFill>
                    <a:schemeClr val="bg1">
                      <a:lumMod val="85000"/>
                    </a:schemeClr>
                  </a:solidFill>
                </a:rPr>
                <a:t>Retweet</a:t>
              </a:r>
            </a:p>
            <a:p>
              <a:pPr algn="ctr"/>
              <a:r>
                <a:rPr lang="en-US" b="1" dirty="0" smtClean="0">
                  <a:solidFill>
                    <a:schemeClr val="bg1">
                      <a:lumMod val="85000"/>
                    </a:schemeClr>
                  </a:solidFill>
                </a:rPr>
                <a:t>Nov’07</a:t>
              </a:r>
              <a:endParaRPr lang="en-US" b="1" dirty="0">
                <a:solidFill>
                  <a:schemeClr val="bg1">
                    <a:lumMod val="85000"/>
                  </a:schemeClr>
                </a:solidFill>
              </a:endParaRPr>
            </a:p>
          </p:txBody>
        </p:sp>
        <p:sp>
          <p:nvSpPr>
            <p:cNvPr id="39" name="TextBox 38"/>
            <p:cNvSpPr txBox="1"/>
            <p:nvPr/>
          </p:nvSpPr>
          <p:spPr>
            <a:xfrm>
              <a:off x="2959841" y="2923074"/>
              <a:ext cx="813043" cy="646331"/>
            </a:xfrm>
            <a:prstGeom prst="rect">
              <a:avLst/>
            </a:prstGeom>
            <a:noFill/>
          </p:spPr>
          <p:txBody>
            <a:bodyPr wrap="none" rtlCol="0">
              <a:spAutoFit/>
            </a:bodyPr>
            <a:lstStyle/>
            <a:p>
              <a:pPr algn="ctr"/>
              <a:r>
                <a:rPr lang="en-US" b="1" dirty="0" smtClean="0">
                  <a:solidFill>
                    <a:schemeClr val="bg1">
                      <a:lumMod val="85000"/>
                    </a:schemeClr>
                  </a:solidFill>
                </a:rPr>
                <a:t>HT</a:t>
              </a:r>
            </a:p>
            <a:p>
              <a:pPr algn="ctr"/>
              <a:r>
                <a:rPr lang="en-US" b="1" dirty="0" smtClean="0">
                  <a:solidFill>
                    <a:schemeClr val="bg1">
                      <a:lumMod val="85000"/>
                    </a:schemeClr>
                  </a:solidFill>
                </a:rPr>
                <a:t>Oct’07</a:t>
              </a:r>
              <a:endParaRPr lang="en-US" b="1" dirty="0">
                <a:solidFill>
                  <a:schemeClr val="bg1">
                    <a:lumMod val="85000"/>
                  </a:schemeClr>
                </a:solidFill>
              </a:endParaRPr>
            </a:p>
          </p:txBody>
        </p:sp>
        <p:grpSp>
          <p:nvGrpSpPr>
            <p:cNvPr id="40" name="Group 39"/>
            <p:cNvGrpSpPr/>
            <p:nvPr/>
          </p:nvGrpSpPr>
          <p:grpSpPr>
            <a:xfrm>
              <a:off x="457200" y="3620712"/>
              <a:ext cx="8229600" cy="548279"/>
              <a:chOff x="457200" y="4562074"/>
              <a:chExt cx="8229600" cy="548279"/>
            </a:xfrm>
          </p:grpSpPr>
          <p:sp>
            <p:nvSpPr>
              <p:cNvPr id="41" name="Left-Right Arrow 40"/>
              <p:cNvSpPr/>
              <p:nvPr/>
            </p:nvSpPr>
            <p:spPr>
              <a:xfrm>
                <a:off x="457200" y="4720605"/>
                <a:ext cx="8229600" cy="1924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42" name="Straight Connector 41"/>
              <p:cNvCxnSpPr/>
              <p:nvPr/>
            </p:nvCxnSpPr>
            <p:spPr>
              <a:xfrm flipV="1">
                <a:off x="1253398" y="4759071"/>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4578426" y="4789666"/>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4380609" y="4562074"/>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3711944" y="478015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366362" y="4574902"/>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7121412" y="456546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8245347" y="4776842"/>
                <a:ext cx="7404" cy="320687"/>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fld id="{2F522513-513F-3044-9D25-DD2EF568E80B}" type="slidenum">
              <a:rPr lang="en-US" smtClean="0"/>
              <a:pPr/>
              <a:t>58</a:t>
            </a:fld>
            <a:endParaRPr lang="en-US"/>
          </a:p>
        </p:txBody>
      </p:sp>
    </p:spTree>
    <p:extLst>
      <p:ext uri="{BB962C8B-B14F-4D97-AF65-F5344CB8AC3E}">
        <p14:creationId xmlns:p14="http://schemas.microsoft.com/office/powerpoint/2010/main" val="3520450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started from blog communities</a:t>
            </a:r>
            <a:endParaRPr lang="en-US" dirty="0"/>
          </a:p>
        </p:txBody>
      </p:sp>
      <p:grpSp>
        <p:nvGrpSpPr>
          <p:cNvPr id="8" name="Group 7"/>
          <p:cNvGrpSpPr/>
          <p:nvPr/>
        </p:nvGrpSpPr>
        <p:grpSpPr>
          <a:xfrm>
            <a:off x="0" y="1793919"/>
            <a:ext cx="9144000" cy="1524000"/>
            <a:chOff x="0" y="1793919"/>
            <a:chExt cx="9144000" cy="1524000"/>
          </a:xfrm>
        </p:grpSpPr>
        <p:pic>
          <p:nvPicPr>
            <p:cNvPr id="4" name="Picture 3" descr="스크린샷 2012-06-06 오전 7.14.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3919"/>
              <a:ext cx="9144000" cy="1524000"/>
            </a:xfrm>
            <a:prstGeom prst="rect">
              <a:avLst/>
            </a:prstGeom>
            <a:ln>
              <a:solidFill>
                <a:srgbClr val="000090"/>
              </a:solidFill>
            </a:ln>
          </p:spPr>
        </p:pic>
        <p:sp>
          <p:nvSpPr>
            <p:cNvPr id="22" name="TextBox 21"/>
            <p:cNvSpPr txBox="1"/>
            <p:nvPr/>
          </p:nvSpPr>
          <p:spPr>
            <a:xfrm>
              <a:off x="1607438" y="2486922"/>
              <a:ext cx="5335229" cy="830997"/>
            </a:xfrm>
            <a:prstGeom prst="rect">
              <a:avLst/>
            </a:prstGeom>
            <a:solidFill>
              <a:schemeClr val="bg1"/>
            </a:solidFill>
          </p:spPr>
          <p:txBody>
            <a:bodyPr wrap="square" rtlCol="0">
              <a:noAutofit/>
            </a:bodyPr>
            <a:lstStyle/>
            <a:p>
              <a:pPr fontAlgn="b"/>
              <a:r>
                <a:rPr lang="en-US" dirty="0" smtClean="0">
                  <a:latin typeface="Arial"/>
                  <a:cs typeface="Arial"/>
                </a:rPr>
                <a:t>The </a:t>
              </a:r>
              <a:r>
                <a:rPr lang="en-US" dirty="0">
                  <a:latin typeface="Arial"/>
                  <a:cs typeface="Arial"/>
                </a:rPr>
                <a:t>Age Project: how old do I look? http://</a:t>
              </a:r>
              <a:r>
                <a:rPr lang="en-US" dirty="0" err="1">
                  <a:latin typeface="Arial"/>
                  <a:cs typeface="Arial"/>
                </a:rPr>
                <a:t>tweetl.com</a:t>
              </a:r>
              <a:r>
                <a:rPr lang="en-US" dirty="0">
                  <a:latin typeface="Arial"/>
                  <a:cs typeface="Arial"/>
                </a:rPr>
                <a:t>/21b ( HT @</a:t>
              </a:r>
              <a:r>
                <a:rPr lang="en-US" dirty="0" err="1">
                  <a:latin typeface="Arial"/>
                  <a:cs typeface="Arial"/>
                </a:rPr>
                <a:t>technosailor</a:t>
              </a:r>
              <a:r>
                <a:rPr lang="en-US" dirty="0">
                  <a:latin typeface="Arial"/>
                  <a:cs typeface="Arial"/>
                </a:rPr>
                <a:t> )</a:t>
              </a:r>
            </a:p>
          </p:txBody>
        </p:sp>
      </p:grpSp>
      <p:grpSp>
        <p:nvGrpSpPr>
          <p:cNvPr id="51" name="Group 50"/>
          <p:cNvGrpSpPr/>
          <p:nvPr/>
        </p:nvGrpSpPr>
        <p:grpSpPr>
          <a:xfrm>
            <a:off x="471030" y="3866249"/>
            <a:ext cx="8229600" cy="2027414"/>
            <a:chOff x="457200" y="2838408"/>
            <a:chExt cx="8229600" cy="2027414"/>
          </a:xfrm>
        </p:grpSpPr>
        <p:sp>
          <p:nvSpPr>
            <p:cNvPr id="52" name="TextBox 51"/>
            <p:cNvSpPr txBox="1"/>
            <p:nvPr/>
          </p:nvSpPr>
          <p:spPr>
            <a:xfrm>
              <a:off x="822221" y="4219491"/>
              <a:ext cx="877163" cy="646331"/>
            </a:xfrm>
            <a:prstGeom prst="rect">
              <a:avLst/>
            </a:prstGeom>
            <a:noFill/>
          </p:spPr>
          <p:txBody>
            <a:bodyPr wrap="none" rtlCol="0">
              <a:spAutoFit/>
            </a:bodyPr>
            <a:lstStyle/>
            <a:p>
              <a:pPr algn="ctr"/>
              <a:r>
                <a:rPr lang="en-US" b="1" dirty="0" smtClean="0">
                  <a:solidFill>
                    <a:schemeClr val="bg1">
                      <a:lumMod val="85000"/>
                    </a:schemeClr>
                  </a:solidFill>
                </a:rPr>
                <a:t>Via</a:t>
              </a:r>
            </a:p>
            <a:p>
              <a:pPr algn="ctr"/>
              <a:r>
                <a:rPr lang="en-US" b="1" dirty="0" smtClean="0">
                  <a:solidFill>
                    <a:schemeClr val="bg1">
                      <a:lumMod val="85000"/>
                    </a:schemeClr>
                  </a:solidFill>
                </a:rPr>
                <a:t>Mar’07</a:t>
              </a:r>
              <a:endParaRPr lang="en-US" b="1" dirty="0">
                <a:solidFill>
                  <a:schemeClr val="bg1">
                    <a:lumMod val="85000"/>
                  </a:schemeClr>
                </a:solidFill>
              </a:endParaRPr>
            </a:p>
          </p:txBody>
        </p:sp>
        <p:sp>
          <p:nvSpPr>
            <p:cNvPr id="53" name="TextBox 52"/>
            <p:cNvSpPr txBox="1"/>
            <p:nvPr/>
          </p:nvSpPr>
          <p:spPr>
            <a:xfrm>
              <a:off x="7839078" y="4219491"/>
              <a:ext cx="827345" cy="646331"/>
            </a:xfrm>
            <a:prstGeom prst="rect">
              <a:avLst/>
            </a:prstGeom>
            <a:noFill/>
          </p:spPr>
          <p:txBody>
            <a:bodyPr wrap="none" rtlCol="0">
              <a:spAutoFit/>
            </a:bodyPr>
            <a:lstStyle/>
            <a:p>
              <a:pPr algn="ctr"/>
              <a:r>
                <a:rPr lang="en-US" b="1" dirty="0">
                  <a:solidFill>
                    <a:schemeClr val="bg1">
                      <a:lumMod val="85000"/>
                    </a:schemeClr>
                  </a:solidFill>
                  <a:latin typeface="Webdings" charset="2"/>
                  <a:cs typeface="Webdings" charset="2"/>
                </a:rPr>
                <a:t>♻</a:t>
              </a:r>
              <a:endParaRPr lang="en-US" b="1" dirty="0" smtClean="0">
                <a:solidFill>
                  <a:schemeClr val="bg1">
                    <a:lumMod val="85000"/>
                  </a:schemeClr>
                </a:solidFill>
              </a:endParaRPr>
            </a:p>
            <a:p>
              <a:pPr algn="ctr"/>
              <a:r>
                <a:rPr lang="en-US" b="1" dirty="0" smtClean="0">
                  <a:solidFill>
                    <a:schemeClr val="bg1">
                      <a:lumMod val="85000"/>
                    </a:schemeClr>
                  </a:solidFill>
                </a:rPr>
                <a:t>Sep’08</a:t>
              </a:r>
              <a:endParaRPr lang="en-US" b="1" dirty="0">
                <a:solidFill>
                  <a:schemeClr val="bg1">
                    <a:lumMod val="85000"/>
                  </a:schemeClr>
                </a:solidFill>
              </a:endParaRPr>
            </a:p>
          </p:txBody>
        </p:sp>
        <p:sp>
          <p:nvSpPr>
            <p:cNvPr id="54" name="TextBox 53"/>
            <p:cNvSpPr txBox="1"/>
            <p:nvPr/>
          </p:nvSpPr>
          <p:spPr>
            <a:xfrm>
              <a:off x="4183639" y="4219491"/>
              <a:ext cx="792404"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55" name="TextBox 54"/>
            <p:cNvSpPr txBox="1"/>
            <p:nvPr/>
          </p:nvSpPr>
          <p:spPr>
            <a:xfrm>
              <a:off x="6720251" y="2923074"/>
              <a:ext cx="802323"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Jun’08</a:t>
              </a:r>
              <a:endParaRPr lang="en-US" b="1" dirty="0">
                <a:solidFill>
                  <a:schemeClr val="bg1">
                    <a:lumMod val="85000"/>
                  </a:schemeClr>
                </a:solidFill>
              </a:endParaRPr>
            </a:p>
          </p:txBody>
        </p:sp>
        <p:sp>
          <p:nvSpPr>
            <p:cNvPr id="56" name="TextBox 55"/>
            <p:cNvSpPr txBox="1"/>
            <p:nvPr/>
          </p:nvSpPr>
          <p:spPr>
            <a:xfrm>
              <a:off x="3744247" y="2923074"/>
              <a:ext cx="1287532" cy="646331"/>
            </a:xfrm>
            <a:prstGeom prst="rect">
              <a:avLst/>
            </a:prstGeom>
            <a:noFill/>
          </p:spPr>
          <p:txBody>
            <a:bodyPr wrap="none" rtlCol="0">
              <a:spAutoFit/>
            </a:bodyPr>
            <a:lstStyle/>
            <a:p>
              <a:pPr algn="ctr"/>
              <a:r>
                <a:rPr lang="en-US" b="1" dirty="0" smtClean="0">
                  <a:solidFill>
                    <a:schemeClr val="bg1">
                      <a:lumMod val="85000"/>
                    </a:schemeClr>
                  </a:solidFill>
                </a:rPr>
                <a:t>Retweeting</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57" name="TextBox 56"/>
            <p:cNvSpPr txBox="1"/>
            <p:nvPr/>
          </p:nvSpPr>
          <p:spPr>
            <a:xfrm>
              <a:off x="3221706" y="4219491"/>
              <a:ext cx="995284" cy="646331"/>
            </a:xfrm>
            <a:prstGeom prst="rect">
              <a:avLst/>
            </a:prstGeom>
            <a:noFill/>
          </p:spPr>
          <p:txBody>
            <a:bodyPr wrap="none" rtlCol="0">
              <a:spAutoFit/>
            </a:bodyPr>
            <a:lstStyle/>
            <a:p>
              <a:pPr algn="ctr"/>
              <a:r>
                <a:rPr lang="en-US" b="1" dirty="0" smtClean="0">
                  <a:solidFill>
                    <a:schemeClr val="bg1">
                      <a:lumMod val="85000"/>
                    </a:schemeClr>
                  </a:solidFill>
                </a:rPr>
                <a:t>Retweet</a:t>
              </a:r>
            </a:p>
            <a:p>
              <a:pPr algn="ctr"/>
              <a:r>
                <a:rPr lang="en-US" b="1" dirty="0" smtClean="0">
                  <a:solidFill>
                    <a:schemeClr val="bg1">
                      <a:lumMod val="85000"/>
                    </a:schemeClr>
                  </a:solidFill>
                </a:rPr>
                <a:t>Nov’07</a:t>
              </a:r>
              <a:endParaRPr lang="en-US" b="1" dirty="0">
                <a:solidFill>
                  <a:schemeClr val="bg1">
                    <a:lumMod val="85000"/>
                  </a:schemeClr>
                </a:solidFill>
              </a:endParaRPr>
            </a:p>
          </p:txBody>
        </p:sp>
        <p:sp>
          <p:nvSpPr>
            <p:cNvPr id="58" name="TextBox 57"/>
            <p:cNvSpPr txBox="1"/>
            <p:nvPr/>
          </p:nvSpPr>
          <p:spPr>
            <a:xfrm>
              <a:off x="2870659" y="2838408"/>
              <a:ext cx="1019630" cy="830997"/>
            </a:xfrm>
            <a:prstGeom prst="rect">
              <a:avLst/>
            </a:prstGeom>
            <a:noFill/>
          </p:spPr>
          <p:txBody>
            <a:bodyPr wrap="none" rtlCol="0">
              <a:spAutoFit/>
            </a:bodyPr>
            <a:lstStyle/>
            <a:p>
              <a:pPr algn="ctr"/>
              <a:r>
                <a:rPr lang="en-US" sz="2400" b="1" dirty="0" smtClean="0"/>
                <a:t>HT</a:t>
              </a:r>
            </a:p>
            <a:p>
              <a:pPr algn="ctr"/>
              <a:r>
                <a:rPr lang="en-US" sz="2400" b="1" dirty="0" smtClean="0"/>
                <a:t>Oct’07</a:t>
              </a:r>
              <a:endParaRPr lang="en-US" sz="2400" b="1" dirty="0"/>
            </a:p>
          </p:txBody>
        </p:sp>
        <p:grpSp>
          <p:nvGrpSpPr>
            <p:cNvPr id="59" name="Group 58"/>
            <p:cNvGrpSpPr/>
            <p:nvPr/>
          </p:nvGrpSpPr>
          <p:grpSpPr>
            <a:xfrm>
              <a:off x="457200" y="3620712"/>
              <a:ext cx="8229600" cy="548279"/>
              <a:chOff x="457200" y="4562074"/>
              <a:chExt cx="8229600" cy="548279"/>
            </a:xfrm>
          </p:grpSpPr>
          <p:sp>
            <p:nvSpPr>
              <p:cNvPr id="60" name="Left-Right Arrow 59"/>
              <p:cNvSpPr/>
              <p:nvPr/>
            </p:nvSpPr>
            <p:spPr>
              <a:xfrm>
                <a:off x="457200" y="4720605"/>
                <a:ext cx="8229600" cy="1924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61" name="Straight Connector 60"/>
              <p:cNvCxnSpPr/>
              <p:nvPr/>
            </p:nvCxnSpPr>
            <p:spPr>
              <a:xfrm flipV="1">
                <a:off x="1253398" y="4759071"/>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578426" y="4789666"/>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380609" y="4562074"/>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3711944" y="478015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3366362" y="4574902"/>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7121412" y="456546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8245347" y="4776842"/>
                <a:ext cx="7404" cy="320687"/>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fld id="{2F522513-513F-3044-9D25-DD2EF568E80B}" type="slidenum">
              <a:rPr lang="en-US" smtClean="0"/>
              <a:pPr/>
              <a:t>59</a:t>
            </a:fld>
            <a:endParaRPr lang="en-US"/>
          </a:p>
        </p:txBody>
      </p:sp>
    </p:spTree>
    <p:extLst>
      <p:ext uri="{BB962C8B-B14F-4D97-AF65-F5344CB8AC3E}">
        <p14:creationId xmlns:p14="http://schemas.microsoft.com/office/powerpoint/2010/main" val="3884665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28600" y="1600200"/>
            <a:ext cx="8610600" cy="4525963"/>
          </a:xfrm>
        </p:spPr>
        <p:txBody>
          <a:bodyPr/>
          <a:lstStyle/>
          <a:p>
            <a:pPr eaLnBrk="1" hangingPunct="1">
              <a:buFont typeface="Wingdings" charset="0"/>
              <a:buChar char="§"/>
            </a:pPr>
            <a:r>
              <a:rPr lang="en-US" altLang="ko-KR" sz="2400" dirty="0">
                <a:latin typeface="Helvetica"/>
                <a:ea typeface="굴림" charset="0"/>
                <a:cs typeface="Helvetica"/>
              </a:rPr>
              <a:t>One of the </a:t>
            </a:r>
            <a:r>
              <a:rPr lang="en-US" altLang="ko-KR" sz="2400" dirty="0">
                <a:solidFill>
                  <a:srgbClr val="FF0000"/>
                </a:solidFill>
                <a:latin typeface="Helvetica"/>
                <a:ea typeface="굴림" charset="0"/>
                <a:cs typeface="Helvetica"/>
              </a:rPr>
              <a:t>most popular </a:t>
            </a:r>
            <a:r>
              <a:rPr lang="en-US" altLang="ko-KR" sz="2400" dirty="0">
                <a:latin typeface="Helvetica"/>
                <a:ea typeface="굴림" charset="0"/>
                <a:cs typeface="Helvetica"/>
              </a:rPr>
              <a:t>social media</a:t>
            </a:r>
          </a:p>
          <a:p>
            <a:pPr lvl="1" eaLnBrk="1" hangingPunct="1">
              <a:buFont typeface="Wingdings" charset="0"/>
              <a:buChar char="§"/>
            </a:pPr>
            <a:endParaRPr lang="en-US" altLang="ko-KR" sz="2400" dirty="0">
              <a:latin typeface="Helvetica"/>
              <a:ea typeface="굴림" charset="0"/>
              <a:cs typeface="Helvetica"/>
            </a:endParaRPr>
          </a:p>
          <a:p>
            <a:pPr eaLnBrk="1" hangingPunct="1">
              <a:buFont typeface="Wingdings" charset="0"/>
              <a:buChar char="§"/>
            </a:pPr>
            <a:r>
              <a:rPr lang="en-US" altLang="ko-KR" sz="2400" dirty="0">
                <a:solidFill>
                  <a:srgbClr val="FF0000"/>
                </a:solidFill>
                <a:latin typeface="Helvetica"/>
                <a:ea typeface="굴림" charset="0"/>
                <a:cs typeface="Helvetica"/>
              </a:rPr>
              <a:t>Social links </a:t>
            </a:r>
            <a:r>
              <a:rPr lang="en-US" altLang="ko-KR" sz="2400" dirty="0">
                <a:latin typeface="Helvetica"/>
                <a:ea typeface="굴림" charset="0"/>
                <a:cs typeface="Helvetica"/>
              </a:rPr>
              <a:t>are the primary way how information flows</a:t>
            </a:r>
          </a:p>
          <a:p>
            <a:pPr lvl="1" eaLnBrk="1" hangingPunct="1">
              <a:buFont typeface="Wingdings" charset="0"/>
              <a:buChar char="§"/>
            </a:pPr>
            <a:r>
              <a:rPr lang="en-US" altLang="ko-KR" sz="2000" dirty="0">
                <a:latin typeface="Helvetica"/>
                <a:ea typeface="굴림" charset="0"/>
                <a:cs typeface="Helvetica"/>
              </a:rPr>
              <a:t>Users can follow any public messages, called </a:t>
            </a:r>
            <a:r>
              <a:rPr lang="en-US" altLang="ko-KR" sz="2000" i="1" dirty="0">
                <a:latin typeface="Helvetica"/>
                <a:ea typeface="굴림" charset="0"/>
                <a:cs typeface="Helvetica"/>
              </a:rPr>
              <a:t>tweets</a:t>
            </a:r>
            <a:r>
              <a:rPr lang="en-US" altLang="ko-KR" sz="2000" dirty="0">
                <a:latin typeface="Helvetica"/>
                <a:ea typeface="굴림" charset="0"/>
                <a:cs typeface="Helvetica"/>
              </a:rPr>
              <a:t>, they like</a:t>
            </a:r>
          </a:p>
          <a:p>
            <a:pPr eaLnBrk="1" hangingPunct="1">
              <a:buFont typeface="Arial" charset="0"/>
              <a:buNone/>
            </a:pPr>
            <a:endParaRPr lang="en-US" altLang="ko-KR" sz="2400" dirty="0">
              <a:latin typeface="Helvetica"/>
              <a:ea typeface="굴림" charset="0"/>
              <a:cs typeface="Helvetica"/>
            </a:endParaRPr>
          </a:p>
          <a:p>
            <a:pPr eaLnBrk="1" hangingPunct="1">
              <a:buFont typeface="Wingdings" charset="0"/>
              <a:buChar char="§"/>
            </a:pPr>
            <a:r>
              <a:rPr lang="en-US" altLang="ko-KR" sz="2400" dirty="0">
                <a:latin typeface="Helvetica"/>
                <a:ea typeface="굴림" charset="0"/>
                <a:cs typeface="Helvetica"/>
              </a:rPr>
              <a:t>Traditional media sources and word-of-mouth </a:t>
            </a:r>
            <a:r>
              <a:rPr lang="en-US" altLang="ko-KR" sz="2400" dirty="0">
                <a:solidFill>
                  <a:srgbClr val="FF0000"/>
                </a:solidFill>
                <a:latin typeface="Helvetica"/>
                <a:ea typeface="굴림" charset="0"/>
                <a:cs typeface="Helvetica"/>
              </a:rPr>
              <a:t>coexist</a:t>
            </a:r>
          </a:p>
          <a:p>
            <a:pPr lvl="1" eaLnBrk="1" hangingPunct="1">
              <a:buFont typeface="Wingdings" charset="0"/>
              <a:buChar char="§"/>
            </a:pPr>
            <a:r>
              <a:rPr lang="en-US" altLang="ko-KR" sz="2000" dirty="0">
                <a:latin typeface="Helvetica"/>
                <a:ea typeface="굴림" charset="0"/>
                <a:cs typeface="Helvetica"/>
              </a:rPr>
              <a:t>Mainstream media sources</a:t>
            </a:r>
            <a:r>
              <a:rPr lang="en-US" altLang="ko-KR" sz="1800" dirty="0">
                <a:latin typeface="Helvetica"/>
                <a:ea typeface="굴림" charset="0"/>
                <a:cs typeface="Helvetica"/>
              </a:rPr>
              <a:t> (BBC, CNN, </a:t>
            </a:r>
            <a:r>
              <a:rPr lang="en-US" altLang="ko-KR" sz="1800" dirty="0" err="1">
                <a:latin typeface="Helvetica"/>
                <a:ea typeface="굴림" charset="0"/>
                <a:cs typeface="Helvetica"/>
              </a:rPr>
              <a:t>DowningSteet</a:t>
            </a:r>
            <a:r>
              <a:rPr lang="en-US" altLang="ko-KR" sz="1800" dirty="0">
                <a:latin typeface="Helvetica"/>
                <a:ea typeface="굴림" charset="0"/>
                <a:cs typeface="Helvetica"/>
              </a:rPr>
              <a:t>)</a:t>
            </a:r>
          </a:p>
          <a:p>
            <a:pPr lvl="1" eaLnBrk="1" hangingPunct="1">
              <a:buFont typeface="Wingdings" charset="0"/>
              <a:buChar char="§"/>
            </a:pPr>
            <a:r>
              <a:rPr lang="en-US" altLang="ko-KR" sz="2000" dirty="0">
                <a:latin typeface="Helvetica"/>
                <a:ea typeface="굴림" charset="0"/>
                <a:cs typeface="Helvetica"/>
              </a:rPr>
              <a:t>Celebrities </a:t>
            </a:r>
            <a:r>
              <a:rPr lang="en-US" altLang="ko-KR" sz="1800" dirty="0">
                <a:latin typeface="Helvetica"/>
                <a:ea typeface="굴림" charset="0"/>
                <a:cs typeface="Helvetica"/>
              </a:rPr>
              <a:t>(Oprah Winfrey)</a:t>
            </a:r>
            <a:r>
              <a:rPr lang="en-US" altLang="ko-KR" sz="2000" dirty="0">
                <a:latin typeface="Helvetica"/>
                <a:ea typeface="굴림" charset="0"/>
                <a:cs typeface="Helvetica"/>
              </a:rPr>
              <a:t>, politicians </a:t>
            </a:r>
            <a:r>
              <a:rPr lang="en-US" altLang="ko-KR" sz="1800" dirty="0">
                <a:latin typeface="Helvetica"/>
                <a:ea typeface="굴림" charset="0"/>
                <a:cs typeface="Helvetica"/>
              </a:rPr>
              <a:t>(Barack Obama)</a:t>
            </a:r>
          </a:p>
          <a:p>
            <a:pPr lvl="1" eaLnBrk="1" hangingPunct="1">
              <a:buFont typeface="Wingdings" charset="0"/>
              <a:buChar char="§"/>
            </a:pPr>
            <a:r>
              <a:rPr lang="en-US" altLang="ko-KR" sz="2000" dirty="0">
                <a:latin typeface="Helvetica"/>
                <a:ea typeface="굴림" charset="0"/>
                <a:cs typeface="Helvetica"/>
              </a:rPr>
              <a:t>Ordinary users </a:t>
            </a:r>
            <a:r>
              <a:rPr lang="en-US" altLang="ko-KR" sz="1800" dirty="0">
                <a:latin typeface="Helvetica"/>
                <a:ea typeface="굴림" charset="0"/>
                <a:cs typeface="Helvetica"/>
              </a:rPr>
              <a:t>(like you and me!)</a:t>
            </a:r>
          </a:p>
        </p:txBody>
      </p:sp>
      <p:sp>
        <p:nvSpPr>
          <p:cNvPr id="32771" name="Title 1"/>
          <p:cNvSpPr txBox="1">
            <a:spLocks/>
          </p:cNvSpPr>
          <p:nvPr/>
        </p:nvSpPr>
        <p:spPr bwMode="auto">
          <a:xfrm>
            <a:off x="1752600" y="762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굴림" charset="0"/>
                <a:ea typeface="굴림" charset="0"/>
                <a:cs typeface="굴림" charset="0"/>
              </a:defRPr>
            </a:lvl1pPr>
            <a:lvl2pPr marL="742950" indent="-285750" eaLnBrk="0" hangingPunct="0">
              <a:defRPr kumimoji="1" sz="2400">
                <a:solidFill>
                  <a:schemeClr val="tx1"/>
                </a:solidFill>
                <a:latin typeface="굴림" charset="0"/>
                <a:ea typeface="굴림" charset="0"/>
                <a:cs typeface="굴림" charset="0"/>
              </a:defRPr>
            </a:lvl2pPr>
            <a:lvl3pPr marL="1143000" indent="-228600" eaLnBrk="0" hangingPunct="0">
              <a:defRPr kumimoji="1" sz="2400">
                <a:solidFill>
                  <a:schemeClr val="tx1"/>
                </a:solidFill>
                <a:latin typeface="굴림" charset="0"/>
                <a:ea typeface="굴림" charset="0"/>
                <a:cs typeface="굴림" charset="0"/>
              </a:defRPr>
            </a:lvl3pPr>
            <a:lvl4pPr marL="1600200" indent="-228600" eaLnBrk="0" hangingPunct="0">
              <a:defRPr kumimoji="1" sz="2400">
                <a:solidFill>
                  <a:schemeClr val="tx1"/>
                </a:solidFill>
                <a:latin typeface="굴림" charset="0"/>
                <a:ea typeface="굴림" charset="0"/>
                <a:cs typeface="굴림" charset="0"/>
              </a:defRPr>
            </a:lvl4pPr>
            <a:lvl5pPr marL="2057400" indent="-228600" eaLnBrk="0" hangingPunct="0">
              <a:defRPr kumimoji="1" sz="2400">
                <a:solidFill>
                  <a:schemeClr val="tx1"/>
                </a:solidFill>
                <a:latin typeface="굴림"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굴림"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굴림"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굴림"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굴림" charset="0"/>
                <a:ea typeface="굴림" charset="0"/>
                <a:cs typeface="굴림" charset="0"/>
              </a:defRPr>
            </a:lvl9pPr>
          </a:lstStyle>
          <a:p>
            <a:pPr eaLnBrk="1" latinLnBrk="0" hangingPunct="1"/>
            <a:r>
              <a:rPr kumimoji="0" lang="en-US" altLang="ko-KR" sz="4000" dirty="0">
                <a:latin typeface="Helvetica"/>
                <a:cs typeface="Helvetica"/>
              </a:rPr>
              <a:t>Why                          </a:t>
            </a:r>
            <a:r>
              <a:rPr kumimoji="0" lang="en-US" altLang="ko-KR" sz="4000" dirty="0" smtClean="0">
                <a:latin typeface="Helvetica"/>
                <a:cs typeface="Helvetica"/>
              </a:rPr>
              <a:t>?</a:t>
            </a:r>
            <a:endParaRPr kumimoji="0" lang="en-US" altLang="ko-KR" sz="4000" dirty="0">
              <a:latin typeface="Helvetica"/>
              <a:cs typeface="Helvetica"/>
            </a:endParaRPr>
          </a:p>
        </p:txBody>
      </p:sp>
      <p:pic>
        <p:nvPicPr>
          <p:cNvPr id="32772" name="Picture 6" descr="twitter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8613" y="-76200"/>
            <a:ext cx="376078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15384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The first Twitter-specific variation</a:t>
            </a:r>
            <a:endParaRPr lang="en-US" dirty="0"/>
          </a:p>
        </p:txBody>
      </p:sp>
      <p:grpSp>
        <p:nvGrpSpPr>
          <p:cNvPr id="52" name="Group 51"/>
          <p:cNvGrpSpPr/>
          <p:nvPr/>
        </p:nvGrpSpPr>
        <p:grpSpPr>
          <a:xfrm>
            <a:off x="0" y="1865495"/>
            <a:ext cx="9144000" cy="1574242"/>
            <a:chOff x="0" y="2641600"/>
            <a:chExt cx="9144000" cy="1574242"/>
          </a:xfrm>
        </p:grpSpPr>
        <p:pic>
          <p:nvPicPr>
            <p:cNvPr id="53" name="Picture 52" descr="스크린샷 2012-06-06 오전 7.13.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1600"/>
              <a:ext cx="9144000" cy="1574242"/>
            </a:xfrm>
            <a:prstGeom prst="rect">
              <a:avLst/>
            </a:prstGeom>
            <a:ln>
              <a:solidFill>
                <a:srgbClr val="000090"/>
              </a:solidFill>
            </a:ln>
          </p:spPr>
        </p:pic>
        <p:sp>
          <p:nvSpPr>
            <p:cNvPr id="54" name="TextBox 53"/>
            <p:cNvSpPr txBox="1"/>
            <p:nvPr/>
          </p:nvSpPr>
          <p:spPr>
            <a:xfrm>
              <a:off x="1607438" y="3290579"/>
              <a:ext cx="5335229" cy="830997"/>
            </a:xfrm>
            <a:prstGeom prst="rect">
              <a:avLst/>
            </a:prstGeom>
            <a:solidFill>
              <a:schemeClr val="bg1"/>
            </a:solidFill>
          </p:spPr>
          <p:txBody>
            <a:bodyPr wrap="square" rtlCol="0">
              <a:noAutofit/>
            </a:bodyPr>
            <a:lstStyle/>
            <a:p>
              <a:pPr fontAlgn="b"/>
              <a:r>
                <a:rPr lang="en-US" dirty="0" err="1" smtClean="0">
                  <a:solidFill>
                    <a:srgbClr val="000000"/>
                  </a:solidFill>
                  <a:latin typeface="Arial"/>
                  <a:cs typeface="Arial"/>
                </a:rPr>
                <a:t>Retweet</a:t>
              </a:r>
              <a:r>
                <a:rPr lang="en-US" dirty="0" smtClean="0">
                  <a:solidFill>
                    <a:srgbClr val="000000"/>
                  </a:solidFill>
                  <a:latin typeface="Arial"/>
                  <a:cs typeface="Arial"/>
                </a:rPr>
                <a:t> </a:t>
              </a:r>
              <a:r>
                <a:rPr lang="en-US" dirty="0">
                  <a:solidFill>
                    <a:srgbClr val="000000"/>
                  </a:solidFill>
                  <a:latin typeface="Arial"/>
                  <a:cs typeface="Arial"/>
                </a:rPr>
                <a:t>@</a:t>
              </a:r>
              <a:r>
                <a:rPr lang="en-US" dirty="0" err="1">
                  <a:solidFill>
                    <a:srgbClr val="000000"/>
                  </a:solidFill>
                  <a:latin typeface="Arial"/>
                  <a:cs typeface="Arial"/>
                </a:rPr>
                <a:t>HealthyLaugh</a:t>
              </a:r>
              <a:r>
                <a:rPr lang="en-US" dirty="0">
                  <a:solidFill>
                    <a:srgbClr val="000000"/>
                  </a:solidFill>
                  <a:latin typeface="Arial"/>
                  <a:cs typeface="Arial"/>
                </a:rPr>
                <a:t> she is in the Boston Globe today, for a Stand up show she’s doing tonight. Add the funny lady on Tweeter!</a:t>
              </a:r>
            </a:p>
            <a:p>
              <a:pPr fontAlgn="b"/>
              <a:endParaRPr lang="en-US" dirty="0">
                <a:solidFill>
                  <a:srgbClr val="000000"/>
                </a:solidFill>
                <a:latin typeface="Arial"/>
                <a:cs typeface="Arial"/>
              </a:endParaRPr>
            </a:p>
          </p:txBody>
        </p:sp>
      </p:grpSp>
      <p:grpSp>
        <p:nvGrpSpPr>
          <p:cNvPr id="55" name="Group 54"/>
          <p:cNvGrpSpPr/>
          <p:nvPr/>
        </p:nvGrpSpPr>
        <p:grpSpPr>
          <a:xfrm>
            <a:off x="479156" y="3908803"/>
            <a:ext cx="8229600" cy="2127414"/>
            <a:chOff x="457200" y="2923074"/>
            <a:chExt cx="8229600" cy="2127414"/>
          </a:xfrm>
        </p:grpSpPr>
        <p:sp>
          <p:nvSpPr>
            <p:cNvPr id="56" name="TextBox 55"/>
            <p:cNvSpPr txBox="1"/>
            <p:nvPr/>
          </p:nvSpPr>
          <p:spPr>
            <a:xfrm>
              <a:off x="822221" y="4219491"/>
              <a:ext cx="877163" cy="646331"/>
            </a:xfrm>
            <a:prstGeom prst="rect">
              <a:avLst/>
            </a:prstGeom>
            <a:noFill/>
          </p:spPr>
          <p:txBody>
            <a:bodyPr wrap="none" rtlCol="0">
              <a:spAutoFit/>
            </a:bodyPr>
            <a:lstStyle/>
            <a:p>
              <a:pPr algn="ctr"/>
              <a:r>
                <a:rPr lang="en-US" b="1" dirty="0" smtClean="0">
                  <a:solidFill>
                    <a:schemeClr val="bg1">
                      <a:lumMod val="85000"/>
                    </a:schemeClr>
                  </a:solidFill>
                </a:rPr>
                <a:t>Via</a:t>
              </a:r>
            </a:p>
            <a:p>
              <a:pPr algn="ctr"/>
              <a:r>
                <a:rPr lang="en-US" b="1" dirty="0" smtClean="0">
                  <a:solidFill>
                    <a:schemeClr val="bg1">
                      <a:lumMod val="85000"/>
                    </a:schemeClr>
                  </a:solidFill>
                </a:rPr>
                <a:t>Mar’07</a:t>
              </a:r>
              <a:endParaRPr lang="en-US" b="1" dirty="0">
                <a:solidFill>
                  <a:schemeClr val="bg1">
                    <a:lumMod val="85000"/>
                  </a:schemeClr>
                </a:solidFill>
              </a:endParaRPr>
            </a:p>
          </p:txBody>
        </p:sp>
        <p:sp>
          <p:nvSpPr>
            <p:cNvPr id="57" name="TextBox 56"/>
            <p:cNvSpPr txBox="1"/>
            <p:nvPr/>
          </p:nvSpPr>
          <p:spPr>
            <a:xfrm>
              <a:off x="7839078" y="4219491"/>
              <a:ext cx="827345" cy="646331"/>
            </a:xfrm>
            <a:prstGeom prst="rect">
              <a:avLst/>
            </a:prstGeom>
            <a:noFill/>
          </p:spPr>
          <p:txBody>
            <a:bodyPr wrap="none" rtlCol="0">
              <a:spAutoFit/>
            </a:bodyPr>
            <a:lstStyle/>
            <a:p>
              <a:pPr algn="ctr"/>
              <a:r>
                <a:rPr lang="en-US" b="1" dirty="0">
                  <a:solidFill>
                    <a:schemeClr val="bg1">
                      <a:lumMod val="85000"/>
                    </a:schemeClr>
                  </a:solidFill>
                  <a:latin typeface="Webdings" charset="2"/>
                  <a:cs typeface="Webdings" charset="2"/>
                </a:rPr>
                <a:t>♻</a:t>
              </a:r>
              <a:endParaRPr lang="en-US" b="1" dirty="0" smtClean="0">
                <a:solidFill>
                  <a:schemeClr val="bg1">
                    <a:lumMod val="85000"/>
                  </a:schemeClr>
                </a:solidFill>
              </a:endParaRPr>
            </a:p>
            <a:p>
              <a:pPr algn="ctr"/>
              <a:r>
                <a:rPr lang="en-US" b="1" dirty="0" smtClean="0">
                  <a:solidFill>
                    <a:schemeClr val="bg1">
                      <a:lumMod val="85000"/>
                    </a:schemeClr>
                  </a:solidFill>
                </a:rPr>
                <a:t>Sep’08</a:t>
              </a:r>
              <a:endParaRPr lang="en-US" b="1" dirty="0">
                <a:solidFill>
                  <a:schemeClr val="bg1">
                    <a:lumMod val="85000"/>
                  </a:schemeClr>
                </a:solidFill>
              </a:endParaRPr>
            </a:p>
          </p:txBody>
        </p:sp>
        <p:sp>
          <p:nvSpPr>
            <p:cNvPr id="58" name="TextBox 57"/>
            <p:cNvSpPr txBox="1"/>
            <p:nvPr/>
          </p:nvSpPr>
          <p:spPr>
            <a:xfrm>
              <a:off x="4183639" y="4219491"/>
              <a:ext cx="792404"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59" name="TextBox 58"/>
            <p:cNvSpPr txBox="1"/>
            <p:nvPr/>
          </p:nvSpPr>
          <p:spPr>
            <a:xfrm>
              <a:off x="6720251" y="2923074"/>
              <a:ext cx="802323"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Jun’08</a:t>
              </a:r>
              <a:endParaRPr lang="en-US" b="1" dirty="0">
                <a:solidFill>
                  <a:schemeClr val="bg1">
                    <a:lumMod val="85000"/>
                  </a:schemeClr>
                </a:solidFill>
              </a:endParaRPr>
            </a:p>
          </p:txBody>
        </p:sp>
        <p:sp>
          <p:nvSpPr>
            <p:cNvPr id="60" name="TextBox 59"/>
            <p:cNvSpPr txBox="1"/>
            <p:nvPr/>
          </p:nvSpPr>
          <p:spPr>
            <a:xfrm>
              <a:off x="3744247" y="2923074"/>
              <a:ext cx="1287532" cy="646331"/>
            </a:xfrm>
            <a:prstGeom prst="rect">
              <a:avLst/>
            </a:prstGeom>
            <a:noFill/>
          </p:spPr>
          <p:txBody>
            <a:bodyPr wrap="none" rtlCol="0">
              <a:spAutoFit/>
            </a:bodyPr>
            <a:lstStyle/>
            <a:p>
              <a:pPr algn="ctr"/>
              <a:r>
                <a:rPr lang="en-US" b="1" dirty="0" smtClean="0">
                  <a:solidFill>
                    <a:schemeClr val="bg1">
                      <a:lumMod val="85000"/>
                    </a:schemeClr>
                  </a:solidFill>
                </a:rPr>
                <a:t>Retweeting</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61" name="TextBox 60"/>
            <p:cNvSpPr txBox="1"/>
            <p:nvPr/>
          </p:nvSpPr>
          <p:spPr>
            <a:xfrm>
              <a:off x="3086603" y="4219491"/>
              <a:ext cx="1265491" cy="830997"/>
            </a:xfrm>
            <a:prstGeom prst="rect">
              <a:avLst/>
            </a:prstGeom>
            <a:noFill/>
          </p:spPr>
          <p:txBody>
            <a:bodyPr wrap="none" rtlCol="0">
              <a:spAutoFit/>
            </a:bodyPr>
            <a:lstStyle/>
            <a:p>
              <a:pPr algn="ctr"/>
              <a:r>
                <a:rPr lang="en-US" sz="2400" b="1" dirty="0" smtClean="0"/>
                <a:t>Retweet</a:t>
              </a:r>
            </a:p>
            <a:p>
              <a:pPr algn="ctr"/>
              <a:r>
                <a:rPr lang="en-US" sz="2400" b="1" dirty="0" smtClean="0"/>
                <a:t>Nov’07</a:t>
              </a:r>
              <a:endParaRPr lang="en-US" sz="2400" b="1" dirty="0"/>
            </a:p>
          </p:txBody>
        </p:sp>
        <p:sp>
          <p:nvSpPr>
            <p:cNvPr id="62" name="TextBox 61"/>
            <p:cNvSpPr txBox="1"/>
            <p:nvPr/>
          </p:nvSpPr>
          <p:spPr>
            <a:xfrm>
              <a:off x="2959841" y="2923074"/>
              <a:ext cx="813043" cy="646331"/>
            </a:xfrm>
            <a:prstGeom prst="rect">
              <a:avLst/>
            </a:prstGeom>
            <a:noFill/>
          </p:spPr>
          <p:txBody>
            <a:bodyPr wrap="none" rtlCol="0">
              <a:spAutoFit/>
            </a:bodyPr>
            <a:lstStyle/>
            <a:p>
              <a:pPr algn="ctr"/>
              <a:r>
                <a:rPr lang="en-US" b="1" dirty="0" smtClean="0">
                  <a:solidFill>
                    <a:schemeClr val="bg1">
                      <a:lumMod val="85000"/>
                    </a:schemeClr>
                  </a:solidFill>
                </a:rPr>
                <a:t>HT</a:t>
              </a:r>
            </a:p>
            <a:p>
              <a:pPr algn="ctr"/>
              <a:r>
                <a:rPr lang="en-US" b="1" dirty="0" smtClean="0">
                  <a:solidFill>
                    <a:schemeClr val="bg1">
                      <a:lumMod val="85000"/>
                    </a:schemeClr>
                  </a:solidFill>
                </a:rPr>
                <a:t>Oct’07</a:t>
              </a:r>
              <a:endParaRPr lang="en-US" b="1" dirty="0">
                <a:solidFill>
                  <a:schemeClr val="bg1">
                    <a:lumMod val="85000"/>
                  </a:schemeClr>
                </a:solidFill>
              </a:endParaRPr>
            </a:p>
          </p:txBody>
        </p:sp>
        <p:grpSp>
          <p:nvGrpSpPr>
            <p:cNvPr id="63" name="Group 62"/>
            <p:cNvGrpSpPr/>
            <p:nvPr/>
          </p:nvGrpSpPr>
          <p:grpSpPr>
            <a:xfrm>
              <a:off x="457200" y="3620712"/>
              <a:ext cx="8229600" cy="548279"/>
              <a:chOff x="457200" y="4562074"/>
              <a:chExt cx="8229600" cy="548279"/>
            </a:xfrm>
          </p:grpSpPr>
          <p:sp>
            <p:nvSpPr>
              <p:cNvPr id="64" name="Left-Right Arrow 63"/>
              <p:cNvSpPr/>
              <p:nvPr/>
            </p:nvSpPr>
            <p:spPr>
              <a:xfrm>
                <a:off x="457200" y="4720605"/>
                <a:ext cx="8229600" cy="1924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65" name="Straight Connector 64"/>
              <p:cNvCxnSpPr/>
              <p:nvPr/>
            </p:nvCxnSpPr>
            <p:spPr>
              <a:xfrm flipV="1">
                <a:off x="1253398" y="4759071"/>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578426" y="4789666"/>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4380609" y="4562074"/>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3711944" y="478015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3366362" y="4574902"/>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7121412" y="456546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8245347" y="4776842"/>
                <a:ext cx="7404" cy="320687"/>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fld id="{2F522513-513F-3044-9D25-DD2EF568E80B}" type="slidenum">
              <a:rPr lang="en-US" smtClean="0"/>
              <a:pPr/>
              <a:t>60</a:t>
            </a:fld>
            <a:endParaRPr lang="en-US"/>
          </a:p>
        </p:txBody>
      </p:sp>
    </p:spTree>
    <p:extLst>
      <p:ext uri="{BB962C8B-B14F-4D97-AF65-F5344CB8AC3E}">
        <p14:creationId xmlns:p14="http://schemas.microsoft.com/office/powerpoint/2010/main" val="424251580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RT was an adaption to constraints</a:t>
            </a:r>
            <a:endParaRPr lang="en-US" dirty="0"/>
          </a:p>
        </p:txBody>
      </p:sp>
      <p:grpSp>
        <p:nvGrpSpPr>
          <p:cNvPr id="4" name="Group 3"/>
          <p:cNvGrpSpPr/>
          <p:nvPr/>
        </p:nvGrpSpPr>
        <p:grpSpPr>
          <a:xfrm>
            <a:off x="13830" y="1707633"/>
            <a:ext cx="9144000" cy="1609702"/>
            <a:chOff x="0" y="2616200"/>
            <a:chExt cx="9144000" cy="1609702"/>
          </a:xfrm>
        </p:grpSpPr>
        <p:pic>
          <p:nvPicPr>
            <p:cNvPr id="3" name="Picture 2" descr="스크린샷 2012-06-06 오전 7.14.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6200"/>
              <a:ext cx="9144000" cy="1609702"/>
            </a:xfrm>
            <a:prstGeom prst="rect">
              <a:avLst/>
            </a:prstGeom>
            <a:ln>
              <a:solidFill>
                <a:srgbClr val="000090"/>
              </a:solidFill>
            </a:ln>
          </p:spPr>
        </p:pic>
        <p:sp>
          <p:nvSpPr>
            <p:cNvPr id="22" name="TextBox 21"/>
            <p:cNvSpPr txBox="1"/>
            <p:nvPr/>
          </p:nvSpPr>
          <p:spPr>
            <a:xfrm>
              <a:off x="1607438" y="3297579"/>
              <a:ext cx="5335229" cy="830997"/>
            </a:xfrm>
            <a:prstGeom prst="rect">
              <a:avLst/>
            </a:prstGeom>
            <a:solidFill>
              <a:schemeClr val="bg1"/>
            </a:solidFill>
          </p:spPr>
          <p:txBody>
            <a:bodyPr wrap="square" rtlCol="0">
              <a:noAutofit/>
            </a:bodyPr>
            <a:lstStyle/>
            <a:p>
              <a:pPr fontAlgn="b"/>
              <a:r>
                <a:rPr lang="en-US" dirty="0" smtClean="0">
                  <a:latin typeface="Arial"/>
                  <a:cs typeface="Arial"/>
                </a:rPr>
                <a:t>RT </a:t>
              </a:r>
              <a:r>
                <a:rPr lang="en-US" dirty="0">
                  <a:latin typeface="Arial"/>
                  <a:cs typeface="Arial"/>
                </a:rPr>
                <a:t>@</a:t>
              </a:r>
              <a:r>
                <a:rPr lang="en-US" dirty="0" err="1">
                  <a:latin typeface="Arial"/>
                  <a:cs typeface="Arial"/>
                </a:rPr>
                <a:t>BreakingNewsOn</a:t>
              </a:r>
              <a:r>
                <a:rPr lang="en-US" dirty="0">
                  <a:latin typeface="Arial"/>
                  <a:cs typeface="Arial"/>
                </a:rPr>
                <a:t>: "LV Fire Department: No major injuries and the fire on the Monte Carlo west wing contained east wing nearly contained."</a:t>
              </a:r>
            </a:p>
          </p:txBody>
        </p:sp>
      </p:grpSp>
      <p:grpSp>
        <p:nvGrpSpPr>
          <p:cNvPr id="34" name="Group 33"/>
          <p:cNvGrpSpPr/>
          <p:nvPr/>
        </p:nvGrpSpPr>
        <p:grpSpPr>
          <a:xfrm>
            <a:off x="485141" y="4019097"/>
            <a:ext cx="8229600" cy="2127414"/>
            <a:chOff x="457200" y="2923074"/>
            <a:chExt cx="8229600" cy="2127414"/>
          </a:xfrm>
        </p:grpSpPr>
        <p:sp>
          <p:nvSpPr>
            <p:cNvPr id="35" name="TextBox 34"/>
            <p:cNvSpPr txBox="1"/>
            <p:nvPr/>
          </p:nvSpPr>
          <p:spPr>
            <a:xfrm>
              <a:off x="822221" y="4219491"/>
              <a:ext cx="877163" cy="646331"/>
            </a:xfrm>
            <a:prstGeom prst="rect">
              <a:avLst/>
            </a:prstGeom>
            <a:noFill/>
          </p:spPr>
          <p:txBody>
            <a:bodyPr wrap="none" rtlCol="0">
              <a:spAutoFit/>
            </a:bodyPr>
            <a:lstStyle/>
            <a:p>
              <a:pPr algn="ctr"/>
              <a:r>
                <a:rPr lang="en-US" b="1" dirty="0" smtClean="0">
                  <a:solidFill>
                    <a:schemeClr val="bg1">
                      <a:lumMod val="85000"/>
                    </a:schemeClr>
                  </a:solidFill>
                </a:rPr>
                <a:t>Via</a:t>
              </a:r>
            </a:p>
            <a:p>
              <a:pPr algn="ctr"/>
              <a:r>
                <a:rPr lang="en-US" b="1" dirty="0" smtClean="0">
                  <a:solidFill>
                    <a:schemeClr val="bg1">
                      <a:lumMod val="85000"/>
                    </a:schemeClr>
                  </a:solidFill>
                </a:rPr>
                <a:t>Mar’07</a:t>
              </a:r>
              <a:endParaRPr lang="en-US" b="1" dirty="0">
                <a:solidFill>
                  <a:schemeClr val="bg1">
                    <a:lumMod val="85000"/>
                  </a:schemeClr>
                </a:solidFill>
              </a:endParaRPr>
            </a:p>
          </p:txBody>
        </p:sp>
        <p:sp>
          <p:nvSpPr>
            <p:cNvPr id="36" name="TextBox 35"/>
            <p:cNvSpPr txBox="1"/>
            <p:nvPr/>
          </p:nvSpPr>
          <p:spPr>
            <a:xfrm>
              <a:off x="7839078" y="4219491"/>
              <a:ext cx="827345" cy="646331"/>
            </a:xfrm>
            <a:prstGeom prst="rect">
              <a:avLst/>
            </a:prstGeom>
            <a:noFill/>
          </p:spPr>
          <p:txBody>
            <a:bodyPr wrap="none" rtlCol="0">
              <a:spAutoFit/>
            </a:bodyPr>
            <a:lstStyle/>
            <a:p>
              <a:pPr algn="ctr"/>
              <a:r>
                <a:rPr lang="en-US" b="1" dirty="0">
                  <a:solidFill>
                    <a:schemeClr val="bg1">
                      <a:lumMod val="85000"/>
                    </a:schemeClr>
                  </a:solidFill>
                  <a:latin typeface="Webdings" charset="2"/>
                  <a:cs typeface="Webdings" charset="2"/>
                </a:rPr>
                <a:t>♻</a:t>
              </a:r>
              <a:endParaRPr lang="en-US" b="1" dirty="0" smtClean="0">
                <a:solidFill>
                  <a:schemeClr val="bg1">
                    <a:lumMod val="85000"/>
                  </a:schemeClr>
                </a:solidFill>
              </a:endParaRPr>
            </a:p>
            <a:p>
              <a:pPr algn="ctr"/>
              <a:r>
                <a:rPr lang="en-US" b="1" dirty="0" smtClean="0">
                  <a:solidFill>
                    <a:schemeClr val="bg1">
                      <a:lumMod val="85000"/>
                    </a:schemeClr>
                  </a:solidFill>
                </a:rPr>
                <a:t>Sep’08</a:t>
              </a:r>
              <a:endParaRPr lang="en-US" b="1" dirty="0">
                <a:solidFill>
                  <a:schemeClr val="bg1">
                    <a:lumMod val="85000"/>
                  </a:schemeClr>
                </a:solidFill>
              </a:endParaRPr>
            </a:p>
          </p:txBody>
        </p:sp>
        <p:sp>
          <p:nvSpPr>
            <p:cNvPr id="37" name="TextBox 36"/>
            <p:cNvSpPr txBox="1"/>
            <p:nvPr/>
          </p:nvSpPr>
          <p:spPr>
            <a:xfrm>
              <a:off x="4082349" y="4219491"/>
              <a:ext cx="994984" cy="830997"/>
            </a:xfrm>
            <a:prstGeom prst="rect">
              <a:avLst/>
            </a:prstGeom>
            <a:noFill/>
          </p:spPr>
          <p:txBody>
            <a:bodyPr wrap="none" rtlCol="0">
              <a:spAutoFit/>
            </a:bodyPr>
            <a:lstStyle/>
            <a:p>
              <a:pPr algn="ctr"/>
              <a:r>
                <a:rPr lang="en-US" sz="2400" b="1" dirty="0" smtClean="0"/>
                <a:t>RT</a:t>
              </a:r>
            </a:p>
            <a:p>
              <a:pPr algn="ctr"/>
              <a:r>
                <a:rPr lang="en-US" sz="2400" b="1" dirty="0" smtClean="0"/>
                <a:t>Jan’08</a:t>
              </a:r>
              <a:endParaRPr lang="en-US" sz="2400" b="1" dirty="0"/>
            </a:p>
          </p:txBody>
        </p:sp>
        <p:sp>
          <p:nvSpPr>
            <p:cNvPr id="38" name="TextBox 37"/>
            <p:cNvSpPr txBox="1"/>
            <p:nvPr/>
          </p:nvSpPr>
          <p:spPr>
            <a:xfrm>
              <a:off x="6720251" y="2923074"/>
              <a:ext cx="802323"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Jun’08</a:t>
              </a:r>
              <a:endParaRPr lang="en-US" b="1" dirty="0">
                <a:solidFill>
                  <a:schemeClr val="bg1">
                    <a:lumMod val="85000"/>
                  </a:schemeClr>
                </a:solidFill>
              </a:endParaRPr>
            </a:p>
          </p:txBody>
        </p:sp>
        <p:sp>
          <p:nvSpPr>
            <p:cNvPr id="39" name="TextBox 38"/>
            <p:cNvSpPr txBox="1"/>
            <p:nvPr/>
          </p:nvSpPr>
          <p:spPr>
            <a:xfrm>
              <a:off x="3744247" y="2923074"/>
              <a:ext cx="1287532" cy="646331"/>
            </a:xfrm>
            <a:prstGeom prst="rect">
              <a:avLst/>
            </a:prstGeom>
            <a:noFill/>
          </p:spPr>
          <p:txBody>
            <a:bodyPr wrap="none" rtlCol="0">
              <a:spAutoFit/>
            </a:bodyPr>
            <a:lstStyle/>
            <a:p>
              <a:pPr algn="ctr"/>
              <a:r>
                <a:rPr lang="en-US" b="1" dirty="0" smtClean="0">
                  <a:solidFill>
                    <a:schemeClr val="bg1">
                      <a:lumMod val="85000"/>
                    </a:schemeClr>
                  </a:solidFill>
                </a:rPr>
                <a:t>Retweeting</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40" name="TextBox 39"/>
            <p:cNvSpPr txBox="1"/>
            <p:nvPr/>
          </p:nvSpPr>
          <p:spPr>
            <a:xfrm>
              <a:off x="3221706" y="4219491"/>
              <a:ext cx="995284" cy="646331"/>
            </a:xfrm>
            <a:prstGeom prst="rect">
              <a:avLst/>
            </a:prstGeom>
            <a:noFill/>
          </p:spPr>
          <p:txBody>
            <a:bodyPr wrap="none" rtlCol="0">
              <a:spAutoFit/>
            </a:bodyPr>
            <a:lstStyle/>
            <a:p>
              <a:pPr algn="ctr"/>
              <a:r>
                <a:rPr lang="en-US" b="1" dirty="0" smtClean="0">
                  <a:solidFill>
                    <a:schemeClr val="bg1">
                      <a:lumMod val="85000"/>
                    </a:schemeClr>
                  </a:solidFill>
                </a:rPr>
                <a:t>Retweet</a:t>
              </a:r>
            </a:p>
            <a:p>
              <a:pPr algn="ctr"/>
              <a:r>
                <a:rPr lang="en-US" b="1" dirty="0" smtClean="0">
                  <a:solidFill>
                    <a:schemeClr val="bg1">
                      <a:lumMod val="85000"/>
                    </a:schemeClr>
                  </a:solidFill>
                </a:rPr>
                <a:t>Nov’07</a:t>
              </a:r>
              <a:endParaRPr lang="en-US" b="1" dirty="0">
                <a:solidFill>
                  <a:schemeClr val="bg1">
                    <a:lumMod val="85000"/>
                  </a:schemeClr>
                </a:solidFill>
              </a:endParaRPr>
            </a:p>
          </p:txBody>
        </p:sp>
        <p:sp>
          <p:nvSpPr>
            <p:cNvPr id="41" name="TextBox 40"/>
            <p:cNvSpPr txBox="1"/>
            <p:nvPr/>
          </p:nvSpPr>
          <p:spPr>
            <a:xfrm>
              <a:off x="2959841" y="2923074"/>
              <a:ext cx="813043" cy="646331"/>
            </a:xfrm>
            <a:prstGeom prst="rect">
              <a:avLst/>
            </a:prstGeom>
            <a:noFill/>
          </p:spPr>
          <p:txBody>
            <a:bodyPr wrap="none" rtlCol="0">
              <a:spAutoFit/>
            </a:bodyPr>
            <a:lstStyle/>
            <a:p>
              <a:pPr algn="ctr"/>
              <a:r>
                <a:rPr lang="en-US" b="1" dirty="0" smtClean="0">
                  <a:solidFill>
                    <a:schemeClr val="bg1">
                      <a:lumMod val="85000"/>
                    </a:schemeClr>
                  </a:solidFill>
                </a:rPr>
                <a:t>HT</a:t>
              </a:r>
            </a:p>
            <a:p>
              <a:pPr algn="ctr"/>
              <a:r>
                <a:rPr lang="en-US" b="1" dirty="0" smtClean="0">
                  <a:solidFill>
                    <a:schemeClr val="bg1">
                      <a:lumMod val="85000"/>
                    </a:schemeClr>
                  </a:solidFill>
                </a:rPr>
                <a:t>Oct’07</a:t>
              </a:r>
              <a:endParaRPr lang="en-US" b="1" dirty="0">
                <a:solidFill>
                  <a:schemeClr val="bg1">
                    <a:lumMod val="85000"/>
                  </a:schemeClr>
                </a:solidFill>
              </a:endParaRPr>
            </a:p>
          </p:txBody>
        </p:sp>
        <p:grpSp>
          <p:nvGrpSpPr>
            <p:cNvPr id="42" name="Group 41"/>
            <p:cNvGrpSpPr/>
            <p:nvPr/>
          </p:nvGrpSpPr>
          <p:grpSpPr>
            <a:xfrm>
              <a:off x="457200" y="3620712"/>
              <a:ext cx="8229600" cy="548279"/>
              <a:chOff x="457200" y="4562074"/>
              <a:chExt cx="8229600" cy="548279"/>
            </a:xfrm>
          </p:grpSpPr>
          <p:sp>
            <p:nvSpPr>
              <p:cNvPr id="43" name="Left-Right Arrow 42"/>
              <p:cNvSpPr/>
              <p:nvPr/>
            </p:nvSpPr>
            <p:spPr>
              <a:xfrm>
                <a:off x="457200" y="4720605"/>
                <a:ext cx="8229600" cy="1924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44" name="Straight Connector 43"/>
              <p:cNvCxnSpPr/>
              <p:nvPr/>
            </p:nvCxnSpPr>
            <p:spPr>
              <a:xfrm flipV="1">
                <a:off x="1253398" y="4759071"/>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4578426" y="4789666"/>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4380609" y="4562074"/>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711944" y="478015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366362" y="4574902"/>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121412" y="456546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8245347" y="4776842"/>
                <a:ext cx="7404" cy="320687"/>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5" name="Slide Number Placeholder 4"/>
          <p:cNvSpPr>
            <a:spLocks noGrp="1"/>
          </p:cNvSpPr>
          <p:nvPr>
            <p:ph type="sldNum" sz="quarter" idx="12"/>
          </p:nvPr>
        </p:nvSpPr>
        <p:spPr/>
        <p:txBody>
          <a:bodyPr/>
          <a:lstStyle/>
          <a:p>
            <a:fld id="{2F522513-513F-3044-9D25-DD2EF568E80B}" type="slidenum">
              <a:rPr lang="en-US" smtClean="0"/>
              <a:pPr/>
              <a:t>61</a:t>
            </a:fld>
            <a:endParaRPr lang="en-US"/>
          </a:p>
        </p:txBody>
      </p:sp>
    </p:spTree>
    <p:extLst>
      <p:ext uri="{BB962C8B-B14F-4D97-AF65-F5344CB8AC3E}">
        <p14:creationId xmlns:p14="http://schemas.microsoft.com/office/powerpoint/2010/main" val="155757146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1" y="274638"/>
            <a:ext cx="8847667" cy="1143000"/>
          </a:xfrm>
        </p:spPr>
        <p:txBody>
          <a:bodyPr>
            <a:normAutofit/>
          </a:bodyPr>
          <a:lstStyle/>
          <a:p>
            <a:r>
              <a:rPr lang="en-US" dirty="0" smtClean="0"/>
              <a:t>Some start from explicit discussions</a:t>
            </a:r>
            <a:endParaRPr lang="en-US" dirty="0"/>
          </a:p>
        </p:txBody>
      </p:sp>
      <p:grpSp>
        <p:nvGrpSpPr>
          <p:cNvPr id="4" name="Group 3"/>
          <p:cNvGrpSpPr/>
          <p:nvPr/>
        </p:nvGrpSpPr>
        <p:grpSpPr>
          <a:xfrm>
            <a:off x="0" y="1783484"/>
            <a:ext cx="9144000" cy="1525856"/>
            <a:chOff x="0" y="4069484"/>
            <a:chExt cx="9144000" cy="1525856"/>
          </a:xfrm>
        </p:grpSpPr>
        <p:pic>
          <p:nvPicPr>
            <p:cNvPr id="3" name="Picture 2" descr="스크린샷 2012-06-06 오전 7.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9484"/>
              <a:ext cx="9144000" cy="1525856"/>
            </a:xfrm>
            <a:prstGeom prst="rect">
              <a:avLst/>
            </a:prstGeom>
            <a:ln>
              <a:solidFill>
                <a:srgbClr val="000090"/>
              </a:solidFill>
            </a:ln>
          </p:spPr>
        </p:pic>
        <p:sp>
          <p:nvSpPr>
            <p:cNvPr id="22" name="TextBox 21"/>
            <p:cNvSpPr txBox="1"/>
            <p:nvPr/>
          </p:nvSpPr>
          <p:spPr>
            <a:xfrm>
              <a:off x="1607438" y="4751012"/>
              <a:ext cx="5335229" cy="830997"/>
            </a:xfrm>
            <a:prstGeom prst="rect">
              <a:avLst/>
            </a:prstGeom>
            <a:solidFill>
              <a:schemeClr val="bg1"/>
            </a:solidFill>
          </p:spPr>
          <p:txBody>
            <a:bodyPr wrap="square" rtlCol="0">
              <a:noAutofit/>
            </a:bodyPr>
            <a:lstStyle/>
            <a:p>
              <a:pPr fontAlgn="b"/>
              <a:r>
                <a:rPr lang="en-US" dirty="0" smtClean="0">
                  <a:solidFill>
                    <a:srgbClr val="000000"/>
                  </a:solidFill>
                  <a:latin typeface="Arial"/>
                  <a:cs typeface="Arial"/>
                </a:rPr>
                <a:t>♻ </a:t>
              </a:r>
              <a:r>
                <a:rPr lang="en-US" dirty="0">
                  <a:solidFill>
                    <a:srgbClr val="000000"/>
                  </a:solidFill>
                  <a:latin typeface="Arial"/>
                  <a:cs typeface="Arial"/>
                </a:rPr>
                <a:t>@</a:t>
              </a:r>
              <a:r>
                <a:rPr lang="en-US" dirty="0" err="1">
                  <a:solidFill>
                    <a:srgbClr val="000000"/>
                  </a:solidFill>
                  <a:latin typeface="Arial"/>
                  <a:cs typeface="Arial"/>
                </a:rPr>
                <a:t>ev</a:t>
              </a:r>
              <a:r>
                <a:rPr lang="en-US" dirty="0">
                  <a:solidFill>
                    <a:srgbClr val="000000"/>
                  </a:solidFill>
                  <a:latin typeface="Arial"/>
                  <a:cs typeface="Arial"/>
                </a:rPr>
                <a:t> of @biz re: </a:t>
              </a:r>
              <a:r>
                <a:rPr lang="en-US" dirty="0" err="1">
                  <a:solidFill>
                    <a:srgbClr val="000000"/>
                  </a:solidFill>
                  <a:latin typeface="Arial"/>
                  <a:cs typeface="Arial"/>
                </a:rPr>
                <a:t>twitterkeys</a:t>
              </a:r>
              <a:r>
                <a:rPr lang="en-US" dirty="0">
                  <a:solidFill>
                    <a:srgbClr val="000000"/>
                  </a:solidFill>
                  <a:latin typeface="Arial"/>
                  <a:cs typeface="Arial"/>
                </a:rPr>
                <a:t> ★ http://</a:t>
              </a:r>
              <a:r>
                <a:rPr lang="en-US" dirty="0" err="1">
                  <a:solidFill>
                    <a:srgbClr val="000000"/>
                  </a:solidFill>
                  <a:latin typeface="Arial"/>
                  <a:cs typeface="Arial"/>
                </a:rPr>
                <a:t>twurl.nl</a:t>
              </a:r>
              <a:r>
                <a:rPr lang="en-US" dirty="0">
                  <a:solidFill>
                    <a:srgbClr val="000000"/>
                  </a:solidFill>
                  <a:latin typeface="Arial"/>
                  <a:cs typeface="Arial"/>
                </a:rPr>
                <a:t>/fc6trd </a:t>
              </a:r>
            </a:p>
            <a:p>
              <a:pPr fontAlgn="b"/>
              <a:endParaRPr lang="en-US" dirty="0">
                <a:solidFill>
                  <a:srgbClr val="000000"/>
                </a:solidFill>
                <a:latin typeface="Arial"/>
                <a:cs typeface="Arial"/>
              </a:endParaRPr>
            </a:p>
          </p:txBody>
        </p:sp>
      </p:grpSp>
      <p:grpSp>
        <p:nvGrpSpPr>
          <p:cNvPr id="34" name="Group 33"/>
          <p:cNvGrpSpPr/>
          <p:nvPr/>
        </p:nvGrpSpPr>
        <p:grpSpPr>
          <a:xfrm>
            <a:off x="450934" y="3863150"/>
            <a:ext cx="8317489" cy="2127414"/>
            <a:chOff x="457200" y="2923074"/>
            <a:chExt cx="8317489" cy="2127414"/>
          </a:xfrm>
        </p:grpSpPr>
        <p:sp>
          <p:nvSpPr>
            <p:cNvPr id="35" name="TextBox 34"/>
            <p:cNvSpPr txBox="1"/>
            <p:nvPr/>
          </p:nvSpPr>
          <p:spPr>
            <a:xfrm>
              <a:off x="822221" y="4219491"/>
              <a:ext cx="877163" cy="646331"/>
            </a:xfrm>
            <a:prstGeom prst="rect">
              <a:avLst/>
            </a:prstGeom>
            <a:noFill/>
          </p:spPr>
          <p:txBody>
            <a:bodyPr wrap="none" rtlCol="0">
              <a:spAutoFit/>
            </a:bodyPr>
            <a:lstStyle/>
            <a:p>
              <a:pPr algn="ctr"/>
              <a:r>
                <a:rPr lang="en-US" b="1" dirty="0" smtClean="0">
                  <a:solidFill>
                    <a:schemeClr val="bg1">
                      <a:lumMod val="85000"/>
                    </a:schemeClr>
                  </a:solidFill>
                </a:rPr>
                <a:t>Via</a:t>
              </a:r>
            </a:p>
            <a:p>
              <a:pPr algn="ctr"/>
              <a:r>
                <a:rPr lang="en-US" b="1" dirty="0" smtClean="0">
                  <a:solidFill>
                    <a:schemeClr val="bg1">
                      <a:lumMod val="85000"/>
                    </a:schemeClr>
                  </a:solidFill>
                </a:rPr>
                <a:t>Mar’07</a:t>
              </a:r>
              <a:endParaRPr lang="en-US" b="1" dirty="0">
                <a:solidFill>
                  <a:schemeClr val="bg1">
                    <a:lumMod val="85000"/>
                  </a:schemeClr>
                </a:solidFill>
              </a:endParaRPr>
            </a:p>
          </p:txBody>
        </p:sp>
        <p:sp>
          <p:nvSpPr>
            <p:cNvPr id="36" name="TextBox 35"/>
            <p:cNvSpPr txBox="1"/>
            <p:nvPr/>
          </p:nvSpPr>
          <p:spPr>
            <a:xfrm>
              <a:off x="7730813" y="4219491"/>
              <a:ext cx="1043876" cy="830997"/>
            </a:xfrm>
            <a:prstGeom prst="rect">
              <a:avLst/>
            </a:prstGeom>
            <a:noFill/>
          </p:spPr>
          <p:txBody>
            <a:bodyPr wrap="none" rtlCol="0">
              <a:spAutoFit/>
            </a:bodyPr>
            <a:lstStyle/>
            <a:p>
              <a:pPr algn="ctr"/>
              <a:r>
                <a:rPr lang="en-US" sz="2400" b="1" dirty="0">
                  <a:latin typeface="Webdings" charset="2"/>
                  <a:cs typeface="Webdings" charset="2"/>
                </a:rPr>
                <a:t>♻</a:t>
              </a:r>
              <a:endParaRPr lang="en-US" sz="2400" b="1" dirty="0" smtClean="0"/>
            </a:p>
            <a:p>
              <a:pPr algn="ctr"/>
              <a:r>
                <a:rPr lang="en-US" sz="2400" b="1" dirty="0" smtClean="0"/>
                <a:t>Sep’08</a:t>
              </a:r>
              <a:endParaRPr lang="en-US" sz="2400" b="1" dirty="0"/>
            </a:p>
          </p:txBody>
        </p:sp>
        <p:sp>
          <p:nvSpPr>
            <p:cNvPr id="37" name="TextBox 36"/>
            <p:cNvSpPr txBox="1"/>
            <p:nvPr/>
          </p:nvSpPr>
          <p:spPr>
            <a:xfrm>
              <a:off x="4183639" y="4219491"/>
              <a:ext cx="792404"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38" name="TextBox 37"/>
            <p:cNvSpPr txBox="1"/>
            <p:nvPr/>
          </p:nvSpPr>
          <p:spPr>
            <a:xfrm>
              <a:off x="6720251" y="2923074"/>
              <a:ext cx="802323" cy="646331"/>
            </a:xfrm>
            <a:prstGeom prst="rect">
              <a:avLst/>
            </a:prstGeom>
            <a:noFill/>
          </p:spPr>
          <p:txBody>
            <a:bodyPr wrap="none" rtlCol="0">
              <a:spAutoFit/>
            </a:bodyPr>
            <a:lstStyle/>
            <a:p>
              <a:pPr algn="ctr"/>
              <a:r>
                <a:rPr lang="en-US" b="1" dirty="0" smtClean="0">
                  <a:solidFill>
                    <a:schemeClr val="bg1">
                      <a:lumMod val="85000"/>
                    </a:schemeClr>
                  </a:solidFill>
                </a:rPr>
                <a:t>R/T</a:t>
              </a:r>
            </a:p>
            <a:p>
              <a:pPr algn="ctr"/>
              <a:r>
                <a:rPr lang="en-US" b="1" dirty="0" smtClean="0">
                  <a:solidFill>
                    <a:schemeClr val="bg1">
                      <a:lumMod val="85000"/>
                    </a:schemeClr>
                  </a:solidFill>
                </a:rPr>
                <a:t>Jun’08</a:t>
              </a:r>
              <a:endParaRPr lang="en-US" b="1" dirty="0">
                <a:solidFill>
                  <a:schemeClr val="bg1">
                    <a:lumMod val="85000"/>
                  </a:schemeClr>
                </a:solidFill>
              </a:endParaRPr>
            </a:p>
          </p:txBody>
        </p:sp>
        <p:sp>
          <p:nvSpPr>
            <p:cNvPr id="39" name="TextBox 38"/>
            <p:cNvSpPr txBox="1"/>
            <p:nvPr/>
          </p:nvSpPr>
          <p:spPr>
            <a:xfrm>
              <a:off x="3744247" y="2923074"/>
              <a:ext cx="1287532" cy="646331"/>
            </a:xfrm>
            <a:prstGeom prst="rect">
              <a:avLst/>
            </a:prstGeom>
            <a:noFill/>
          </p:spPr>
          <p:txBody>
            <a:bodyPr wrap="none" rtlCol="0">
              <a:spAutoFit/>
            </a:bodyPr>
            <a:lstStyle/>
            <a:p>
              <a:pPr algn="ctr"/>
              <a:r>
                <a:rPr lang="en-US" b="1" dirty="0" smtClean="0">
                  <a:solidFill>
                    <a:schemeClr val="bg1">
                      <a:lumMod val="85000"/>
                    </a:schemeClr>
                  </a:solidFill>
                </a:rPr>
                <a:t>Retweeting</a:t>
              </a:r>
            </a:p>
            <a:p>
              <a:pPr algn="ctr"/>
              <a:r>
                <a:rPr lang="en-US" b="1" dirty="0" smtClean="0">
                  <a:solidFill>
                    <a:schemeClr val="bg1">
                      <a:lumMod val="85000"/>
                    </a:schemeClr>
                  </a:solidFill>
                </a:rPr>
                <a:t>Jan’08</a:t>
              </a:r>
              <a:endParaRPr lang="en-US" b="1" dirty="0">
                <a:solidFill>
                  <a:schemeClr val="bg1">
                    <a:lumMod val="85000"/>
                  </a:schemeClr>
                </a:solidFill>
              </a:endParaRPr>
            </a:p>
          </p:txBody>
        </p:sp>
        <p:sp>
          <p:nvSpPr>
            <p:cNvPr id="40" name="TextBox 39"/>
            <p:cNvSpPr txBox="1"/>
            <p:nvPr/>
          </p:nvSpPr>
          <p:spPr>
            <a:xfrm>
              <a:off x="3221706" y="4219491"/>
              <a:ext cx="995284" cy="646331"/>
            </a:xfrm>
            <a:prstGeom prst="rect">
              <a:avLst/>
            </a:prstGeom>
            <a:noFill/>
          </p:spPr>
          <p:txBody>
            <a:bodyPr wrap="none" rtlCol="0">
              <a:spAutoFit/>
            </a:bodyPr>
            <a:lstStyle/>
            <a:p>
              <a:pPr algn="ctr"/>
              <a:r>
                <a:rPr lang="en-US" b="1" dirty="0" smtClean="0">
                  <a:solidFill>
                    <a:schemeClr val="bg1">
                      <a:lumMod val="85000"/>
                    </a:schemeClr>
                  </a:solidFill>
                </a:rPr>
                <a:t>Retweet</a:t>
              </a:r>
            </a:p>
            <a:p>
              <a:pPr algn="ctr"/>
              <a:r>
                <a:rPr lang="en-US" b="1" dirty="0" smtClean="0">
                  <a:solidFill>
                    <a:schemeClr val="bg1">
                      <a:lumMod val="85000"/>
                    </a:schemeClr>
                  </a:solidFill>
                </a:rPr>
                <a:t>Nov’07</a:t>
              </a:r>
              <a:endParaRPr lang="en-US" b="1" dirty="0">
                <a:solidFill>
                  <a:schemeClr val="bg1">
                    <a:lumMod val="85000"/>
                  </a:schemeClr>
                </a:solidFill>
              </a:endParaRPr>
            </a:p>
          </p:txBody>
        </p:sp>
        <p:sp>
          <p:nvSpPr>
            <p:cNvPr id="41" name="TextBox 40"/>
            <p:cNvSpPr txBox="1"/>
            <p:nvPr/>
          </p:nvSpPr>
          <p:spPr>
            <a:xfrm>
              <a:off x="2959841" y="2923074"/>
              <a:ext cx="813043" cy="646331"/>
            </a:xfrm>
            <a:prstGeom prst="rect">
              <a:avLst/>
            </a:prstGeom>
            <a:noFill/>
          </p:spPr>
          <p:txBody>
            <a:bodyPr wrap="none" rtlCol="0">
              <a:spAutoFit/>
            </a:bodyPr>
            <a:lstStyle/>
            <a:p>
              <a:pPr algn="ctr"/>
              <a:r>
                <a:rPr lang="en-US" b="1" dirty="0" smtClean="0">
                  <a:solidFill>
                    <a:schemeClr val="bg1">
                      <a:lumMod val="85000"/>
                    </a:schemeClr>
                  </a:solidFill>
                </a:rPr>
                <a:t>HT</a:t>
              </a:r>
            </a:p>
            <a:p>
              <a:pPr algn="ctr"/>
              <a:r>
                <a:rPr lang="en-US" b="1" dirty="0" smtClean="0">
                  <a:solidFill>
                    <a:schemeClr val="bg1">
                      <a:lumMod val="85000"/>
                    </a:schemeClr>
                  </a:solidFill>
                </a:rPr>
                <a:t>Oct’07</a:t>
              </a:r>
              <a:endParaRPr lang="en-US" b="1" dirty="0">
                <a:solidFill>
                  <a:schemeClr val="bg1">
                    <a:lumMod val="85000"/>
                  </a:schemeClr>
                </a:solidFill>
              </a:endParaRPr>
            </a:p>
          </p:txBody>
        </p:sp>
        <p:grpSp>
          <p:nvGrpSpPr>
            <p:cNvPr id="42" name="Group 41"/>
            <p:cNvGrpSpPr/>
            <p:nvPr/>
          </p:nvGrpSpPr>
          <p:grpSpPr>
            <a:xfrm>
              <a:off x="457200" y="3620712"/>
              <a:ext cx="8229600" cy="548279"/>
              <a:chOff x="457200" y="4562074"/>
              <a:chExt cx="8229600" cy="548279"/>
            </a:xfrm>
          </p:grpSpPr>
          <p:sp>
            <p:nvSpPr>
              <p:cNvPr id="43" name="Left-Right Arrow 42"/>
              <p:cNvSpPr/>
              <p:nvPr/>
            </p:nvSpPr>
            <p:spPr>
              <a:xfrm>
                <a:off x="457200" y="4720605"/>
                <a:ext cx="8229600" cy="19241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44" name="Straight Connector 43"/>
              <p:cNvCxnSpPr/>
              <p:nvPr/>
            </p:nvCxnSpPr>
            <p:spPr>
              <a:xfrm flipV="1">
                <a:off x="1253398" y="4759071"/>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4578426" y="4789666"/>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4380609" y="4562074"/>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711944" y="478015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366362" y="4574902"/>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121412" y="4565460"/>
                <a:ext cx="7404" cy="320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8245347" y="4776842"/>
                <a:ext cx="7404" cy="320687"/>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5" name="Slide Number Placeholder 4"/>
          <p:cNvSpPr>
            <a:spLocks noGrp="1"/>
          </p:cNvSpPr>
          <p:nvPr>
            <p:ph type="sldNum" sz="quarter" idx="12"/>
          </p:nvPr>
        </p:nvSpPr>
        <p:spPr/>
        <p:txBody>
          <a:bodyPr/>
          <a:lstStyle/>
          <a:p>
            <a:fld id="{2F522513-513F-3044-9D25-DD2EF568E80B}" type="slidenum">
              <a:rPr lang="en-US" smtClean="0"/>
              <a:pPr/>
              <a:t>62</a:t>
            </a:fld>
            <a:endParaRPr lang="en-US"/>
          </a:p>
        </p:txBody>
      </p:sp>
    </p:spTree>
    <p:extLst>
      <p:ext uri="{BB962C8B-B14F-4D97-AF65-F5344CB8AC3E}">
        <p14:creationId xmlns:p14="http://schemas.microsoft.com/office/powerpoint/2010/main" val="70566617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adopters are more tech-savvy</a:t>
            </a:r>
            <a:endParaRPr lang="en-US" dirty="0"/>
          </a:p>
        </p:txBody>
      </p:sp>
      <p:pic>
        <p:nvPicPr>
          <p:cNvPr id="9" name="Picture 8" descr="TagCloud_RandomUser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 y="2144314"/>
            <a:ext cx="3994359" cy="2441795"/>
          </a:xfrm>
          <a:prstGeom prst="rect">
            <a:avLst/>
          </a:prstGeom>
        </p:spPr>
      </p:pic>
      <p:pic>
        <p:nvPicPr>
          <p:cNvPr id="10" name="Picture 9" descr="TagCloud_EarlyAdopt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2" y="2144314"/>
            <a:ext cx="4205111" cy="2441795"/>
          </a:xfrm>
          <a:prstGeom prst="rect">
            <a:avLst/>
          </a:prstGeom>
        </p:spPr>
      </p:pic>
      <p:sp>
        <p:nvSpPr>
          <p:cNvPr id="11" name="TextBox 10"/>
          <p:cNvSpPr txBox="1"/>
          <p:nvPr/>
        </p:nvSpPr>
        <p:spPr>
          <a:xfrm>
            <a:off x="1389908" y="4794913"/>
            <a:ext cx="2303335" cy="523220"/>
          </a:xfrm>
          <a:prstGeom prst="rect">
            <a:avLst/>
          </a:prstGeom>
          <a:noFill/>
        </p:spPr>
        <p:txBody>
          <a:bodyPr wrap="none" rtlCol="0">
            <a:spAutoFit/>
          </a:bodyPr>
          <a:lstStyle/>
          <a:p>
            <a:pPr algn="ctr"/>
            <a:r>
              <a:rPr lang="en-US" sz="2800" b="1" dirty="0" smtClean="0"/>
              <a:t>Random users</a:t>
            </a:r>
            <a:endParaRPr lang="en-US" sz="2800" b="1" dirty="0"/>
          </a:p>
        </p:txBody>
      </p:sp>
      <p:sp>
        <p:nvSpPr>
          <p:cNvPr id="12" name="TextBox 11"/>
          <p:cNvSpPr txBox="1"/>
          <p:nvPr/>
        </p:nvSpPr>
        <p:spPr>
          <a:xfrm>
            <a:off x="5739477" y="4809024"/>
            <a:ext cx="2335946" cy="523220"/>
          </a:xfrm>
          <a:prstGeom prst="rect">
            <a:avLst/>
          </a:prstGeom>
          <a:noFill/>
        </p:spPr>
        <p:txBody>
          <a:bodyPr wrap="none" rtlCol="0">
            <a:spAutoFit/>
          </a:bodyPr>
          <a:lstStyle/>
          <a:p>
            <a:pPr algn="ctr"/>
            <a:r>
              <a:rPr lang="en-US" sz="2800" b="1" dirty="0" smtClean="0"/>
              <a:t>Early adopters</a:t>
            </a:r>
            <a:endParaRPr lang="en-US" sz="2800" b="1" dirty="0"/>
          </a:p>
        </p:txBody>
      </p:sp>
      <p:sp>
        <p:nvSpPr>
          <p:cNvPr id="3" name="Slide Number Placeholder 2"/>
          <p:cNvSpPr>
            <a:spLocks noGrp="1"/>
          </p:cNvSpPr>
          <p:nvPr>
            <p:ph type="sldNum" sz="quarter" idx="12"/>
          </p:nvPr>
        </p:nvSpPr>
        <p:spPr/>
        <p:txBody>
          <a:bodyPr/>
          <a:lstStyle/>
          <a:p>
            <a:fld id="{2F522513-513F-3044-9D25-DD2EF568E80B}" type="slidenum">
              <a:rPr lang="en-US" smtClean="0"/>
              <a:pPr/>
              <a:t>63</a:t>
            </a:fld>
            <a:endParaRPr lang="en-US"/>
          </a:p>
        </p:txBody>
      </p:sp>
    </p:spTree>
    <p:extLst>
      <p:ext uri="{BB962C8B-B14F-4D97-AF65-F5344CB8AC3E}">
        <p14:creationId xmlns:p14="http://schemas.microsoft.com/office/powerpoint/2010/main" val="1175887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adopters are more innovative</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028853655"/>
              </p:ext>
            </p:extLst>
          </p:nvPr>
        </p:nvGraphicFramePr>
        <p:xfrm>
          <a:off x="1792115" y="1952975"/>
          <a:ext cx="5587999" cy="3215223"/>
        </p:xfrm>
        <a:graphic>
          <a:graphicData uri="http://schemas.openxmlformats.org/drawingml/2006/table">
            <a:tbl>
              <a:tblPr firstRow="1" bandRow="1">
                <a:tableStyleId>{5C22544A-7EE6-4342-B048-85BDC9FD1C3A}</a:tableStyleId>
              </a:tblPr>
              <a:tblGrid>
                <a:gridCol w="2037185"/>
                <a:gridCol w="1772815"/>
                <a:gridCol w="1777999"/>
              </a:tblGrid>
              <a:tr h="738723">
                <a:tc>
                  <a:txBody>
                    <a:bodyPr/>
                    <a:lstStyle/>
                    <a:p>
                      <a:pPr algn="ctr" fontAlgn="b"/>
                      <a:endParaRPr lang="en-US" sz="1800" b="0" i="0" u="none" strike="noStrike" dirty="0">
                        <a:solidFill>
                          <a:srgbClr val="000000"/>
                        </a:solidFill>
                        <a:effectLst/>
                        <a:latin typeface="Calibri"/>
                      </a:endParaRPr>
                    </a:p>
                  </a:txBody>
                  <a:tcPr marL="12700" marR="12700" marT="12700" marB="0" anchor="ctr"/>
                </a:tc>
                <a:tc>
                  <a:txBody>
                    <a:bodyPr/>
                    <a:lstStyle/>
                    <a:p>
                      <a:pPr algn="ctr" fontAlgn="b"/>
                      <a:r>
                        <a:rPr lang="en-US" sz="2200" u="none" strike="noStrike" dirty="0">
                          <a:effectLst/>
                        </a:rPr>
                        <a:t>Early adopters </a:t>
                      </a:r>
                      <a:endParaRPr lang="en-US" sz="2200" b="0" i="0" u="none" strike="noStrike" dirty="0">
                        <a:solidFill>
                          <a:srgbClr val="000000"/>
                        </a:solidFill>
                        <a:effectLst/>
                        <a:latin typeface="Calibri"/>
                      </a:endParaRPr>
                    </a:p>
                  </a:txBody>
                  <a:tcPr marL="12700" marR="12700" marT="12700" marB="0" anchor="ctr"/>
                </a:tc>
                <a:tc>
                  <a:txBody>
                    <a:bodyPr/>
                    <a:lstStyle/>
                    <a:p>
                      <a:pPr algn="ctr" fontAlgn="b"/>
                      <a:r>
                        <a:rPr lang="en-US" sz="2200" u="none" strike="noStrike" dirty="0">
                          <a:effectLst/>
                        </a:rPr>
                        <a:t>Random </a:t>
                      </a:r>
                      <a:r>
                        <a:rPr lang="en-US" sz="2200" u="none" strike="noStrike" dirty="0" smtClean="0">
                          <a:effectLst/>
                        </a:rPr>
                        <a:t>users</a:t>
                      </a:r>
                      <a:endParaRPr lang="en-US" sz="2200" b="0" i="0" u="none" strike="noStrike" dirty="0">
                        <a:solidFill>
                          <a:srgbClr val="000000"/>
                        </a:solidFill>
                        <a:effectLst/>
                        <a:latin typeface="Calibri"/>
                      </a:endParaRPr>
                    </a:p>
                  </a:txBody>
                  <a:tcPr marL="12700" marR="12700" marT="12700" marB="0" anchor="ctr"/>
                </a:tc>
              </a:tr>
              <a:tr h="370840">
                <a:tc>
                  <a:txBody>
                    <a:bodyPr/>
                    <a:lstStyle/>
                    <a:p>
                      <a:pPr algn="ctr" fontAlgn="b"/>
                      <a:r>
                        <a:rPr lang="en-US" sz="2000" u="none" strike="noStrike" dirty="0">
                          <a:effectLst/>
                        </a:rPr>
                        <a:t>Has Bio </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a:effectLst/>
                        </a:rPr>
                        <a:t>94%</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25%</a:t>
                      </a:r>
                      <a:endParaRPr lang="en-US" sz="2000" b="0" i="0" u="none" strike="noStrike">
                        <a:solidFill>
                          <a:srgbClr val="000000"/>
                        </a:solidFill>
                        <a:effectLst/>
                        <a:latin typeface="Calibri"/>
                      </a:endParaRPr>
                    </a:p>
                  </a:txBody>
                  <a:tcPr marL="12700" marR="12700" marT="12700" marB="0" anchor="ctr"/>
                </a:tc>
              </a:tr>
              <a:tr h="370840">
                <a:tc>
                  <a:txBody>
                    <a:bodyPr/>
                    <a:lstStyle/>
                    <a:p>
                      <a:pPr algn="ctr" fontAlgn="b"/>
                      <a:r>
                        <a:rPr lang="en-US" sz="2000" u="none" strike="noStrike" dirty="0">
                          <a:effectLst/>
                        </a:rPr>
                        <a:t>Profile Pic </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a:effectLst/>
                        </a:rPr>
                        <a:t>99%</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50%</a:t>
                      </a:r>
                      <a:endParaRPr lang="en-US" sz="2000" b="0" i="0" u="none" strike="noStrike" dirty="0">
                        <a:solidFill>
                          <a:srgbClr val="000000"/>
                        </a:solidFill>
                        <a:effectLst/>
                        <a:latin typeface="Calibri"/>
                      </a:endParaRPr>
                    </a:p>
                  </a:txBody>
                  <a:tcPr marL="12700" marR="12700" marT="12700" marB="0" anchor="ctr"/>
                </a:tc>
              </a:tr>
              <a:tr h="370840">
                <a:tc>
                  <a:txBody>
                    <a:bodyPr/>
                    <a:lstStyle/>
                    <a:p>
                      <a:pPr algn="ctr" fontAlgn="b"/>
                      <a:r>
                        <a:rPr lang="en-US" sz="2000" u="none" strike="noStrike" dirty="0">
                          <a:effectLst/>
                        </a:rPr>
                        <a:t>Changed profile theme </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a:effectLst/>
                        </a:rPr>
                        <a:t>91%</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40%</a:t>
                      </a:r>
                      <a:endParaRPr lang="en-US" sz="2000" b="0" i="0" u="none" strike="noStrike">
                        <a:solidFill>
                          <a:srgbClr val="000000"/>
                        </a:solidFill>
                        <a:effectLst/>
                        <a:latin typeface="Calibri"/>
                      </a:endParaRPr>
                    </a:p>
                  </a:txBody>
                  <a:tcPr marL="12700" marR="12700" marT="12700" marB="0" anchor="ctr"/>
                </a:tc>
              </a:tr>
              <a:tr h="370840">
                <a:tc>
                  <a:txBody>
                    <a:bodyPr/>
                    <a:lstStyle/>
                    <a:p>
                      <a:pPr algn="ctr" fontAlgn="b"/>
                      <a:r>
                        <a:rPr lang="en-US" sz="2000" u="none" strike="noStrike" dirty="0">
                          <a:effectLst/>
                        </a:rPr>
                        <a:t>Has Location </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a:effectLst/>
                        </a:rPr>
                        <a:t>95%</a:t>
                      </a:r>
                      <a:endParaRPr lang="en-US" sz="2000" b="0" i="0" u="none" strike="noStrike">
                        <a:solidFill>
                          <a:srgbClr val="000000"/>
                        </a:solidFill>
                        <a:effectLst/>
                        <a:latin typeface="Calibri"/>
                      </a:endParaRPr>
                    </a:p>
                  </a:txBody>
                  <a:tcPr marL="12700" marR="12700" marT="12700" marB="0" anchor="ctr"/>
                </a:tc>
                <a:tc>
                  <a:txBody>
                    <a:bodyPr/>
                    <a:lstStyle/>
                    <a:p>
                      <a:pPr algn="ctr" fontAlgn="b"/>
                      <a:r>
                        <a:rPr lang="en-US" sz="2000" u="none" strike="noStrike">
                          <a:effectLst/>
                        </a:rPr>
                        <a:t>36%</a:t>
                      </a:r>
                      <a:endParaRPr lang="en-US" sz="2000" b="0" i="0" u="none" strike="noStrike">
                        <a:solidFill>
                          <a:srgbClr val="000000"/>
                        </a:solidFill>
                        <a:effectLst/>
                        <a:latin typeface="Calibri"/>
                      </a:endParaRPr>
                    </a:p>
                  </a:txBody>
                  <a:tcPr marL="12700" marR="12700" marT="12700" marB="0" anchor="ctr"/>
                </a:tc>
              </a:tr>
              <a:tr h="370840">
                <a:tc>
                  <a:txBody>
                    <a:bodyPr/>
                    <a:lstStyle/>
                    <a:p>
                      <a:pPr algn="ctr" fontAlgn="b"/>
                      <a:r>
                        <a:rPr lang="en-US" sz="2000" u="none" strike="noStrike" dirty="0" smtClean="0">
                          <a:effectLst/>
                        </a:rPr>
                        <a:t>Has Lists</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57%</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smtClean="0">
                          <a:effectLst/>
                        </a:rPr>
                        <a:t>4</a:t>
                      </a:r>
                      <a:r>
                        <a:rPr lang="en-US" sz="2000" u="none" strike="noStrike" dirty="0">
                          <a:effectLst/>
                        </a:rPr>
                        <a:t>%</a:t>
                      </a:r>
                      <a:endParaRPr lang="en-US" sz="2000" b="0" i="0" u="none" strike="noStrike" dirty="0">
                        <a:solidFill>
                          <a:srgbClr val="000000"/>
                        </a:solidFill>
                        <a:effectLst/>
                        <a:latin typeface="Calibri"/>
                      </a:endParaRPr>
                    </a:p>
                  </a:txBody>
                  <a:tcPr marL="12700" marR="12700" marT="12700" marB="0" anchor="ctr"/>
                </a:tc>
              </a:tr>
              <a:tr h="370840">
                <a:tc>
                  <a:txBody>
                    <a:bodyPr/>
                    <a:lstStyle/>
                    <a:p>
                      <a:pPr algn="ctr" fontAlgn="b"/>
                      <a:r>
                        <a:rPr lang="en-US" sz="2000" u="none" strike="noStrike" dirty="0">
                          <a:effectLst/>
                        </a:rPr>
                        <a:t>Has URL </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85%</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14%</a:t>
                      </a:r>
                      <a:endParaRPr lang="en-US" sz="2000" b="0" i="0" u="none" strike="noStrike" dirty="0">
                        <a:solidFill>
                          <a:srgbClr val="000000"/>
                        </a:solidFill>
                        <a:effectLst/>
                        <a:latin typeface="Calibri"/>
                      </a:endParaRPr>
                    </a:p>
                  </a:txBody>
                  <a:tcPr marL="12700" marR="12700" marT="12700" marB="0" anchor="ctr"/>
                </a:tc>
              </a:tr>
            </a:tbl>
          </a:graphicData>
        </a:graphic>
      </p:graphicFrame>
      <p:sp>
        <p:nvSpPr>
          <p:cNvPr id="3" name="Slide Number Placeholder 2"/>
          <p:cNvSpPr>
            <a:spLocks noGrp="1"/>
          </p:cNvSpPr>
          <p:nvPr>
            <p:ph type="sldNum" sz="quarter" idx="12"/>
          </p:nvPr>
        </p:nvSpPr>
        <p:spPr/>
        <p:txBody>
          <a:bodyPr/>
          <a:lstStyle/>
          <a:p>
            <a:fld id="{2F522513-513F-3044-9D25-DD2EF568E80B}" type="slidenum">
              <a:rPr lang="en-US" smtClean="0"/>
              <a:pPr/>
              <a:t>64</a:t>
            </a:fld>
            <a:endParaRPr lang="en-US"/>
          </a:p>
        </p:txBody>
      </p:sp>
    </p:spTree>
    <p:extLst>
      <p:ext uri="{BB962C8B-B14F-4D97-AF65-F5344CB8AC3E}">
        <p14:creationId xmlns:p14="http://schemas.microsoft.com/office/powerpoint/2010/main" val="152737936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adopters are more popular</a:t>
            </a:r>
            <a:endParaRPr lang="en-US" dirty="0"/>
          </a:p>
        </p:txBody>
      </p:sp>
      <p:sp>
        <p:nvSpPr>
          <p:cNvPr id="9" name="TextBox 8"/>
          <p:cNvSpPr txBox="1"/>
          <p:nvPr/>
        </p:nvSpPr>
        <p:spPr>
          <a:xfrm>
            <a:off x="987846" y="5403488"/>
            <a:ext cx="7389610" cy="769441"/>
          </a:xfrm>
          <a:prstGeom prst="rect">
            <a:avLst/>
          </a:prstGeom>
          <a:noFill/>
        </p:spPr>
        <p:txBody>
          <a:bodyPr wrap="square" rtlCol="0">
            <a:spAutoFit/>
          </a:bodyPr>
          <a:lstStyle/>
          <a:p>
            <a:pPr marL="285750" indent="-285750">
              <a:buFont typeface="Arial"/>
              <a:buChar char="•"/>
            </a:pPr>
            <a:r>
              <a:rPr lang="en-US" sz="2200" dirty="0" smtClean="0"/>
              <a:t>Much higher number of followers</a:t>
            </a:r>
          </a:p>
          <a:p>
            <a:pPr marL="285750" indent="-285750">
              <a:buFont typeface="Arial"/>
              <a:buChar char="•"/>
            </a:pPr>
            <a:r>
              <a:rPr lang="en-US" sz="2200" dirty="0" smtClean="0"/>
              <a:t>80% of early adopters in top 1% based on PageRank </a:t>
            </a:r>
            <a:endParaRPr lang="en-US" sz="2200" dirty="0"/>
          </a:p>
        </p:txBody>
      </p:sp>
      <p:pic>
        <p:nvPicPr>
          <p:cNvPr id="3" name="Picture 2" descr="Screen Shot 2012-05-31 at 3.43.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10" y="1398401"/>
            <a:ext cx="7646195" cy="3905849"/>
          </a:xfrm>
          <a:prstGeom prst="rect">
            <a:avLst/>
          </a:prstGeom>
        </p:spPr>
      </p:pic>
      <p:sp>
        <p:nvSpPr>
          <p:cNvPr id="12" name="Left-Right Arrow 11"/>
          <p:cNvSpPr/>
          <p:nvPr/>
        </p:nvSpPr>
        <p:spPr>
          <a:xfrm>
            <a:off x="2556555" y="2856735"/>
            <a:ext cx="1973111" cy="4452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F522513-513F-3044-9D25-DD2EF568E80B}" type="slidenum">
              <a:rPr lang="en-US" smtClean="0"/>
              <a:pPr/>
              <a:t>65</a:t>
            </a:fld>
            <a:endParaRPr lang="en-US"/>
          </a:p>
        </p:txBody>
      </p:sp>
    </p:spTree>
    <p:extLst>
      <p:ext uri="{BB962C8B-B14F-4D97-AF65-F5344CB8AC3E}">
        <p14:creationId xmlns:p14="http://schemas.microsoft.com/office/powerpoint/2010/main" val="234269401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diffusion network</a:t>
            </a:r>
            <a:endParaRPr lang="en-US" dirty="0"/>
          </a:p>
        </p:txBody>
      </p:sp>
      <p:sp>
        <p:nvSpPr>
          <p:cNvPr id="3" name="Content Placeholder 2"/>
          <p:cNvSpPr>
            <a:spLocks noGrp="1"/>
          </p:cNvSpPr>
          <p:nvPr>
            <p:ph idx="1"/>
          </p:nvPr>
        </p:nvSpPr>
        <p:spPr>
          <a:xfrm>
            <a:off x="457199" y="1600200"/>
            <a:ext cx="8579854" cy="4525963"/>
          </a:xfrm>
        </p:spPr>
        <p:txBody>
          <a:bodyPr>
            <a:normAutofit/>
          </a:bodyPr>
          <a:lstStyle/>
          <a:p>
            <a:pPr>
              <a:buFont typeface="Courier New"/>
              <a:buChar char="o"/>
            </a:pPr>
            <a:endParaRPr lang="en-US" dirty="0" smtClean="0"/>
          </a:p>
          <a:p>
            <a:pPr>
              <a:buFont typeface="Courier New"/>
              <a:buChar char="o"/>
            </a:pPr>
            <a:r>
              <a:rPr lang="en-US" dirty="0" smtClean="0"/>
              <a:t>Each adopter is a node in the graph.</a:t>
            </a:r>
          </a:p>
          <a:p>
            <a:pPr>
              <a:buFont typeface="Courier New"/>
              <a:buChar char="o"/>
            </a:pPr>
            <a:r>
              <a:rPr lang="en-US" dirty="0" smtClean="0"/>
              <a:t>There is a link from A to B if A was exposed to the variation by B.</a:t>
            </a:r>
            <a:endParaRPr lang="en-US" dirty="0"/>
          </a:p>
        </p:txBody>
      </p:sp>
      <p:pic>
        <p:nvPicPr>
          <p:cNvPr id="9" name="Picture 8"/>
          <p:cNvPicPr>
            <a:picLocks noChangeAspect="1"/>
          </p:cNvPicPr>
          <p:nvPr/>
        </p:nvPicPr>
        <p:blipFill>
          <a:blip r:embed="rId3"/>
          <a:stretch>
            <a:fillRect/>
          </a:stretch>
        </p:blipFill>
        <p:spPr>
          <a:xfrm>
            <a:off x="6787444" y="4623599"/>
            <a:ext cx="2088552" cy="2097876"/>
          </a:xfrm>
          <a:prstGeom prst="rect">
            <a:avLst/>
          </a:prstGeom>
        </p:spPr>
      </p:pic>
      <p:sp>
        <p:nvSpPr>
          <p:cNvPr id="4" name="Slide Number Placeholder 3"/>
          <p:cNvSpPr>
            <a:spLocks noGrp="1"/>
          </p:cNvSpPr>
          <p:nvPr>
            <p:ph type="sldNum" sz="quarter" idx="12"/>
          </p:nvPr>
        </p:nvSpPr>
        <p:spPr/>
        <p:txBody>
          <a:bodyPr/>
          <a:lstStyle/>
          <a:p>
            <a:fld id="{2F522513-513F-3044-9D25-DD2EF568E80B}" type="slidenum">
              <a:rPr lang="en-US" smtClean="0"/>
              <a:pPr/>
              <a:t>66</a:t>
            </a:fld>
            <a:endParaRPr lang="en-US"/>
          </a:p>
        </p:txBody>
      </p:sp>
    </p:spTree>
    <p:extLst>
      <p:ext uri="{BB962C8B-B14F-4D97-AF65-F5344CB8AC3E}">
        <p14:creationId xmlns:p14="http://schemas.microsoft.com/office/powerpoint/2010/main" val="283549359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Diffusion network of first 500 adopters of </a:t>
            </a:r>
            <a:r>
              <a:rPr lang="en-US" sz="3000" dirty="0" smtClean="0"/>
              <a:t>Retweet</a:t>
            </a:r>
            <a:endParaRPr lang="en-US" sz="3000" dirty="0"/>
          </a:p>
        </p:txBody>
      </p:sp>
      <p:pic>
        <p:nvPicPr>
          <p:cNvPr id="7" name="Retweet-500.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4675" y="1600200"/>
            <a:ext cx="7994650" cy="4525963"/>
          </a:xfrm>
        </p:spPr>
      </p:pic>
    </p:spTree>
    <p:extLst>
      <p:ext uri="{BB962C8B-B14F-4D97-AF65-F5344CB8AC3E}">
        <p14:creationId xmlns:p14="http://schemas.microsoft.com/office/powerpoint/2010/main" val="91812639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Diffusion network of first 500 adopters of RT</a:t>
            </a:r>
            <a:endParaRPr lang="en-US" sz="3400" dirty="0"/>
          </a:p>
        </p:txBody>
      </p:sp>
      <p:pic>
        <p:nvPicPr>
          <p:cNvPr id="7" name="RT-500.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6100" y="1600200"/>
            <a:ext cx="8051800" cy="4525963"/>
          </a:xfrm>
        </p:spPr>
      </p:pic>
    </p:spTree>
    <p:extLst>
      <p:ext uri="{BB962C8B-B14F-4D97-AF65-F5344CB8AC3E}">
        <p14:creationId xmlns:p14="http://schemas.microsoft.com/office/powerpoint/2010/main" val="142066208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adopter network</a:t>
            </a:r>
            <a:endParaRPr lang="en-US" dirty="0"/>
          </a:p>
        </p:txBody>
      </p:sp>
      <p:sp>
        <p:nvSpPr>
          <p:cNvPr id="3" name="Content Placeholder 2"/>
          <p:cNvSpPr>
            <a:spLocks noGrp="1"/>
          </p:cNvSpPr>
          <p:nvPr>
            <p:ph idx="1"/>
          </p:nvPr>
        </p:nvSpPr>
        <p:spPr>
          <a:xfrm>
            <a:off x="457200" y="1600200"/>
            <a:ext cx="8404578" cy="4525963"/>
          </a:xfrm>
        </p:spPr>
        <p:txBody>
          <a:bodyPr>
            <a:normAutofit/>
          </a:bodyPr>
          <a:lstStyle/>
          <a:p>
            <a:pPr>
              <a:buFont typeface="Courier New"/>
              <a:buChar char="o"/>
            </a:pPr>
            <a:endParaRPr lang="en-US" sz="2800" dirty="0" smtClean="0"/>
          </a:p>
          <a:p>
            <a:pPr>
              <a:buFont typeface="Courier New"/>
              <a:buChar char="o"/>
            </a:pPr>
            <a:r>
              <a:rPr lang="en-US" sz="2800" dirty="0" smtClean="0"/>
              <a:t>Average number of exposures: 2.9 – 6.4</a:t>
            </a:r>
          </a:p>
          <a:p>
            <a:pPr>
              <a:buFont typeface="Courier New"/>
              <a:buChar char="o"/>
            </a:pPr>
            <a:r>
              <a:rPr lang="en-US" sz="2800" dirty="0" smtClean="0"/>
              <a:t>Average clustering coefficient: 0.233 - 0.320</a:t>
            </a:r>
          </a:p>
          <a:p>
            <a:pPr marL="457200" lvl="1" indent="-457200">
              <a:buFont typeface="Courier New"/>
              <a:buChar char="o"/>
            </a:pPr>
            <a:r>
              <a:rPr lang="en-US" b="1" dirty="0" smtClean="0"/>
              <a:t>Criticality</a:t>
            </a:r>
            <a:r>
              <a:rPr lang="en-US" dirty="0" smtClean="0"/>
              <a:t>: </a:t>
            </a:r>
            <a:r>
              <a:rPr lang="en-US" dirty="0"/>
              <a:t>fraction of users who </a:t>
            </a:r>
            <a:r>
              <a:rPr lang="en-US" dirty="0" smtClean="0"/>
              <a:t>were only </a:t>
            </a:r>
            <a:r>
              <a:rPr lang="en-US" dirty="0"/>
              <a:t>exposed </a:t>
            </a:r>
            <a:r>
              <a:rPr lang="en-US" dirty="0" smtClean="0"/>
              <a:t>because of the most critical </a:t>
            </a:r>
            <a:r>
              <a:rPr lang="en-US" dirty="0"/>
              <a:t>user: 0.5</a:t>
            </a:r>
            <a:r>
              <a:rPr lang="en-US" dirty="0" smtClean="0"/>
              <a:t>% - 4.9%</a:t>
            </a:r>
            <a:endParaRPr lang="en-US" dirty="0"/>
          </a:p>
        </p:txBody>
      </p:sp>
      <p:sp>
        <p:nvSpPr>
          <p:cNvPr id="9" name="Rounded Rectangle 8"/>
          <p:cNvSpPr/>
          <p:nvPr/>
        </p:nvSpPr>
        <p:spPr>
          <a:xfrm>
            <a:off x="880255" y="4690969"/>
            <a:ext cx="7561348" cy="1342496"/>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2">
                    <a:lumMod val="75000"/>
                  </a:schemeClr>
                </a:solidFill>
              </a:rPr>
              <a:t>Early adopters’ diffusion networks are </a:t>
            </a:r>
            <a:r>
              <a:rPr lang="en-US" sz="2800" b="1" dirty="0" smtClean="0">
                <a:solidFill>
                  <a:srgbClr val="FF0000"/>
                </a:solidFill>
              </a:rPr>
              <a:t>dense </a:t>
            </a:r>
            <a:r>
              <a:rPr lang="en-US" sz="2800" b="1" dirty="0" smtClean="0">
                <a:solidFill>
                  <a:schemeClr val="tx2">
                    <a:lumMod val="75000"/>
                  </a:schemeClr>
                </a:solidFill>
              </a:rPr>
              <a:t>and </a:t>
            </a:r>
            <a:r>
              <a:rPr lang="en-US" sz="2800" b="1" dirty="0" smtClean="0">
                <a:solidFill>
                  <a:srgbClr val="FF0000"/>
                </a:solidFill>
              </a:rPr>
              <a:t>clustered. </a:t>
            </a:r>
            <a:r>
              <a:rPr lang="en-US" sz="2800" b="1" dirty="0" smtClean="0">
                <a:solidFill>
                  <a:schemeClr val="tx2">
                    <a:lumMod val="75000"/>
                  </a:schemeClr>
                </a:solidFill>
              </a:rPr>
              <a:t>There is </a:t>
            </a:r>
            <a:r>
              <a:rPr lang="en-US" sz="2800" b="1" dirty="0" smtClean="0">
                <a:solidFill>
                  <a:srgbClr val="FF0000"/>
                </a:solidFill>
              </a:rPr>
              <a:t>no single critical</a:t>
            </a:r>
            <a:r>
              <a:rPr lang="en-US" sz="2800" b="1" dirty="0" smtClean="0">
                <a:solidFill>
                  <a:schemeClr val="tx2">
                    <a:lumMod val="75000"/>
                  </a:schemeClr>
                </a:solidFill>
              </a:rPr>
              <a:t> user. </a:t>
            </a:r>
          </a:p>
        </p:txBody>
      </p:sp>
    </p:spTree>
    <p:extLst>
      <p:ext uri="{BB962C8B-B14F-4D97-AF65-F5344CB8AC3E}">
        <p14:creationId xmlns:p14="http://schemas.microsoft.com/office/powerpoint/2010/main" val="2132048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274638"/>
            <a:ext cx="9144000" cy="1143000"/>
          </a:xfrm>
        </p:spPr>
        <p:txBody>
          <a:bodyPr/>
          <a:lstStyle/>
          <a:p>
            <a:pPr eaLnBrk="1" hangingPunct="1"/>
            <a:r>
              <a:rPr lang="en-US" altLang="ko-KR" dirty="0" smtClean="0">
                <a:latin typeface="Helvetica"/>
                <a:ea typeface="굴림" charset="0"/>
                <a:cs typeface="Helvetica"/>
              </a:rPr>
              <a:t>Dataset</a:t>
            </a:r>
            <a:endParaRPr lang="en-US" altLang="ko-KR" dirty="0">
              <a:latin typeface="Helvetica"/>
              <a:ea typeface="굴림" charset="0"/>
              <a:cs typeface="Helvetica"/>
            </a:endParaRPr>
          </a:p>
        </p:txBody>
      </p:sp>
      <p:sp>
        <p:nvSpPr>
          <p:cNvPr id="36866" name="Content Placeholder 2"/>
          <p:cNvSpPr>
            <a:spLocks noGrp="1"/>
          </p:cNvSpPr>
          <p:nvPr>
            <p:ph idx="1"/>
          </p:nvPr>
        </p:nvSpPr>
        <p:spPr>
          <a:xfrm>
            <a:off x="304800" y="1600200"/>
            <a:ext cx="8534400" cy="4525963"/>
          </a:xfrm>
        </p:spPr>
        <p:txBody>
          <a:bodyPr/>
          <a:lstStyle/>
          <a:p>
            <a:pPr eaLnBrk="1" hangingPunct="1">
              <a:buFont typeface="Wingdings" charset="0"/>
              <a:buChar char="§"/>
            </a:pPr>
            <a:r>
              <a:rPr lang="en-US" altLang="ko-KR" sz="2400" dirty="0">
                <a:latin typeface="Helvetica"/>
                <a:ea typeface="굴림" charset="0"/>
                <a:cs typeface="Helvetica"/>
              </a:rPr>
              <a:t>Crawled </a:t>
            </a:r>
            <a:r>
              <a:rPr lang="en-US" altLang="ko-KR" sz="2400" dirty="0">
                <a:solidFill>
                  <a:srgbClr val="000000"/>
                </a:solidFill>
                <a:latin typeface="Helvetica"/>
                <a:ea typeface="굴림" charset="0"/>
                <a:cs typeface="Helvetica"/>
              </a:rPr>
              <a:t>near-complete </a:t>
            </a:r>
            <a:r>
              <a:rPr lang="en-US" altLang="ko-KR" sz="2400" dirty="0">
                <a:latin typeface="Helvetica"/>
                <a:ea typeface="굴림" charset="0"/>
                <a:cs typeface="Helvetica"/>
              </a:rPr>
              <a:t>data from </a:t>
            </a:r>
            <a:r>
              <a:rPr lang="en-US" altLang="ko-KR" sz="2400" dirty="0" smtClean="0">
                <a:latin typeface="Helvetica"/>
                <a:ea typeface="굴림" charset="0"/>
                <a:cs typeface="Helvetica"/>
              </a:rPr>
              <a:t>Twitter till August 2009</a:t>
            </a:r>
            <a:endParaRPr lang="en-US" altLang="ko-KR" sz="2400" dirty="0">
              <a:latin typeface="Helvetica"/>
              <a:ea typeface="굴림" charset="0"/>
              <a:cs typeface="Helvetica"/>
            </a:endParaRPr>
          </a:p>
          <a:p>
            <a:pPr lvl="1" eaLnBrk="1" hangingPunct="1">
              <a:buFont typeface="Wingdings" charset="0"/>
              <a:buChar char="§"/>
            </a:pPr>
            <a:r>
              <a:rPr lang="en-US" altLang="ko-KR" dirty="0">
                <a:latin typeface="Helvetica"/>
                <a:ea typeface="굴림" charset="0"/>
                <a:cs typeface="Helvetica"/>
              </a:rPr>
              <a:t>a</a:t>
            </a:r>
            <a:r>
              <a:rPr lang="en-US" altLang="ko-KR" sz="2000" dirty="0" smtClean="0">
                <a:latin typeface="Helvetica"/>
                <a:ea typeface="굴림" charset="0"/>
                <a:cs typeface="Helvetica"/>
              </a:rPr>
              <a:t>sked </a:t>
            </a:r>
            <a:r>
              <a:rPr lang="en-US" altLang="ko-KR" sz="2000" dirty="0">
                <a:latin typeface="Helvetica"/>
                <a:ea typeface="굴림" charset="0"/>
                <a:cs typeface="Helvetica"/>
              </a:rPr>
              <a:t>Twitter to white-list 58 machines  </a:t>
            </a:r>
          </a:p>
          <a:p>
            <a:pPr lvl="1" eaLnBrk="1" hangingPunct="1">
              <a:buFont typeface="Wingdings" charset="0"/>
              <a:buChar char="§"/>
            </a:pPr>
            <a:r>
              <a:rPr lang="en-US" altLang="ko-KR" dirty="0">
                <a:latin typeface="Helvetica"/>
                <a:ea typeface="굴림" charset="0"/>
                <a:cs typeface="Helvetica"/>
              </a:rPr>
              <a:t>c</a:t>
            </a:r>
            <a:r>
              <a:rPr lang="en-US" altLang="ko-KR" sz="2000" dirty="0" smtClean="0">
                <a:latin typeface="Helvetica"/>
                <a:ea typeface="굴림" charset="0"/>
                <a:cs typeface="Helvetica"/>
              </a:rPr>
              <a:t>rawled </a:t>
            </a:r>
            <a:r>
              <a:rPr lang="en-US" altLang="ko-KR" sz="2000" dirty="0">
                <a:latin typeface="Helvetica"/>
                <a:ea typeface="굴림" charset="0"/>
                <a:cs typeface="Helvetica"/>
              </a:rPr>
              <a:t>information about user profiles and all tweets ever posted</a:t>
            </a:r>
            <a:br>
              <a:rPr lang="en-US" altLang="ko-KR" sz="2000" dirty="0">
                <a:latin typeface="Helvetica"/>
                <a:ea typeface="굴림" charset="0"/>
                <a:cs typeface="Helvetica"/>
              </a:rPr>
            </a:br>
            <a:r>
              <a:rPr lang="en-US" altLang="ko-KR" sz="2000" dirty="0">
                <a:latin typeface="Helvetica"/>
                <a:ea typeface="굴림" charset="0"/>
                <a:cs typeface="Helvetica"/>
              </a:rPr>
              <a:t>starting from user ID of 0 to 80 million </a:t>
            </a:r>
          </a:p>
          <a:p>
            <a:pPr lvl="1" eaLnBrk="1" hangingPunct="1">
              <a:buFont typeface="Wingdings" charset="0"/>
              <a:buChar char="§"/>
            </a:pPr>
            <a:endParaRPr lang="en-US" altLang="ko-KR" sz="2000" dirty="0">
              <a:latin typeface="Helvetica"/>
              <a:ea typeface="굴림" charset="0"/>
              <a:cs typeface="Helvetica"/>
            </a:endParaRPr>
          </a:p>
          <a:p>
            <a:pPr eaLnBrk="1" hangingPunct="1">
              <a:buFont typeface="Wingdings" charset="0"/>
              <a:buChar char="§"/>
            </a:pPr>
            <a:r>
              <a:rPr lang="en-US" altLang="ko-KR" sz="2400" dirty="0">
                <a:latin typeface="Helvetica"/>
                <a:ea typeface="굴림" charset="0"/>
                <a:cs typeface="Helvetica"/>
              </a:rPr>
              <a:t>Gathered </a:t>
            </a:r>
            <a:r>
              <a:rPr lang="en-US" altLang="ko-KR" sz="2400" dirty="0">
                <a:solidFill>
                  <a:srgbClr val="FF0000"/>
                </a:solidFill>
                <a:latin typeface="Helvetica"/>
                <a:ea typeface="굴림" charset="0"/>
                <a:cs typeface="Helvetica"/>
              </a:rPr>
              <a:t>54M users, 2B follow links, and 1.7B tweets</a:t>
            </a:r>
          </a:p>
          <a:p>
            <a:pPr lvl="1" eaLnBrk="1" hangingPunct="1">
              <a:buFont typeface="Wingdings" charset="0"/>
              <a:buChar char="§"/>
            </a:pPr>
            <a:r>
              <a:rPr lang="en-US" altLang="ko-KR" dirty="0">
                <a:latin typeface="Helvetica"/>
                <a:ea typeface="굴림" charset="0"/>
                <a:cs typeface="Helvetica"/>
              </a:rPr>
              <a:t>u</a:t>
            </a:r>
            <a:r>
              <a:rPr lang="en-US" altLang="ko-KR" sz="2000" dirty="0" smtClean="0">
                <a:latin typeface="Helvetica"/>
                <a:ea typeface="굴림" charset="0"/>
                <a:cs typeface="Helvetica"/>
              </a:rPr>
              <a:t>ser </a:t>
            </a:r>
            <a:r>
              <a:rPr lang="en-US" altLang="ko-KR" sz="2000" dirty="0">
                <a:latin typeface="Helvetica"/>
                <a:ea typeface="굴림" charset="0"/>
                <a:cs typeface="Helvetica"/>
              </a:rPr>
              <a:t>profile includes join date, name, location, time </a:t>
            </a:r>
            <a:r>
              <a:rPr lang="en-US" altLang="ko-KR" sz="2000" dirty="0" smtClean="0">
                <a:latin typeface="Helvetica"/>
                <a:ea typeface="굴림" charset="0"/>
                <a:cs typeface="Helvetica"/>
              </a:rPr>
              <a:t>zone</a:t>
            </a:r>
            <a:endParaRPr lang="en-US" altLang="ko-KR" sz="2000" dirty="0">
              <a:latin typeface="Helvetica"/>
              <a:ea typeface="굴림" charset="0"/>
              <a:cs typeface="Helvetica"/>
            </a:endParaRPr>
          </a:p>
          <a:p>
            <a:pPr lvl="1" eaLnBrk="1" hangingPunct="1">
              <a:buFont typeface="Wingdings" charset="0"/>
              <a:buChar char="§"/>
            </a:pPr>
            <a:r>
              <a:rPr lang="en-US" altLang="ko-KR" dirty="0">
                <a:latin typeface="Helvetica"/>
                <a:ea typeface="굴림" charset="0"/>
                <a:cs typeface="Helvetica"/>
              </a:rPr>
              <a:t>e</a:t>
            </a:r>
            <a:r>
              <a:rPr lang="en-US" altLang="ko-KR" sz="2000" dirty="0" smtClean="0">
                <a:latin typeface="Helvetica"/>
                <a:ea typeface="굴림" charset="0"/>
                <a:cs typeface="Helvetica"/>
              </a:rPr>
              <a:t>xact </a:t>
            </a:r>
            <a:r>
              <a:rPr lang="en-US" altLang="ko-KR" sz="2000" dirty="0">
                <a:latin typeface="Helvetica"/>
                <a:ea typeface="굴림" charset="0"/>
                <a:cs typeface="Helvetica"/>
              </a:rPr>
              <a:t>time stamp of tweets available</a:t>
            </a:r>
          </a:p>
          <a:p>
            <a:pPr lvl="1" eaLnBrk="1" hangingPunct="1">
              <a:buFont typeface="Wingdings" charset="0"/>
              <a:buChar char="§"/>
            </a:pPr>
            <a:endParaRPr lang="en-US" altLang="ko-KR" sz="2400" dirty="0">
              <a:latin typeface="Calibri" charset="0"/>
              <a:ea typeface="굴림" charset="0"/>
              <a:cs typeface="굴림" charset="0"/>
            </a:endParaRPr>
          </a:p>
        </p:txBody>
      </p:sp>
    </p:spTree>
    <p:extLst>
      <p:ext uri="{BB962C8B-B14F-4D97-AF65-F5344CB8AC3E}">
        <p14:creationId xmlns:p14="http://schemas.microsoft.com/office/powerpoint/2010/main" val="789191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Convention had different spread patterns from the URLs</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endParaRPr lang="en-US" sz="2800" dirty="0" smtClean="0"/>
          </a:p>
          <a:p>
            <a:pPr>
              <a:buFont typeface="Courier New"/>
              <a:buChar char="o"/>
            </a:pPr>
            <a:r>
              <a:rPr lang="en-US" sz="2800" dirty="0" smtClean="0"/>
              <a:t>URLs’ early adopters are</a:t>
            </a:r>
            <a:r>
              <a:rPr lang="en-US" sz="2800" dirty="0" smtClean="0">
                <a:solidFill>
                  <a:srgbClr val="FF0000"/>
                </a:solidFill>
              </a:rPr>
              <a:t> not necessarily core users</a:t>
            </a:r>
          </a:p>
          <a:p>
            <a:pPr>
              <a:buFont typeface="Courier New"/>
              <a:buChar char="o"/>
            </a:pPr>
            <a:r>
              <a:rPr lang="en-US" sz="2800" dirty="0" smtClean="0"/>
              <a:t>The diffusion network is </a:t>
            </a:r>
            <a:r>
              <a:rPr lang="en-US" sz="2800" dirty="0" smtClean="0">
                <a:solidFill>
                  <a:srgbClr val="FF0000"/>
                </a:solidFill>
              </a:rPr>
              <a:t>not dense and clustered</a:t>
            </a:r>
          </a:p>
          <a:p>
            <a:pPr>
              <a:buFont typeface="Courier New"/>
              <a:buChar char="o"/>
            </a:pPr>
            <a:r>
              <a:rPr lang="en-US" sz="2800" dirty="0" smtClean="0"/>
              <a:t>There are </a:t>
            </a:r>
            <a:r>
              <a:rPr lang="en-US" sz="2800" dirty="0" smtClean="0">
                <a:solidFill>
                  <a:srgbClr val="FF0000"/>
                </a:solidFill>
              </a:rPr>
              <a:t>critical users</a:t>
            </a:r>
            <a:r>
              <a:rPr lang="en-US" sz="2800" dirty="0" smtClean="0"/>
              <a:t> in the process</a:t>
            </a:r>
            <a:endParaRPr lang="en-US" sz="2800" dirty="0"/>
          </a:p>
        </p:txBody>
      </p:sp>
    </p:spTree>
    <p:extLst>
      <p:ext uri="{BB962C8B-B14F-4D97-AF65-F5344CB8AC3E}">
        <p14:creationId xmlns:p14="http://schemas.microsoft.com/office/powerpoint/2010/main" val="223790542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5-31 at 4.04.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43" y="1530933"/>
            <a:ext cx="7017495" cy="4825417"/>
          </a:xfrm>
          <a:prstGeom prst="rect">
            <a:avLst/>
          </a:prstGeom>
        </p:spPr>
      </p:pic>
      <p:sp>
        <p:nvSpPr>
          <p:cNvPr id="6" name="Rounded Rectangle 5"/>
          <p:cNvSpPr/>
          <p:nvPr/>
        </p:nvSpPr>
        <p:spPr>
          <a:xfrm>
            <a:off x="5192889" y="3753555"/>
            <a:ext cx="183444" cy="1876778"/>
          </a:xfrm>
          <a:prstGeom prst="roundRect">
            <a:avLst/>
          </a:prstGeom>
          <a:gradFill flip="none" rotWithShape="1">
            <a:gsLst>
              <a:gs pos="0">
                <a:schemeClr val="accent1">
                  <a:tint val="100000"/>
                  <a:shade val="100000"/>
                  <a:satMod val="130000"/>
                  <a:alpha val="24000"/>
                </a:schemeClr>
              </a:gs>
              <a:gs pos="100000">
                <a:schemeClr val="accent1">
                  <a:tint val="50000"/>
                  <a:shade val="100000"/>
                  <a:satMod val="350000"/>
                  <a:alpha val="2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652890" y="3753555"/>
            <a:ext cx="2723444" cy="225778"/>
          </a:xfrm>
          <a:prstGeom prst="roundRect">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51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10" name="Rounded Rectangle 9"/>
          <p:cNvSpPr/>
          <p:nvPr/>
        </p:nvSpPr>
        <p:spPr>
          <a:xfrm>
            <a:off x="457200" y="274638"/>
            <a:ext cx="8229600" cy="900417"/>
          </a:xfrm>
          <a:prstGeom prst="roundRect">
            <a:avLst/>
          </a:prstGeom>
          <a:solidFill>
            <a:srgbClr val="C6D9F1"/>
          </a:solidFill>
          <a:ln>
            <a:solidFill>
              <a:srgbClr val="558ED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rgbClr val="254061"/>
                </a:solidFill>
              </a:rPr>
              <a:t>Variations have </a:t>
            </a:r>
            <a:r>
              <a:rPr lang="en-US" sz="2400" b="1" dirty="0" smtClean="0">
                <a:solidFill>
                  <a:srgbClr val="FF0000"/>
                </a:solidFill>
              </a:rPr>
              <a:t>different growth rates</a:t>
            </a:r>
            <a:endParaRPr lang="en-US" sz="2400" b="1" dirty="0">
              <a:solidFill>
                <a:srgbClr val="FF0000"/>
              </a:solidFill>
            </a:endParaRPr>
          </a:p>
        </p:txBody>
      </p:sp>
      <p:sp>
        <p:nvSpPr>
          <p:cNvPr id="16" name="Rounded Rectangle 15"/>
          <p:cNvSpPr/>
          <p:nvPr/>
        </p:nvSpPr>
        <p:spPr>
          <a:xfrm>
            <a:off x="457199" y="274638"/>
            <a:ext cx="8229600" cy="900416"/>
          </a:xfrm>
          <a:prstGeom prst="roundRect">
            <a:avLst/>
          </a:prstGeom>
          <a:solidFill>
            <a:srgbClr val="C6D9F1"/>
          </a:solidFill>
          <a:ln>
            <a:solidFill>
              <a:srgbClr val="558ED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accent1">
                    <a:lumMod val="50000"/>
                  </a:schemeClr>
                </a:solidFill>
              </a:rPr>
              <a:t>Some variations are </a:t>
            </a:r>
            <a:r>
              <a:rPr lang="en-US" sz="2400" b="1" dirty="0" smtClean="0">
                <a:solidFill>
                  <a:srgbClr val="FF0000"/>
                </a:solidFill>
              </a:rPr>
              <a:t>growing </a:t>
            </a:r>
            <a:r>
              <a:rPr lang="en-US" sz="2400" b="1" dirty="0" smtClean="0">
                <a:solidFill>
                  <a:srgbClr val="254061"/>
                </a:solidFill>
              </a:rPr>
              <a:t>and some </a:t>
            </a:r>
            <a:r>
              <a:rPr lang="en-US" sz="2400" b="1" dirty="0" smtClean="0">
                <a:solidFill>
                  <a:srgbClr val="FF0000"/>
                </a:solidFill>
              </a:rPr>
              <a:t>dying</a:t>
            </a:r>
            <a:r>
              <a:rPr lang="en-US" sz="2400" b="1" dirty="0" smtClean="0">
                <a:solidFill>
                  <a:schemeClr val="accent2"/>
                </a:solidFill>
              </a:rPr>
              <a:t> </a:t>
            </a:r>
            <a:r>
              <a:rPr lang="en-US" sz="2400" b="1" dirty="0" smtClean="0">
                <a:solidFill>
                  <a:srgbClr val="254061"/>
                </a:solidFill>
              </a:rPr>
              <a:t>at the end</a:t>
            </a:r>
            <a:endParaRPr lang="en-US" sz="2400" b="1" dirty="0">
              <a:solidFill>
                <a:srgbClr val="254061"/>
              </a:solidFill>
            </a:endParaRPr>
          </a:p>
        </p:txBody>
      </p:sp>
      <p:sp>
        <p:nvSpPr>
          <p:cNvPr id="18" name="Rounded Rectangle 17"/>
          <p:cNvSpPr/>
          <p:nvPr/>
        </p:nvSpPr>
        <p:spPr>
          <a:xfrm>
            <a:off x="457200" y="274638"/>
            <a:ext cx="8229600" cy="900417"/>
          </a:xfrm>
          <a:prstGeom prst="roundRect">
            <a:avLst/>
          </a:prstGeom>
          <a:solidFill>
            <a:schemeClr val="tx2">
              <a:lumMod val="20000"/>
              <a:lumOff val="80000"/>
            </a:schemeClr>
          </a:solidFill>
          <a:ln>
            <a:solidFill>
              <a:srgbClr val="558ED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2">
                    <a:lumMod val="75000"/>
                  </a:schemeClr>
                </a:solidFill>
              </a:rPr>
              <a:t>Only two variations became dominant</a:t>
            </a:r>
            <a:endParaRPr lang="en-US" sz="2400" b="1" dirty="0">
              <a:solidFill>
                <a:schemeClr val="tx2"/>
              </a:solidFill>
            </a:endParaRPr>
          </a:p>
        </p:txBody>
      </p:sp>
      <p:sp>
        <p:nvSpPr>
          <p:cNvPr id="23" name="TextBox 22"/>
          <p:cNvSpPr txBox="1"/>
          <p:nvPr/>
        </p:nvSpPr>
        <p:spPr>
          <a:xfrm>
            <a:off x="7794145" y="1460378"/>
            <a:ext cx="505267" cy="461665"/>
          </a:xfrm>
          <a:prstGeom prst="rect">
            <a:avLst/>
          </a:prstGeom>
          <a:noFill/>
        </p:spPr>
        <p:txBody>
          <a:bodyPr wrap="none" rtlCol="0">
            <a:spAutoFit/>
          </a:bodyPr>
          <a:lstStyle/>
          <a:p>
            <a:r>
              <a:rPr lang="en-US" sz="2400" dirty="0" smtClean="0"/>
              <a:t>RT</a:t>
            </a:r>
            <a:endParaRPr lang="en-US" sz="2400" dirty="0"/>
          </a:p>
        </p:txBody>
      </p:sp>
      <p:sp>
        <p:nvSpPr>
          <p:cNvPr id="24" name="TextBox 23"/>
          <p:cNvSpPr txBox="1"/>
          <p:nvPr/>
        </p:nvSpPr>
        <p:spPr>
          <a:xfrm>
            <a:off x="7814121" y="1780933"/>
            <a:ext cx="541735" cy="461665"/>
          </a:xfrm>
          <a:prstGeom prst="rect">
            <a:avLst/>
          </a:prstGeom>
          <a:noFill/>
        </p:spPr>
        <p:txBody>
          <a:bodyPr wrap="none" rtlCol="0">
            <a:spAutoFit/>
          </a:bodyPr>
          <a:lstStyle/>
          <a:p>
            <a:r>
              <a:rPr lang="en-US" sz="2400" dirty="0" smtClean="0"/>
              <a:t>via</a:t>
            </a:r>
          </a:p>
        </p:txBody>
      </p:sp>
      <p:pic>
        <p:nvPicPr>
          <p:cNvPr id="3" name="Picture 2" descr="Screen Shot 2012-05-31 at 4.04.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43" y="1530933"/>
            <a:ext cx="7017495" cy="4825417"/>
          </a:xfrm>
          <a:prstGeom prst="rect">
            <a:avLst/>
          </a:prstGeom>
        </p:spPr>
      </p:pic>
      <p:sp>
        <p:nvSpPr>
          <p:cNvPr id="11" name="Oval 10"/>
          <p:cNvSpPr/>
          <p:nvPr/>
        </p:nvSpPr>
        <p:spPr>
          <a:xfrm rot="19213024">
            <a:off x="2734688" y="4407816"/>
            <a:ext cx="2880867" cy="500602"/>
          </a:xfrm>
          <a:prstGeom prst="ellipse">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rot="17576404">
            <a:off x="4334300" y="4404878"/>
            <a:ext cx="2215843" cy="499357"/>
          </a:xfrm>
          <a:prstGeom prst="ellipse">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19232495">
            <a:off x="6491691" y="1726576"/>
            <a:ext cx="1483325" cy="532044"/>
          </a:xfrm>
          <a:prstGeom prst="ellipse">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rot="1954080">
            <a:off x="6465141" y="2919308"/>
            <a:ext cx="1483325" cy="532044"/>
          </a:xfrm>
          <a:prstGeom prst="ellipse">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575255" y="3678696"/>
            <a:ext cx="1233001" cy="295243"/>
          </a:xfrm>
          <a:prstGeom prst="ellipse">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Right Arrow 24"/>
          <p:cNvSpPr/>
          <p:nvPr/>
        </p:nvSpPr>
        <p:spPr>
          <a:xfrm rot="16200000">
            <a:off x="6723778" y="2502815"/>
            <a:ext cx="1536919" cy="241191"/>
          </a:xfrm>
          <a:prstGeom prst="leftRightArrow">
            <a:avLst/>
          </a:prstGeom>
          <a:gradFill flip="none" rotWithShape="1">
            <a:gsLst>
              <a:gs pos="0">
                <a:schemeClr val="accent1">
                  <a:tint val="100000"/>
                  <a:shade val="100000"/>
                  <a:satMod val="130000"/>
                  <a:alpha val="57000"/>
                </a:schemeClr>
              </a:gs>
              <a:gs pos="100000">
                <a:schemeClr val="accent1">
                  <a:tint val="50000"/>
                  <a:shade val="100000"/>
                  <a:satMod val="350000"/>
                  <a:alpha val="5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727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16" grpId="1" animBg="1"/>
      <p:bldP spid="18" grpId="0" animBg="1"/>
      <p:bldP spid="23" grpId="0"/>
      <p:bldP spid="24"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Wide-spread </a:t>
            </a:r>
            <a:r>
              <a:rPr lang="en-US" dirty="0" smtClean="0"/>
              <a:t>vs. </a:t>
            </a:r>
            <a:r>
              <a:rPr lang="en-US" dirty="0" smtClean="0"/>
              <a:t>normal adoptions</a:t>
            </a:r>
            <a:endParaRPr lang="en-US" dirty="0"/>
          </a:p>
        </p:txBody>
      </p:sp>
      <p:pic>
        <p:nvPicPr>
          <p:cNvPr id="3" name="Picture 2" descr="Screen Shot 2012-05-31 at 3.59.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68" y="1520262"/>
            <a:ext cx="8095214" cy="3777286"/>
          </a:xfrm>
          <a:prstGeom prst="rect">
            <a:avLst/>
          </a:prstGeom>
        </p:spPr>
      </p:pic>
      <p:sp>
        <p:nvSpPr>
          <p:cNvPr id="11" name="Rounded Rectangle 10"/>
          <p:cNvSpPr/>
          <p:nvPr/>
        </p:nvSpPr>
        <p:spPr>
          <a:xfrm>
            <a:off x="861983" y="4951482"/>
            <a:ext cx="7606723" cy="1176548"/>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lgn="ctr">
              <a:buFont typeface="Arial"/>
              <a:buChar char="•"/>
            </a:pPr>
            <a:r>
              <a:rPr lang="en-US" sz="2800" b="1" dirty="0" smtClean="0">
                <a:solidFill>
                  <a:schemeClr val="tx2">
                    <a:lumMod val="75000"/>
                  </a:schemeClr>
                </a:solidFill>
              </a:rPr>
              <a:t>Successful variations reached </a:t>
            </a:r>
            <a:r>
              <a:rPr lang="en-US" sz="2800" b="1" dirty="0" smtClean="0">
                <a:solidFill>
                  <a:srgbClr val="FF0000"/>
                </a:solidFill>
              </a:rPr>
              <a:t>peripheral users</a:t>
            </a:r>
            <a:endParaRPr lang="en-US" sz="2800" b="1" dirty="0">
              <a:solidFill>
                <a:srgbClr val="FF0000"/>
              </a:solidFill>
            </a:endParaRPr>
          </a:p>
          <a:p>
            <a:pPr marL="457200" indent="-457200">
              <a:buFont typeface="Arial"/>
              <a:buChar char="•"/>
            </a:pPr>
            <a:r>
              <a:rPr lang="en-US" sz="2800" b="1" dirty="0" smtClean="0">
                <a:solidFill>
                  <a:schemeClr val="tx2">
                    <a:lumMod val="75000"/>
                  </a:schemeClr>
                </a:solidFill>
              </a:rPr>
              <a:t>In tune with </a:t>
            </a:r>
            <a:r>
              <a:rPr lang="en-US" sz="2800" b="1" dirty="0" smtClean="0">
                <a:solidFill>
                  <a:srgbClr val="FF0000"/>
                </a:solidFill>
              </a:rPr>
              <a:t>two-step flow</a:t>
            </a:r>
            <a:r>
              <a:rPr lang="en-US" sz="2800" b="1" dirty="0" smtClean="0">
                <a:solidFill>
                  <a:schemeClr val="tx2">
                    <a:lumMod val="75000"/>
                  </a:schemeClr>
                </a:solidFill>
              </a:rPr>
              <a:t> theory</a:t>
            </a:r>
          </a:p>
        </p:txBody>
      </p:sp>
      <p:sp>
        <p:nvSpPr>
          <p:cNvPr id="9" name="Left-Right Arrow 8"/>
          <p:cNvSpPr/>
          <p:nvPr/>
        </p:nvSpPr>
        <p:spPr>
          <a:xfrm>
            <a:off x="4207554" y="2856735"/>
            <a:ext cx="971222" cy="4452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983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68111" y="1600200"/>
            <a:ext cx="8607777" cy="4525963"/>
          </a:xfrm>
        </p:spPr>
        <p:txBody>
          <a:bodyPr>
            <a:normAutofit/>
          </a:bodyPr>
          <a:lstStyle/>
          <a:p>
            <a:pPr>
              <a:buFont typeface="Courier New"/>
              <a:buChar char="o"/>
            </a:pPr>
            <a:endParaRPr lang="en-US" sz="2800" dirty="0" smtClean="0"/>
          </a:p>
          <a:p>
            <a:pPr>
              <a:buFont typeface="Courier New"/>
              <a:buChar char="o"/>
            </a:pPr>
            <a:r>
              <a:rPr lang="en-US" sz="2800" dirty="0" smtClean="0"/>
              <a:t>Conventions emerged in an organic, bottom-up manner</a:t>
            </a:r>
          </a:p>
          <a:p>
            <a:pPr>
              <a:buFont typeface="Courier New"/>
              <a:buChar char="o"/>
            </a:pPr>
            <a:r>
              <a:rPr lang="en-US" sz="2800" dirty="0" smtClean="0"/>
              <a:t>Early adopters are core members of the community: Active, tech-savvy, popular, and innovative</a:t>
            </a:r>
          </a:p>
          <a:p>
            <a:pPr>
              <a:buFont typeface="Courier New"/>
              <a:buChar char="o"/>
            </a:pPr>
            <a:r>
              <a:rPr lang="en-US" sz="2800" dirty="0" smtClean="0"/>
              <a:t>Social conventions start spreading through dense and clustered networks and there is no critical user</a:t>
            </a:r>
          </a:p>
          <a:p>
            <a:pPr>
              <a:buFont typeface="Courier New"/>
              <a:buChar char="o"/>
            </a:pPr>
            <a:r>
              <a:rPr lang="en-US" sz="2800" dirty="0" smtClean="0"/>
              <a:t>When variations got popular, they reached out side of core community</a:t>
            </a:r>
          </a:p>
          <a:p>
            <a:pPr>
              <a:buFont typeface="Courier New"/>
              <a:buChar char="o"/>
            </a:pPr>
            <a:endParaRPr lang="en-US" sz="2800" dirty="0"/>
          </a:p>
        </p:txBody>
      </p:sp>
      <p:pic>
        <p:nvPicPr>
          <p:cNvPr id="9" name="Picture 10" descr="Picture 4.png"/>
          <p:cNvPicPr>
            <a:picLocks noChangeAspect="1"/>
          </p:cNvPicPr>
          <p:nvPr/>
        </p:nvPicPr>
        <p:blipFill rotWithShape="1">
          <a:blip r:embed="rId3" cstate="print"/>
          <a:srcRect t="2613" r="7989" b="2898"/>
          <a:stretch/>
        </p:blipFill>
        <p:spPr bwMode="auto">
          <a:xfrm>
            <a:off x="268111" y="274638"/>
            <a:ext cx="1312523" cy="1084681"/>
          </a:xfrm>
          <a:prstGeom prst="roundRect">
            <a:avLst>
              <a:gd name="adj" fmla="val 8594"/>
            </a:avLst>
          </a:prstGeom>
          <a:solidFill>
            <a:srgbClr val="FFFFFF">
              <a:shade val="85000"/>
            </a:srgbClr>
          </a:solidFill>
          <a:ln>
            <a:solidFill>
              <a:srgbClr val="A6A6A6"/>
            </a:solidFill>
          </a:ln>
          <a:effectLst/>
        </p:spPr>
      </p:pic>
    </p:spTree>
    <p:extLst>
      <p:ext uri="{BB962C8B-B14F-4D97-AF65-F5344CB8AC3E}">
        <p14:creationId xmlns:p14="http://schemas.microsoft.com/office/powerpoint/2010/main" val="209388729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a:t>
            </a:r>
            <a:br>
              <a:rPr lang="en-US" dirty="0" smtClean="0"/>
            </a:br>
            <a:r>
              <a:rPr lang="en-US" dirty="0" smtClean="0"/>
              <a:t>Convention </a:t>
            </a:r>
            <a:r>
              <a:rPr lang="en-US" dirty="0" smtClean="0"/>
              <a:t>prediction problem</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i="1" dirty="0" smtClean="0"/>
              <a:t>Given a social network with records of users and their interactions, how reliably can we infer which variant of the convention a user U adopts at time T?</a:t>
            </a:r>
            <a:r>
              <a:rPr lang="en-US" dirty="0" smtClean="0"/>
              <a:t>”</a:t>
            </a:r>
          </a:p>
        </p:txBody>
      </p:sp>
    </p:spTree>
    <p:extLst>
      <p:ext uri="{BB962C8B-B14F-4D97-AF65-F5344CB8AC3E}">
        <p14:creationId xmlns:p14="http://schemas.microsoft.com/office/powerpoint/2010/main" val="80754579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a:t>
            </a:r>
            <a:br>
              <a:rPr lang="en-US" dirty="0" smtClean="0"/>
            </a:br>
            <a:r>
              <a:rPr lang="en-US" dirty="0" smtClean="0"/>
              <a:t>What </a:t>
            </a:r>
            <a:r>
              <a:rPr lang="en-US" dirty="0" smtClean="0"/>
              <a:t>features matter for prediction?</a:t>
            </a:r>
            <a:endParaRPr lang="en-US" dirty="0"/>
          </a:p>
        </p:txBody>
      </p:sp>
      <p:sp>
        <p:nvSpPr>
          <p:cNvPr id="3" name="Content Placeholder 2"/>
          <p:cNvSpPr>
            <a:spLocks noGrp="1"/>
          </p:cNvSpPr>
          <p:nvPr>
            <p:ph idx="1"/>
          </p:nvPr>
        </p:nvSpPr>
        <p:spPr/>
        <p:txBody>
          <a:bodyPr/>
          <a:lstStyle/>
          <a:p>
            <a:r>
              <a:rPr lang="en-US" sz="2800" dirty="0" smtClean="0"/>
              <a:t>Personal features</a:t>
            </a:r>
          </a:p>
          <a:p>
            <a:pPr lvl="1"/>
            <a:r>
              <a:rPr lang="en-US" sz="2400" dirty="0" smtClean="0"/>
              <a:t>join date, in-/out-degrees, geo-location, # of tweets etc</a:t>
            </a:r>
            <a:r>
              <a:rPr lang="en-US" sz="2400" dirty="0" smtClean="0"/>
              <a:t>.</a:t>
            </a:r>
          </a:p>
          <a:p>
            <a:pPr lvl="1"/>
            <a:endParaRPr lang="en-US" sz="2400" dirty="0"/>
          </a:p>
          <a:p>
            <a:r>
              <a:rPr lang="en-US" sz="2800" dirty="0" smtClean="0"/>
              <a:t>Social features</a:t>
            </a:r>
          </a:p>
          <a:p>
            <a:pPr lvl="1"/>
            <a:r>
              <a:rPr lang="en-US" sz="2400" dirty="0"/>
              <a:t>n</a:t>
            </a:r>
            <a:r>
              <a:rPr lang="en-US" sz="2400" dirty="0" smtClean="0"/>
              <a:t>umber of exposures, number of adopter </a:t>
            </a:r>
            <a:r>
              <a:rPr lang="en-US" sz="2400" dirty="0" smtClean="0"/>
              <a:t>friends</a:t>
            </a:r>
          </a:p>
          <a:p>
            <a:pPr lvl="1"/>
            <a:endParaRPr lang="en-US" sz="2400" dirty="0"/>
          </a:p>
          <a:p>
            <a:r>
              <a:rPr lang="en-US" sz="2800" dirty="0" smtClean="0"/>
              <a:t>Global features</a:t>
            </a:r>
          </a:p>
          <a:p>
            <a:pPr lvl="1"/>
            <a:r>
              <a:rPr lang="en-US" sz="2400" dirty="0" smtClean="0"/>
              <a:t>date of adoption, which is related to global popularity</a:t>
            </a:r>
            <a:endParaRPr lang="en-US" sz="2400" dirty="0"/>
          </a:p>
        </p:txBody>
      </p:sp>
    </p:spTree>
    <p:extLst>
      <p:ext uri="{BB962C8B-B14F-4D97-AF65-F5344CB8AC3E}">
        <p14:creationId xmlns:p14="http://schemas.microsoft.com/office/powerpoint/2010/main" val="203030167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results:</a:t>
            </a:r>
            <a:br>
              <a:rPr lang="en-US" dirty="0" smtClean="0"/>
            </a:br>
            <a:r>
              <a:rPr lang="en-US" dirty="0" smtClean="0"/>
              <a:t>Prediction </a:t>
            </a:r>
            <a:r>
              <a:rPr lang="en-US" dirty="0" smtClean="0"/>
              <a:t>accuracy</a:t>
            </a:r>
            <a:endParaRPr lang="en-US" dirty="0"/>
          </a:p>
        </p:txBody>
      </p:sp>
      <p:pic>
        <p:nvPicPr>
          <p:cNvPr id="6" name="Content Placeholder 5" descr="Screen Shot 2012-02-16 at 8.07.37 AM.png"/>
          <p:cNvPicPr>
            <a:picLocks noGrp="1" noChangeAspect="1"/>
          </p:cNvPicPr>
          <p:nvPr>
            <p:ph idx="1"/>
          </p:nvPr>
        </p:nvPicPr>
        <p:blipFill>
          <a:blip r:embed="rId2">
            <a:extLst>
              <a:ext uri="{28A0092B-C50C-407E-A947-70E740481C1C}">
                <a14:useLocalDpi xmlns:a14="http://schemas.microsoft.com/office/drawing/2010/main" val="0"/>
              </a:ext>
            </a:extLst>
          </a:blip>
          <a:srcRect t="1878" b="1878"/>
          <a:stretch>
            <a:fillRect/>
          </a:stretch>
        </p:blipFill>
        <p:spPr>
          <a:xfrm>
            <a:off x="395536" y="2286230"/>
            <a:ext cx="8424936" cy="2798953"/>
          </a:xfrm>
        </p:spPr>
      </p:pic>
      <p:sp>
        <p:nvSpPr>
          <p:cNvPr id="3" name="Oval 2"/>
          <p:cNvSpPr/>
          <p:nvPr/>
        </p:nvSpPr>
        <p:spPr bwMode="auto">
          <a:xfrm>
            <a:off x="2627784" y="4509120"/>
            <a:ext cx="2736304" cy="792088"/>
          </a:xfrm>
          <a:prstGeom prst="ellipse">
            <a:avLst/>
          </a:prstGeom>
          <a:noFill/>
          <a:ln w="7620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Helvetica" charset="0"/>
              <a:ea typeface="ＭＳ Ｐゴシック" charset="0"/>
            </a:endParaRPr>
          </a:p>
        </p:txBody>
      </p:sp>
      <p:sp>
        <p:nvSpPr>
          <p:cNvPr id="4" name="TextBox 3"/>
          <p:cNvSpPr txBox="1"/>
          <p:nvPr/>
        </p:nvSpPr>
        <p:spPr>
          <a:xfrm>
            <a:off x="467544" y="5445224"/>
            <a:ext cx="8550838" cy="1077218"/>
          </a:xfrm>
          <a:prstGeom prst="rect">
            <a:avLst/>
          </a:prstGeom>
          <a:noFill/>
        </p:spPr>
        <p:txBody>
          <a:bodyPr wrap="none" rtlCol="0">
            <a:spAutoFit/>
          </a:bodyPr>
          <a:lstStyle/>
          <a:p>
            <a:pPr marL="342900" indent="-342900">
              <a:buFont typeface="Arial"/>
              <a:buChar char="•"/>
            </a:pPr>
            <a:r>
              <a:rPr lang="en-US" sz="2000" dirty="0">
                <a:solidFill>
                  <a:schemeClr val="bg1"/>
                </a:solidFill>
              </a:rPr>
              <a:t>Baseline predicts adoption of dominant convention all the time </a:t>
            </a:r>
            <a:endParaRPr lang="en-US" sz="2000" dirty="0" smtClean="0">
              <a:solidFill>
                <a:schemeClr val="bg1"/>
              </a:solidFill>
            </a:endParaRPr>
          </a:p>
          <a:p>
            <a:pPr marL="342900" indent="-342900">
              <a:buFont typeface="Arial"/>
              <a:buChar char="•"/>
            </a:pPr>
            <a:endParaRPr lang="en-US" sz="2000" dirty="0">
              <a:solidFill>
                <a:schemeClr val="bg1"/>
              </a:solidFill>
            </a:endParaRPr>
          </a:p>
          <a:p>
            <a:pPr algn="ctr"/>
            <a:r>
              <a:rPr lang="en-US" sz="2400" dirty="0" smtClean="0">
                <a:solidFill>
                  <a:srgbClr val="FF0000"/>
                </a:solidFill>
              </a:rPr>
              <a:t>Minimal improvement in prediction accuracy over baseline</a:t>
            </a:r>
          </a:p>
        </p:txBody>
      </p:sp>
    </p:spTree>
    <p:extLst>
      <p:ext uri="{BB962C8B-B14F-4D97-AF65-F5344CB8AC3E}">
        <p14:creationId xmlns:p14="http://schemas.microsoft.com/office/powerpoint/2010/main" val="389629636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results:</a:t>
            </a:r>
            <a:br>
              <a:rPr lang="en-US" dirty="0" smtClean="0"/>
            </a:br>
            <a:r>
              <a:rPr lang="en-US" dirty="0" smtClean="0"/>
              <a:t>Prediction </a:t>
            </a:r>
            <a:r>
              <a:rPr lang="en-US" dirty="0" smtClean="0"/>
              <a:t>accuracy </a:t>
            </a:r>
            <a:br>
              <a:rPr lang="en-US" dirty="0" smtClean="0"/>
            </a:br>
            <a:r>
              <a:rPr lang="en-US" dirty="0" smtClean="0"/>
              <a:t>without a dominant convention</a:t>
            </a:r>
            <a:endParaRPr lang="en-US" dirty="0"/>
          </a:p>
        </p:txBody>
      </p:sp>
      <p:pic>
        <p:nvPicPr>
          <p:cNvPr id="8" name="Content Placeholder 7" descr="Screen Shot 2012-02-16 at 8.08.02 AM.png"/>
          <p:cNvPicPr>
            <a:picLocks noGrp="1" noChangeAspect="1"/>
          </p:cNvPicPr>
          <p:nvPr>
            <p:ph idx="1"/>
          </p:nvPr>
        </p:nvPicPr>
        <p:blipFill>
          <a:blip r:embed="rId2">
            <a:extLst>
              <a:ext uri="{28A0092B-C50C-407E-A947-70E740481C1C}">
                <a14:useLocalDpi xmlns:a14="http://schemas.microsoft.com/office/drawing/2010/main" val="0"/>
              </a:ext>
            </a:extLst>
          </a:blip>
          <a:srcRect t="1451" b="1451"/>
          <a:stretch>
            <a:fillRect/>
          </a:stretch>
        </p:blipFill>
        <p:spPr>
          <a:xfrm>
            <a:off x="323528" y="1844824"/>
            <a:ext cx="8528126" cy="3315072"/>
          </a:xfrm>
        </p:spPr>
      </p:pic>
      <p:sp>
        <p:nvSpPr>
          <p:cNvPr id="4" name="TextBox 3"/>
          <p:cNvSpPr txBox="1"/>
          <p:nvPr/>
        </p:nvSpPr>
        <p:spPr>
          <a:xfrm>
            <a:off x="152400" y="5445224"/>
            <a:ext cx="8892178" cy="1200328"/>
          </a:xfrm>
          <a:prstGeom prst="rect">
            <a:avLst/>
          </a:prstGeom>
          <a:noFill/>
        </p:spPr>
        <p:txBody>
          <a:bodyPr wrap="none" rtlCol="0">
            <a:spAutoFit/>
          </a:bodyPr>
          <a:lstStyle/>
          <a:p>
            <a:pPr marL="342900" indent="-342900">
              <a:buFont typeface="Arial"/>
              <a:buChar char="•"/>
            </a:pPr>
            <a:r>
              <a:rPr lang="en-US" sz="2400" dirty="0">
                <a:solidFill>
                  <a:schemeClr val="bg1"/>
                </a:solidFill>
              </a:rPr>
              <a:t>Baseline predicts </a:t>
            </a:r>
            <a:r>
              <a:rPr lang="en-US" sz="2400" dirty="0" smtClean="0">
                <a:solidFill>
                  <a:schemeClr val="bg1"/>
                </a:solidFill>
              </a:rPr>
              <a:t>adoption with 0.5 accuracy</a:t>
            </a:r>
          </a:p>
          <a:p>
            <a:pPr marL="342900" indent="-342900">
              <a:buFont typeface="Arial"/>
              <a:buChar char="•"/>
            </a:pPr>
            <a:r>
              <a:rPr lang="en-US" sz="2800" dirty="0" smtClean="0">
                <a:solidFill>
                  <a:srgbClr val="FF0000"/>
                </a:solidFill>
              </a:rPr>
              <a:t>Improvement in prediction accuracy over baseline</a:t>
            </a:r>
          </a:p>
          <a:p>
            <a:pPr marL="800100" lvl="1" indent="-342900">
              <a:buFont typeface="Arial"/>
              <a:buChar char="•"/>
            </a:pPr>
            <a:r>
              <a:rPr lang="en-US" sz="2000" dirty="0" smtClean="0">
                <a:solidFill>
                  <a:srgbClr val="FF0000"/>
                </a:solidFill>
              </a:rPr>
              <a:t>especially, for less popular conventions</a:t>
            </a:r>
          </a:p>
        </p:txBody>
      </p:sp>
      <p:sp>
        <p:nvSpPr>
          <p:cNvPr id="5" name="Oval 4"/>
          <p:cNvSpPr/>
          <p:nvPr/>
        </p:nvSpPr>
        <p:spPr bwMode="auto">
          <a:xfrm>
            <a:off x="3059832" y="4653136"/>
            <a:ext cx="1656184" cy="432048"/>
          </a:xfrm>
          <a:prstGeom prst="ellipse">
            <a:avLst/>
          </a:prstGeom>
          <a:noFill/>
          <a:ln w="7620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Helvetica" charset="0"/>
              <a:ea typeface="ＭＳ Ｐゴシック" charset="0"/>
            </a:endParaRPr>
          </a:p>
        </p:txBody>
      </p:sp>
      <p:sp>
        <p:nvSpPr>
          <p:cNvPr id="6" name="Oval 5"/>
          <p:cNvSpPr/>
          <p:nvPr/>
        </p:nvSpPr>
        <p:spPr bwMode="auto">
          <a:xfrm>
            <a:off x="3059832" y="3501008"/>
            <a:ext cx="1656184" cy="432048"/>
          </a:xfrm>
          <a:prstGeom prst="ellipse">
            <a:avLst/>
          </a:prstGeom>
          <a:noFill/>
          <a:ln w="76200"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Helvetica" charset="0"/>
              <a:ea typeface="ＭＳ Ｐゴシック" charset="0"/>
            </a:endParaRPr>
          </a:p>
        </p:txBody>
      </p:sp>
    </p:spTree>
    <p:extLst>
      <p:ext uri="{BB962C8B-B14F-4D97-AF65-F5344CB8AC3E}">
        <p14:creationId xmlns:p14="http://schemas.microsoft.com/office/powerpoint/2010/main" val="63247992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Top-5 predictive features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Date of adoption: Global feature</a:t>
            </a:r>
          </a:p>
          <a:p>
            <a:pPr marL="457200" indent="-457200">
              <a:buFont typeface="+mj-lt"/>
              <a:buAutoNum type="arabicPeriod"/>
            </a:pPr>
            <a:endParaRPr lang="en-US" dirty="0"/>
          </a:p>
          <a:p>
            <a:pPr marL="457200" indent="-457200">
              <a:buFont typeface="+mj-lt"/>
              <a:buAutoNum type="arabicPeriod"/>
            </a:pPr>
            <a:r>
              <a:rPr lang="en-US" dirty="0" smtClean="0"/>
              <a:t># of exposures: Social feature</a:t>
            </a:r>
          </a:p>
          <a:p>
            <a:pPr marL="457200" indent="-457200">
              <a:buFont typeface="+mj-lt"/>
              <a:buAutoNum type="arabicPeriod"/>
            </a:pPr>
            <a:endParaRPr lang="en-US" dirty="0"/>
          </a:p>
          <a:p>
            <a:pPr marL="457200" indent="-457200">
              <a:buFont typeface="+mj-lt"/>
              <a:buAutoNum type="arabicPeriod"/>
            </a:pPr>
            <a:r>
              <a:rPr lang="en-US" dirty="0" smtClean="0"/>
              <a:t># of posted URLs: Personal feature</a:t>
            </a:r>
          </a:p>
          <a:p>
            <a:pPr marL="457200" indent="-457200">
              <a:buFont typeface="+mj-lt"/>
              <a:buAutoNum type="arabicPeriod"/>
            </a:pPr>
            <a:endParaRPr lang="en-US" dirty="0"/>
          </a:p>
          <a:p>
            <a:pPr marL="457200" indent="-457200">
              <a:buFont typeface="+mj-lt"/>
              <a:buAutoNum type="arabicPeriod"/>
            </a:pPr>
            <a:r>
              <a:rPr lang="en-US" dirty="0" smtClean="0"/>
              <a:t>Join date of adopter: Personal feature</a:t>
            </a:r>
          </a:p>
          <a:p>
            <a:pPr marL="457200" indent="-457200">
              <a:buFont typeface="+mj-lt"/>
              <a:buAutoNum type="arabicPeriod"/>
            </a:pPr>
            <a:endParaRPr lang="en-US" dirty="0"/>
          </a:p>
          <a:p>
            <a:pPr marL="457200" indent="-457200">
              <a:buFont typeface="+mj-lt"/>
              <a:buAutoNum type="arabicPeriod"/>
            </a:pPr>
            <a:r>
              <a:rPr lang="en-US" dirty="0" smtClean="0"/>
              <a:t># of adopter friends: Social feature</a:t>
            </a:r>
            <a:endParaRPr lang="en-US" dirty="0"/>
          </a:p>
        </p:txBody>
      </p:sp>
    </p:spTree>
    <p:extLst>
      <p:ext uri="{BB962C8B-B14F-4D97-AF65-F5344CB8AC3E}">
        <p14:creationId xmlns:p14="http://schemas.microsoft.com/office/powerpoint/2010/main" val="41291599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of </a:t>
            </a:r>
            <a:r>
              <a:rPr lang="en-US" dirty="0" smtClean="0"/>
              <a:t>information diffusion </a:t>
            </a:r>
            <a:endParaRPr lang="en-US" dirty="0"/>
          </a:p>
        </p:txBody>
      </p:sp>
      <p:sp>
        <p:nvSpPr>
          <p:cNvPr id="3" name="Content Placeholder 2"/>
          <p:cNvSpPr>
            <a:spLocks noGrp="1"/>
          </p:cNvSpPr>
          <p:nvPr>
            <p:ph idx="1"/>
          </p:nvPr>
        </p:nvSpPr>
        <p:spPr/>
        <p:txBody>
          <a:bodyPr/>
          <a:lstStyle/>
          <a:p>
            <a:r>
              <a:rPr lang="en-US" sz="2400" dirty="0" smtClean="0">
                <a:latin typeface="Helvetica"/>
                <a:cs typeface="Helvetica"/>
              </a:rPr>
              <a:t>How</a:t>
            </a:r>
            <a:r>
              <a:rPr lang="en-US" sz="2400" dirty="0" smtClean="0">
                <a:solidFill>
                  <a:srgbClr val="FF0000"/>
                </a:solidFill>
                <a:latin typeface="Helvetica"/>
                <a:cs typeface="Helvetica"/>
              </a:rPr>
              <a:t> </a:t>
            </a:r>
            <a:r>
              <a:rPr lang="en-US" sz="2400" dirty="0">
                <a:solidFill>
                  <a:srgbClr val="FF0000"/>
                </a:solidFill>
                <a:latin typeface="Helvetica"/>
                <a:cs typeface="Helvetica"/>
              </a:rPr>
              <a:t>w</a:t>
            </a:r>
            <a:r>
              <a:rPr lang="en-US" sz="2400" dirty="0" smtClean="0">
                <a:solidFill>
                  <a:srgbClr val="FF0000"/>
                </a:solidFill>
                <a:latin typeface="Helvetica"/>
                <a:cs typeface="Helvetica"/>
              </a:rPr>
              <a:t>eb URLs </a:t>
            </a:r>
            <a:r>
              <a:rPr lang="en-US" sz="2400" dirty="0" smtClean="0">
                <a:latin typeface="Helvetica"/>
                <a:cs typeface="Helvetica"/>
              </a:rPr>
              <a:t>are discovered in Twitter [IMC ‘11]</a:t>
            </a:r>
          </a:p>
          <a:p>
            <a:endParaRPr lang="en-US" sz="2400" dirty="0">
              <a:latin typeface="Helvetica"/>
              <a:cs typeface="Helvetica"/>
            </a:endParaRPr>
          </a:p>
          <a:p>
            <a:r>
              <a:rPr lang="en-US" sz="2400" dirty="0" smtClean="0">
                <a:latin typeface="Helvetica"/>
                <a:cs typeface="Helvetica"/>
              </a:rPr>
              <a:t>How </a:t>
            </a:r>
            <a:r>
              <a:rPr lang="en-US" sz="2400" dirty="0" smtClean="0">
                <a:solidFill>
                  <a:srgbClr val="FF0000"/>
                </a:solidFill>
                <a:latin typeface="Helvetica"/>
                <a:cs typeface="Helvetica"/>
              </a:rPr>
              <a:t>news </a:t>
            </a:r>
            <a:r>
              <a:rPr lang="en-US" sz="2400" dirty="0" smtClean="0">
                <a:latin typeface="Helvetica"/>
                <a:cs typeface="Helvetica"/>
              </a:rPr>
              <a:t>spreads in Twitter [ICWSM ‘11</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The role of</a:t>
            </a:r>
            <a:r>
              <a:rPr lang="en-US" sz="2400" dirty="0" smtClean="0">
                <a:latin typeface="Helvetica"/>
                <a:cs typeface="Helvetica"/>
              </a:rPr>
              <a:t> </a:t>
            </a:r>
            <a:r>
              <a:rPr lang="en-US" sz="2400" dirty="0" smtClean="0">
                <a:solidFill>
                  <a:srgbClr val="FF0000"/>
                </a:solidFill>
                <a:latin typeface="Helvetica"/>
                <a:cs typeface="Helvetica"/>
              </a:rPr>
              <a:t>offline geography</a:t>
            </a:r>
            <a:r>
              <a:rPr lang="en-US" sz="2400" dirty="0" smtClean="0">
                <a:latin typeface="Helvetica"/>
                <a:cs typeface="Helvetica"/>
              </a:rPr>
              <a:t> </a:t>
            </a:r>
            <a:r>
              <a:rPr lang="en-US" sz="2400" dirty="0" smtClean="0">
                <a:latin typeface="Helvetica"/>
                <a:cs typeface="Helvetica"/>
              </a:rPr>
              <a:t>in</a:t>
            </a:r>
            <a:r>
              <a:rPr lang="en-US" sz="2400" dirty="0" smtClean="0">
                <a:latin typeface="Helvetica"/>
                <a:cs typeface="Helvetica"/>
              </a:rPr>
              <a:t> </a:t>
            </a:r>
            <a:r>
              <a:rPr lang="en-US" sz="2400" dirty="0" smtClean="0">
                <a:latin typeface="Helvetica"/>
                <a:cs typeface="Helvetica"/>
              </a:rPr>
              <a:t>Twitter</a:t>
            </a:r>
            <a:r>
              <a:rPr lang="en-US" sz="2400" dirty="0" smtClean="0">
                <a:latin typeface="Helvetica"/>
                <a:cs typeface="Helvetica"/>
              </a:rPr>
              <a:t> [ICWSM 2012]</a:t>
            </a:r>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How </a:t>
            </a:r>
            <a:r>
              <a:rPr lang="en-US" sz="2400" dirty="0" smtClean="0">
                <a:solidFill>
                  <a:srgbClr val="FF0000"/>
                </a:solidFill>
                <a:latin typeface="Helvetica"/>
                <a:cs typeface="Helvetica"/>
              </a:rPr>
              <a:t>social conventions </a:t>
            </a:r>
            <a:r>
              <a:rPr lang="en-US" sz="2400" dirty="0" smtClean="0">
                <a:latin typeface="Helvetica"/>
                <a:cs typeface="Helvetica"/>
              </a:rPr>
              <a:t>emerge in </a:t>
            </a:r>
            <a:r>
              <a:rPr lang="en-US" sz="2400" dirty="0" smtClean="0">
                <a:latin typeface="Helvetica"/>
                <a:cs typeface="Helvetica"/>
              </a:rPr>
              <a:t>Twitter [ICWSM 2012]</a:t>
            </a:r>
            <a:endParaRPr lang="en-US" sz="2400" dirty="0" smtClean="0">
              <a:latin typeface="Helvetica"/>
              <a:cs typeface="Helvetica"/>
            </a:endParaRPr>
          </a:p>
          <a:p>
            <a:pPr lvl="1"/>
            <a:r>
              <a:rPr lang="en-US" sz="2000" dirty="0" smtClean="0">
                <a:solidFill>
                  <a:srgbClr val="FF0000"/>
                </a:solidFill>
                <a:latin typeface="Helvetica"/>
                <a:cs typeface="Helvetica"/>
              </a:rPr>
              <a:t>social </a:t>
            </a:r>
            <a:r>
              <a:rPr lang="en-US" sz="2000" dirty="0">
                <a:solidFill>
                  <a:srgbClr val="FF0000"/>
                </a:solidFill>
                <a:latin typeface="Helvetica"/>
                <a:cs typeface="Helvetica"/>
              </a:rPr>
              <a:t>norms </a:t>
            </a:r>
            <a:r>
              <a:rPr lang="en-US" sz="2000" dirty="0">
                <a:latin typeface="Helvetica"/>
                <a:cs typeface="Helvetica"/>
              </a:rPr>
              <a:t>are fundamental to social psychology and social </a:t>
            </a:r>
            <a:r>
              <a:rPr lang="en-US" sz="2000" dirty="0" smtClean="0">
                <a:latin typeface="Helvetica"/>
                <a:cs typeface="Helvetica"/>
              </a:rPr>
              <a:t>life</a:t>
            </a:r>
            <a:endParaRPr lang="en-US" sz="2000" dirty="0">
              <a:latin typeface="Helvetica"/>
              <a:cs typeface="Helvetica"/>
            </a:endParaRPr>
          </a:p>
          <a:p>
            <a:pPr lvl="1"/>
            <a:r>
              <a:rPr lang="en-US" sz="2000" dirty="0" smtClean="0">
                <a:solidFill>
                  <a:srgbClr val="FF0000"/>
                </a:solidFill>
                <a:latin typeface="Helvetica"/>
                <a:cs typeface="Helvetica"/>
              </a:rPr>
              <a:t>social </a:t>
            </a:r>
            <a:r>
              <a:rPr lang="en-US" sz="2000" dirty="0">
                <a:solidFill>
                  <a:srgbClr val="FF0000"/>
                </a:solidFill>
                <a:latin typeface="Helvetica"/>
                <a:cs typeface="Helvetica"/>
              </a:rPr>
              <a:t>conventions </a:t>
            </a:r>
            <a:r>
              <a:rPr lang="en-US" sz="2000" dirty="0">
                <a:latin typeface="Helvetica"/>
                <a:cs typeface="Helvetica"/>
              </a:rPr>
              <a:t>are like social norms, before they become tied to group identity and before deviant behavior is sanctioned</a:t>
            </a:r>
          </a:p>
          <a:p>
            <a:pPr lvl="1"/>
            <a:endParaRPr lang="en-US" sz="2000" dirty="0" smtClean="0"/>
          </a:p>
          <a:p>
            <a:pPr marL="0" indent="0">
              <a:buNone/>
            </a:pPr>
            <a:endParaRPr lang="en-US" sz="2400" dirty="0"/>
          </a:p>
        </p:txBody>
      </p:sp>
    </p:spTree>
    <p:extLst>
      <p:ext uri="{BB962C8B-B14F-4D97-AF65-F5344CB8AC3E}">
        <p14:creationId xmlns:p14="http://schemas.microsoft.com/office/powerpoint/2010/main" val="30098383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dirty="0" err="1" smtClean="0"/>
              <a:t>Macroscopic</a:t>
            </a:r>
            <a:r>
              <a:rPr lang="pt-BR" dirty="0" smtClean="0"/>
              <a:t> </a:t>
            </a:r>
            <a:r>
              <a:rPr lang="pt-BR" dirty="0" err="1" smtClean="0"/>
              <a:t>analysis</a:t>
            </a:r>
            <a:r>
              <a:rPr lang="pt-BR" dirty="0" smtClean="0"/>
              <a:t>:</a:t>
            </a:r>
            <a:br>
              <a:rPr lang="pt-BR" dirty="0" smtClean="0"/>
            </a:br>
            <a:r>
              <a:rPr lang="pt-BR" dirty="0" smtClean="0"/>
              <a:t>Who passes </a:t>
            </a:r>
            <a:r>
              <a:rPr lang="pt-BR" dirty="0" err="1" smtClean="0"/>
              <a:t>information</a:t>
            </a:r>
            <a:r>
              <a:rPr lang="pt-BR" dirty="0" smtClean="0"/>
              <a:t> </a:t>
            </a:r>
            <a:r>
              <a:rPr lang="pt-BR" dirty="0" err="1" smtClean="0"/>
              <a:t>to</a:t>
            </a:r>
            <a:r>
              <a:rPr lang="pt-BR" dirty="0" smtClean="0"/>
              <a:t> </a:t>
            </a:r>
            <a:r>
              <a:rPr lang="pt-BR" dirty="0" err="1" smtClean="0"/>
              <a:t>whom</a:t>
            </a:r>
            <a:endParaRPr lang="pt-BR" dirty="0"/>
          </a:p>
        </p:txBody>
      </p:sp>
      <p:sp>
        <p:nvSpPr>
          <p:cNvPr id="3" name="Subtítulo 2"/>
          <p:cNvSpPr>
            <a:spLocks noGrp="1"/>
          </p:cNvSpPr>
          <p:nvPr>
            <p:ph type="subTitle" idx="1"/>
          </p:nvPr>
        </p:nvSpPr>
        <p:spPr/>
        <p:txBody>
          <a:bodyPr>
            <a:normAutofit/>
          </a:bodyPr>
          <a:lstStyle/>
          <a:p>
            <a:r>
              <a:rPr lang="en-US" dirty="0" smtClean="0"/>
              <a:t>With </a:t>
            </a:r>
            <a:r>
              <a:rPr lang="en-US" dirty="0" err="1" smtClean="0"/>
              <a:t>Fabrício</a:t>
            </a:r>
            <a:r>
              <a:rPr lang="en-US" dirty="0" smtClean="0"/>
              <a:t> </a:t>
            </a:r>
            <a:r>
              <a:rPr lang="en-US" dirty="0" err="1" smtClean="0"/>
              <a:t>Benevenuto</a:t>
            </a:r>
            <a:r>
              <a:rPr lang="en-US" dirty="0" smtClean="0"/>
              <a:t> (UFOP</a:t>
            </a:r>
            <a:r>
              <a:rPr lang="en-US" dirty="0" smtClean="0"/>
              <a:t>) </a:t>
            </a:r>
            <a:r>
              <a:rPr lang="en-US" dirty="0" err="1" smtClean="0"/>
              <a:t>Hamed</a:t>
            </a:r>
            <a:r>
              <a:rPr lang="en-US" dirty="0" smtClean="0"/>
              <a:t> </a:t>
            </a:r>
            <a:r>
              <a:rPr lang="en-US" dirty="0" err="1" smtClean="0"/>
              <a:t>Haddadi</a:t>
            </a:r>
            <a:r>
              <a:rPr lang="en-US" dirty="0" smtClean="0"/>
              <a:t> (QMUL)</a:t>
            </a:r>
          </a:p>
          <a:p>
            <a:r>
              <a:rPr lang="en-US" dirty="0" err="1" smtClean="0"/>
              <a:t>Meeyoung</a:t>
            </a:r>
            <a:r>
              <a:rPr lang="en-US" dirty="0" smtClean="0"/>
              <a:t> </a:t>
            </a:r>
            <a:r>
              <a:rPr lang="en-US" dirty="0" smtClean="0"/>
              <a:t>Cha (KAIST</a:t>
            </a:r>
            <a:r>
              <a:rPr lang="en-US" dirty="0" smtClean="0"/>
              <a:t>)</a:t>
            </a:r>
            <a:endParaRPr lang="pt-BR" dirty="0"/>
          </a:p>
        </p:txBody>
      </p:sp>
    </p:spTree>
    <p:extLst>
      <p:ext uri="{BB962C8B-B14F-4D97-AF65-F5344CB8AC3E}">
        <p14:creationId xmlns:p14="http://schemas.microsoft.com/office/powerpoint/2010/main" val="34651809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22663</TotalTime>
  <Words>8997</Words>
  <Application>Microsoft Macintosh PowerPoint</Application>
  <PresentationFormat>On-screen Show (4:3)</PresentationFormat>
  <Paragraphs>1015</Paragraphs>
  <Slides>79</Slides>
  <Notes>66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굴림</vt:lpstr>
      <vt:lpstr>Arial</vt:lpstr>
      <vt:lpstr>Corbel</vt:lpstr>
      <vt:lpstr>ＭＳ Ｐゴシック</vt:lpstr>
      <vt:lpstr>Calibri</vt:lpstr>
      <vt:lpstr>맑은 고딕</vt:lpstr>
      <vt:lpstr>TheSansCorrespondence (Headings</vt:lpstr>
      <vt:lpstr>Wingdings</vt:lpstr>
      <vt:lpstr>Office Theme</vt:lpstr>
      <vt:lpstr>PowerPoint Presentation</vt:lpstr>
      <vt:lpstr>My goals and methodology</vt:lpstr>
      <vt:lpstr>My research: Enabling the Social Web</vt:lpstr>
      <vt:lpstr>Information discovery in Online Social Networks</vt:lpstr>
      <vt:lpstr>Research problems</vt:lpstr>
      <vt:lpstr>PowerPoint Presentation</vt:lpstr>
      <vt:lpstr>Dataset</vt:lpstr>
      <vt:lpstr>Studies of information diffusion </vt:lpstr>
      <vt:lpstr>Macroscopic analysis: Who passes information to whom</vt:lpstr>
      <vt:lpstr>High-level network characteristics</vt:lpstr>
      <vt:lpstr>Theory of information flow</vt:lpstr>
      <vt:lpstr>Interesting questions</vt:lpstr>
      <vt:lpstr>How do we identify different groups?</vt:lpstr>
      <vt:lpstr>Major news events studied</vt:lpstr>
      <vt:lpstr>Audience reach: Sufficiency</vt:lpstr>
      <vt:lpstr>Sufficiency test in Iran election</vt:lpstr>
      <vt:lpstr>Audience reach: Necessity</vt:lpstr>
      <vt:lpstr>Necessity test in Iran election</vt:lpstr>
      <vt:lpstr>Audience reach of popular topics</vt:lpstr>
      <vt:lpstr>Audience reach of non-popular topics</vt:lpstr>
      <vt:lpstr>Summary of macroscopic analysis</vt:lpstr>
      <vt:lpstr>A more closer look: Patterns of URL propagation</vt:lpstr>
      <vt:lpstr>Interesting questions</vt:lpstr>
      <vt:lpstr>Why URLs on Twitter?</vt:lpstr>
      <vt:lpstr>Modeling Information Cascades</vt:lpstr>
      <vt:lpstr>Modeling Information Cascades</vt:lpstr>
      <vt:lpstr>Modeling Information Cascades</vt:lpstr>
      <vt:lpstr>Modeling Information Cascades</vt:lpstr>
      <vt:lpstr>Modeling Information Cascades</vt:lpstr>
      <vt:lpstr>Modeling Information Cascades</vt:lpstr>
      <vt:lpstr>What URLs are popularly shared on Twitter? Do they come from the popular domains in the Web?</vt:lpstr>
      <vt:lpstr>Does all content, including those published by unpopular domains, benefit from Word-of-Mouth?</vt:lpstr>
      <vt:lpstr>How large is the largest Word-of-Mouth?</vt:lpstr>
      <vt:lpstr>What are the typical structures of propagation trees?</vt:lpstr>
      <vt:lpstr>What are the typical structures of propagation trees?</vt:lpstr>
      <vt:lpstr>Twitter Cascades vs. E-mail Cascades</vt:lpstr>
      <vt:lpstr>How geographically distributed are the propagation trees?</vt:lpstr>
      <vt:lpstr>Summary: Patterns of URL propagation </vt:lpstr>
      <vt:lpstr>Microscopic analysis: Understanding news media landscape in Twitter</vt:lpstr>
      <vt:lpstr>Interesting questions</vt:lpstr>
      <vt:lpstr>Methodology</vt:lpstr>
      <vt:lpstr>Media exposure</vt:lpstr>
      <vt:lpstr>Is social interaction helping media publishers reach more audience? </vt:lpstr>
      <vt:lpstr>Does a user follow multiple media sources?</vt:lpstr>
      <vt:lpstr>Is social interaction exposing users  to multiple media sources? </vt:lpstr>
      <vt:lpstr>PowerPoint Presentation</vt:lpstr>
      <vt:lpstr>Does user follow diverse media sources?</vt:lpstr>
      <vt:lpstr>Is social interaction exposing users  to diverse media sources? </vt:lpstr>
      <vt:lpstr>Estimating closeness</vt:lpstr>
      <vt:lpstr>Closeness measure</vt:lpstr>
      <vt:lpstr>Closeness of political media sources</vt:lpstr>
      <vt:lpstr>Summary: Media landscape in Twitter</vt:lpstr>
      <vt:lpstr>Emergence of social conventions</vt:lpstr>
      <vt:lpstr>Interesting questions</vt:lpstr>
      <vt:lpstr>The retweeting variations</vt:lpstr>
      <vt:lpstr>Why retweeting convention?</vt:lpstr>
      <vt:lpstr>What are the very first use cases?</vt:lpstr>
      <vt:lpstr>Via started from natural language</vt:lpstr>
      <vt:lpstr>HT started from blog communities</vt:lpstr>
      <vt:lpstr>The first Twitter-specific variation</vt:lpstr>
      <vt:lpstr>RT was an adaption to constraints</vt:lpstr>
      <vt:lpstr>Some start from explicit discussions</vt:lpstr>
      <vt:lpstr>Early adopters are more tech-savvy</vt:lpstr>
      <vt:lpstr>Early adopters are more innovative</vt:lpstr>
      <vt:lpstr>Early adopters are more popular</vt:lpstr>
      <vt:lpstr>Defining the diffusion network</vt:lpstr>
      <vt:lpstr>Diffusion network of first 500 adopters of Retweet</vt:lpstr>
      <vt:lpstr>Diffusion network of first 500 adopters of RT</vt:lpstr>
      <vt:lpstr>Early adopter network</vt:lpstr>
      <vt:lpstr>Convention had different spread patterns from the URLs</vt:lpstr>
      <vt:lpstr>PowerPoint Presentation</vt:lpstr>
      <vt:lpstr>PowerPoint Presentation</vt:lpstr>
      <vt:lpstr>Wide-spread vs. normal adoptions</vt:lpstr>
      <vt:lpstr>Summary</vt:lpstr>
      <vt:lpstr>Ongoing work: Convention prediction problem</vt:lpstr>
      <vt:lpstr>Ongoing work: What features matter for prediction?</vt:lpstr>
      <vt:lpstr>Preliminary results: Prediction accuracy</vt:lpstr>
      <vt:lpstr>Preliminary results: Prediction accuracy  without a dominant convention</vt:lpstr>
      <vt:lpstr>Top-5 predictive features </vt:lpstr>
    </vt:vector>
  </TitlesOfParts>
  <Company>Max-Planck-Institut für Informatik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Next-Generation Telco-Managed  P2P TV Architectures</dc:title>
  <dc:subject>IPTPS 2008 talk</dc:subject>
  <dc:creator>meeyoung cha</dc:creator>
  <cp:lastModifiedBy>Krishna Gummadi</cp:lastModifiedBy>
  <cp:revision>2502</cp:revision>
  <cp:lastPrinted>2010-03-16T15:00:47Z</cp:lastPrinted>
  <dcterms:created xsi:type="dcterms:W3CDTF">2010-03-22T02:36:52Z</dcterms:created>
  <dcterms:modified xsi:type="dcterms:W3CDTF">2012-09-06T10:49:57Z</dcterms:modified>
</cp:coreProperties>
</file>