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43" r:id="rId3"/>
    <p:sldId id="310" r:id="rId4"/>
    <p:sldId id="311" r:id="rId5"/>
    <p:sldId id="312" r:id="rId6"/>
    <p:sldId id="313" r:id="rId7"/>
    <p:sldId id="344" r:id="rId8"/>
    <p:sldId id="345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46" r:id="rId18"/>
    <p:sldId id="322" r:id="rId19"/>
    <p:sldId id="347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8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49" r:id="rId52"/>
    <p:sldId id="305" r:id="rId53"/>
    <p:sldId id="306" r:id="rId54"/>
    <p:sldId id="307" r:id="rId55"/>
    <p:sldId id="308" r:id="rId56"/>
    <p:sldId id="309" r:id="rId57"/>
    <p:sldId id="294" r:id="rId5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45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B70C0B08-190B-4958-8E95-5BDEA3593649}" type="datetimeFigureOut">
              <a:rPr lang="en-US"/>
              <a:pPr>
                <a:defRPr/>
              </a:pPr>
              <a:t>8/21/2012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4FE59-A401-4603-9104-ACFF9E3E8F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E73A1-3E8F-4138-93D1-1629AFA0FA00}" type="datetimeFigureOut">
              <a:rPr lang="en-US"/>
              <a:pPr>
                <a:defRPr/>
              </a:pPr>
              <a:t>8/21/2012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EFAED-A8AE-4AD2-9A58-C7F60FFEF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FCD34-E150-42F3-8FC5-15C8427C713C}" type="datetimeFigureOut">
              <a:rPr lang="en-US"/>
              <a:pPr>
                <a:defRPr/>
              </a:pPr>
              <a:t>8/21/2012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71CE3-9177-4C4D-A62B-152BECF9B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3FDD0-9557-4048-840D-5730217DDEDE}" type="datetimeFigureOut">
              <a:rPr lang="en-US"/>
              <a:pPr>
                <a:defRPr/>
              </a:pPr>
              <a:t>8/21/2012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23F70-51AD-473E-B718-FE263B823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98CE2-0C9B-41C0-A503-4A5812D3C159}" type="datetimeFigureOut">
              <a:rPr lang="en-US"/>
              <a:pPr>
                <a:defRPr/>
              </a:pPr>
              <a:t>8/21/2012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A718E-98AD-4DB3-8EA4-D3CF8C1E39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212BF-8ED5-4AF3-904B-639CC593464D}" type="datetimeFigureOut">
              <a:rPr lang="en-US"/>
              <a:pPr>
                <a:defRPr/>
              </a:pPr>
              <a:t>8/21/2012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C3A62-3437-497E-9FF4-A992DDEC5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0D115-8E39-439A-955E-C8406920859A}" type="datetimeFigureOut">
              <a:rPr lang="en-US"/>
              <a:pPr>
                <a:defRPr/>
              </a:pPr>
              <a:t>8/21/2012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00E27-800D-494C-AF0D-4F6C1F0AFF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B6C1F-57D6-4EFA-AEA3-6BFC3F5744BB}" type="datetimeFigureOut">
              <a:rPr lang="en-US"/>
              <a:pPr>
                <a:defRPr/>
              </a:pPr>
              <a:t>8/21/2012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89B45-6FD9-4A3E-8A7F-23AD27C32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D76B9-E17F-4311-B186-5525407C082C}" type="datetimeFigureOut">
              <a:rPr lang="en-US"/>
              <a:pPr>
                <a:defRPr/>
              </a:pPr>
              <a:t>8/21/2012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147A0-0351-4046-8618-D30B8859AB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A4422-FE7E-4761-9518-FCEE523E03EA}" type="datetimeFigureOut">
              <a:rPr lang="en-US"/>
              <a:pPr>
                <a:defRPr/>
              </a:pPr>
              <a:t>8/21/2012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5283D-6916-4585-A110-DBC65953C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53CCD-E900-456C-9146-610CE32C5067}" type="datetimeFigureOut">
              <a:rPr lang="en-US"/>
              <a:pPr>
                <a:defRPr/>
              </a:pPr>
              <a:t>8/21/2012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59744-707E-4679-B01A-A1FC81893C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2CF6F95F-FCC1-4F50-BAAB-B06055BD2F7D}" type="datetimeFigureOut">
              <a:rPr lang="en-US"/>
              <a:pPr>
                <a:defRPr/>
              </a:pPr>
              <a:t>8/21/2012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FB874C6-3FEC-40CE-8E14-EACCDB76C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74" r:id="rId6"/>
    <p:sldLayoutId id="2147483675" r:id="rId7"/>
    <p:sldLayoutId id="2147483676" r:id="rId8"/>
    <p:sldLayoutId id="2147483677" r:id="rId9"/>
    <p:sldLayoutId id="2147483668" r:id="rId10"/>
    <p:sldLayoutId id="214748367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323528" y="981075"/>
            <a:ext cx="8208912" cy="1655763"/>
          </a:xfrm>
        </p:spPr>
        <p:txBody>
          <a:bodyPr/>
          <a:lstStyle/>
          <a:p>
            <a:r>
              <a:rPr lang="en-GB" sz="3600" b="1" dirty="0" smtClean="0"/>
              <a:t>Representation and Learning in</a:t>
            </a:r>
            <a:br>
              <a:rPr lang="en-GB" sz="3600" b="1" dirty="0" smtClean="0"/>
            </a:br>
            <a:r>
              <a:rPr lang="en-GB" sz="3600" b="1" dirty="0" smtClean="0"/>
              <a:t>Directed Mixed Graph Models</a:t>
            </a:r>
            <a:endParaRPr lang="en-US" sz="3600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288" y="3716338"/>
            <a:ext cx="7777162" cy="2160587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3"/>
              <a:buNone/>
              <a:defRPr/>
            </a:pPr>
            <a:r>
              <a:rPr lang="en-GB" b="1" dirty="0" smtClean="0"/>
              <a:t>Ricardo Silva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Statistical Science/CSML, University </a:t>
            </a:r>
            <a:r>
              <a:rPr lang="en-GB" dirty="0" smtClean="0"/>
              <a:t>College London</a:t>
            </a:r>
          </a:p>
          <a:p>
            <a:pPr fontAlgn="auto">
              <a:spcAft>
                <a:spcPts val="0"/>
              </a:spcAft>
              <a:buFont typeface="Wingdings 3"/>
              <a:buNone/>
              <a:defRPr/>
            </a:pPr>
            <a:r>
              <a:rPr lang="en-GB" dirty="0" smtClean="0"/>
              <a:t>ricardo@stats.ucl.ac.uk</a:t>
            </a:r>
          </a:p>
          <a:p>
            <a:pPr fontAlgn="auto">
              <a:spcAft>
                <a:spcPts val="0"/>
              </a:spcAft>
              <a:buFont typeface="Wingdings 3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Wingdings 3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Wingdings 3"/>
              <a:buNone/>
              <a:defRPr/>
            </a:pPr>
            <a:r>
              <a:rPr lang="en-GB" dirty="0" smtClean="0"/>
              <a:t>Networks: Processes and Causality, Menorca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talk in a nutshell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The challenge: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How to specify families of distributions that respect the ADMG independence model, requires no explicit latent variable formulation</a:t>
            </a:r>
          </a:p>
          <a:p>
            <a:pPr marL="823277" lvl="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How NOT to do it: make everybody independent!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Needed:  rich families. How rich</a:t>
            </a:r>
            <a:r>
              <a:rPr lang="en-GB" dirty="0" smtClean="0"/>
              <a:t>?</a:t>
            </a:r>
            <a:br>
              <a:rPr lang="en-GB" dirty="0" smtClean="0"/>
            </a:br>
            <a:endParaRPr lang="en-GB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Main results</a:t>
            </a:r>
            <a:r>
              <a:rPr lang="en-GB" dirty="0" smtClean="0"/>
              <a:t>: </a:t>
            </a:r>
            <a:endParaRPr lang="en-GB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A </a:t>
            </a:r>
            <a:r>
              <a:rPr lang="en-GB" dirty="0" smtClean="0"/>
              <a:t>new construction that is fairly general, easy to use, and complements the </a:t>
            </a:r>
            <a:r>
              <a:rPr lang="en-GB" dirty="0" smtClean="0"/>
              <a:t>state-of-the-art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Exploring this in structure learning problems</a:t>
            </a:r>
            <a:br>
              <a:rPr lang="en-GB" dirty="0" smtClean="0"/>
            </a:br>
            <a:endParaRPr lang="en-GB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First, background: </a:t>
            </a:r>
            <a:endParaRPr lang="en-GB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Current </a:t>
            </a:r>
            <a:r>
              <a:rPr lang="en-GB" dirty="0" smtClean="0"/>
              <a:t>parameterizations, the good and bad issues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55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Gaussian bi-directed model</a:t>
            </a:r>
            <a:endParaRPr lang="en-US" smtClean="0"/>
          </a:p>
        </p:txBody>
      </p:sp>
      <p:pic>
        <p:nvPicPr>
          <p:cNvPr id="21506" name="Picture 3" descr="example-bidir1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9925" y="1939925"/>
            <a:ext cx="3397250" cy="297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4" descr="example-bidir2.eps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75200" y="1939925"/>
            <a:ext cx="3397250" cy="297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9392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Gaussian bi-directed case</a:t>
            </a:r>
            <a:endParaRPr lang="en-US" smtClean="0"/>
          </a:p>
        </p:txBody>
      </p:sp>
      <p:pic>
        <p:nvPicPr>
          <p:cNvPr id="22530" name="Picture 3" descr="example-bidir2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2003425"/>
            <a:ext cx="3397250" cy="297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00" y="2387600"/>
            <a:ext cx="5543550" cy="262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TextBox 6"/>
          <p:cNvSpPr txBox="1">
            <a:spLocks noChangeArrowheads="1"/>
          </p:cNvSpPr>
          <p:nvPr/>
        </p:nvSpPr>
        <p:spPr bwMode="auto">
          <a:xfrm>
            <a:off x="5780088" y="6381750"/>
            <a:ext cx="30400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Gill Sans MT" pitchFamily="34" charset="0"/>
              </a:rPr>
              <a:t>(Drton and Richardson,  2003)</a:t>
            </a:r>
            <a:endParaRPr lang="en-US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85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Binary bi-directed case: </a:t>
            </a:r>
            <a:br>
              <a:rPr lang="en-GB" dirty="0" smtClean="0"/>
            </a:br>
            <a:r>
              <a:rPr lang="en-GB" dirty="0" smtClean="0"/>
              <a:t>the constrained </a:t>
            </a:r>
            <a:r>
              <a:rPr lang="en-GB" dirty="0" err="1" smtClean="0"/>
              <a:t>Moebius</a:t>
            </a:r>
            <a:r>
              <a:rPr lang="en-GB" dirty="0" smtClean="0"/>
              <a:t> parameterization</a:t>
            </a:r>
            <a:endParaRPr lang="en-US" dirty="0"/>
          </a:p>
        </p:txBody>
      </p:sp>
      <p:pic>
        <p:nvPicPr>
          <p:cNvPr id="23554" name="Picture 3" descr="example-bidir2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1341438"/>
            <a:ext cx="3397250" cy="297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725" y="2565400"/>
            <a:ext cx="30686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4724400"/>
            <a:ext cx="8653463" cy="151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TextBox 9"/>
          <p:cNvSpPr txBox="1">
            <a:spLocks noChangeArrowheads="1"/>
          </p:cNvSpPr>
          <p:nvPr/>
        </p:nvSpPr>
        <p:spPr bwMode="auto">
          <a:xfrm>
            <a:off x="5780088" y="6381750"/>
            <a:ext cx="30400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Gill Sans MT" pitchFamily="34" charset="0"/>
              </a:rPr>
              <a:t>(Drton and Richardson,  2008)</a:t>
            </a:r>
            <a:endParaRPr lang="en-US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02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Binary bi-directed case:</a:t>
            </a:r>
            <a:br>
              <a:rPr lang="en-GB" dirty="0" smtClean="0"/>
            </a:br>
            <a:r>
              <a:rPr lang="en-GB" dirty="0" smtClean="0"/>
              <a:t>the constrained </a:t>
            </a:r>
            <a:r>
              <a:rPr lang="en-GB" dirty="0" err="1" smtClean="0"/>
              <a:t>Moebius</a:t>
            </a:r>
            <a:r>
              <a:rPr lang="en-GB" dirty="0" smtClean="0"/>
              <a:t> parameterization</a:t>
            </a:r>
            <a:endParaRPr lang="en-US" dirty="0"/>
          </a:p>
        </p:txBody>
      </p:sp>
      <p:sp>
        <p:nvSpPr>
          <p:cNvPr id="2457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GB" i="1" smtClean="0"/>
              <a:t>Disconnected sets</a:t>
            </a:r>
            <a:r>
              <a:rPr lang="en-GB" smtClean="0"/>
              <a:t> are marginally independent. Hence, define </a:t>
            </a:r>
            <a:r>
              <a:rPr lang="en-GB" i="1" smtClean="0"/>
              <a:t>q</a:t>
            </a:r>
            <a:r>
              <a:rPr lang="en-GB" i="1" baseline="-25000" smtClean="0"/>
              <a:t>A</a:t>
            </a:r>
            <a:r>
              <a:rPr lang="en-GB" smtClean="0"/>
              <a:t> for connected sets only</a:t>
            </a:r>
            <a:endParaRPr lang="en-US" smtClean="0"/>
          </a:p>
        </p:txBody>
      </p:sp>
      <p:pic>
        <p:nvPicPr>
          <p:cNvPr id="24579" name="Picture 3" descr="example-bidir2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9475" y="2205038"/>
            <a:ext cx="2447925" cy="214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1693863" y="4365625"/>
            <a:ext cx="583088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>
                <a:latin typeface="Gill Sans MT" pitchFamily="34" charset="0"/>
              </a:rPr>
              <a:t>P(X</a:t>
            </a:r>
            <a:r>
              <a:rPr lang="en-GB" sz="2800" baseline="-25000">
                <a:latin typeface="Gill Sans MT" pitchFamily="34" charset="0"/>
              </a:rPr>
              <a:t>1</a:t>
            </a:r>
            <a:r>
              <a:rPr lang="en-GB" sz="2800">
                <a:latin typeface="Gill Sans MT" pitchFamily="34" charset="0"/>
              </a:rPr>
              <a:t> = 0, X</a:t>
            </a:r>
            <a:r>
              <a:rPr lang="en-GB" sz="2800" baseline="-25000">
                <a:latin typeface="Gill Sans MT" pitchFamily="34" charset="0"/>
              </a:rPr>
              <a:t>4</a:t>
            </a:r>
            <a:r>
              <a:rPr lang="en-GB" sz="2800">
                <a:latin typeface="Gill Sans MT" pitchFamily="34" charset="0"/>
              </a:rPr>
              <a:t> = 0) = P(X</a:t>
            </a:r>
            <a:r>
              <a:rPr lang="en-GB" sz="2800" baseline="-25000">
                <a:latin typeface="Gill Sans MT" pitchFamily="34" charset="0"/>
              </a:rPr>
              <a:t>1</a:t>
            </a:r>
            <a:r>
              <a:rPr lang="en-GB" sz="2800">
                <a:latin typeface="Gill Sans MT" pitchFamily="34" charset="0"/>
              </a:rPr>
              <a:t> = 0)P(X</a:t>
            </a:r>
            <a:r>
              <a:rPr lang="en-GB" sz="2800" baseline="-25000">
                <a:latin typeface="Gill Sans MT" pitchFamily="34" charset="0"/>
              </a:rPr>
              <a:t>4</a:t>
            </a:r>
            <a:r>
              <a:rPr lang="en-GB" sz="2800">
                <a:latin typeface="Gill Sans MT" pitchFamily="34" charset="0"/>
              </a:rPr>
              <a:t> = 0)</a:t>
            </a:r>
            <a:endParaRPr lang="en-US" sz="2800">
              <a:latin typeface="Gill Sans MT" pitchFamily="34" charset="0"/>
            </a:endParaRPr>
          </a:p>
        </p:txBody>
      </p:sp>
      <p:sp>
        <p:nvSpPr>
          <p:cNvPr id="24581" name="TextBox 5"/>
          <p:cNvSpPr txBox="1">
            <a:spLocks noChangeArrowheads="1"/>
          </p:cNvSpPr>
          <p:nvPr/>
        </p:nvSpPr>
        <p:spPr bwMode="auto">
          <a:xfrm>
            <a:off x="3563938" y="4941888"/>
            <a:ext cx="2000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i="1">
                <a:latin typeface="Gill Sans MT" pitchFamily="34" charset="0"/>
              </a:rPr>
              <a:t>q</a:t>
            </a:r>
            <a:r>
              <a:rPr lang="en-GB" sz="3600" i="1" baseline="-25000">
                <a:latin typeface="Gill Sans MT" pitchFamily="34" charset="0"/>
              </a:rPr>
              <a:t>14</a:t>
            </a:r>
            <a:r>
              <a:rPr lang="en-GB" sz="3600" i="1">
                <a:latin typeface="Gill Sans MT" pitchFamily="34" charset="0"/>
              </a:rPr>
              <a:t> = q</a:t>
            </a:r>
            <a:r>
              <a:rPr lang="en-GB" sz="3600" i="1" baseline="-25000">
                <a:latin typeface="Gill Sans MT" pitchFamily="34" charset="0"/>
              </a:rPr>
              <a:t>1</a:t>
            </a:r>
            <a:r>
              <a:rPr lang="en-GB" sz="3600" i="1">
                <a:latin typeface="Gill Sans MT" pitchFamily="34" charset="0"/>
              </a:rPr>
              <a:t>q</a:t>
            </a:r>
            <a:r>
              <a:rPr lang="en-GB" sz="3600" i="1" baseline="-25000">
                <a:latin typeface="Gill Sans MT" pitchFamily="34" charset="0"/>
              </a:rPr>
              <a:t>4</a:t>
            </a:r>
            <a:endParaRPr lang="en-US" sz="3600" i="1" baseline="-25000">
              <a:latin typeface="Gill Sans MT" pitchFamily="34" charset="0"/>
            </a:endParaRPr>
          </a:p>
        </p:txBody>
      </p:sp>
      <p:sp>
        <p:nvSpPr>
          <p:cNvPr id="24582" name="TextBox 6"/>
          <p:cNvSpPr txBox="1">
            <a:spLocks noChangeArrowheads="1"/>
          </p:cNvSpPr>
          <p:nvPr/>
        </p:nvSpPr>
        <p:spPr bwMode="auto">
          <a:xfrm>
            <a:off x="1907704" y="5765800"/>
            <a:ext cx="56561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dirty="0" smtClean="0">
                <a:latin typeface="Gill Sans MT" pitchFamily="34" charset="0"/>
              </a:rPr>
              <a:t>However</a:t>
            </a:r>
            <a:r>
              <a:rPr lang="en-GB" sz="2400" dirty="0">
                <a:latin typeface="Gill Sans MT" pitchFamily="34" charset="0"/>
              </a:rPr>
              <a:t>, notice there </a:t>
            </a:r>
            <a:r>
              <a:rPr lang="en-GB" sz="2400" i="1" dirty="0">
                <a:latin typeface="Gill Sans MT" pitchFamily="34" charset="0"/>
              </a:rPr>
              <a:t>is</a:t>
            </a:r>
            <a:r>
              <a:rPr lang="en-GB" sz="2400" dirty="0">
                <a:latin typeface="Gill Sans MT" pitchFamily="34" charset="0"/>
              </a:rPr>
              <a:t> a parameter </a:t>
            </a:r>
            <a:r>
              <a:rPr lang="en-GB" sz="2400" i="1" dirty="0" smtClean="0">
                <a:latin typeface="Gill Sans MT" pitchFamily="34" charset="0"/>
              </a:rPr>
              <a:t>q</a:t>
            </a:r>
            <a:r>
              <a:rPr lang="en-GB" sz="2400" i="1" baseline="-25000" dirty="0" smtClean="0">
                <a:latin typeface="Gill Sans MT" pitchFamily="34" charset="0"/>
              </a:rPr>
              <a:t>1234</a:t>
            </a:r>
            <a:endParaRPr lang="en-US" sz="24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52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Binary bi-directed case:</a:t>
            </a:r>
            <a:br>
              <a:rPr lang="en-GB" dirty="0" smtClean="0"/>
            </a:br>
            <a:r>
              <a:rPr lang="en-GB" dirty="0" smtClean="0"/>
              <a:t>the constrained </a:t>
            </a:r>
            <a:r>
              <a:rPr lang="en-GB" dirty="0" err="1" smtClean="0"/>
              <a:t>Moebius</a:t>
            </a:r>
            <a:r>
              <a:rPr lang="en-GB" dirty="0" smtClean="0"/>
              <a:t> parameterization</a:t>
            </a:r>
            <a:endParaRPr lang="en-US" dirty="0"/>
          </a:p>
        </p:txBody>
      </p:sp>
      <p:sp>
        <p:nvSpPr>
          <p:cNvPr id="2560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GB" dirty="0" smtClean="0"/>
              <a:t>The good: </a:t>
            </a:r>
          </a:p>
          <a:p>
            <a:pPr lvl="1"/>
            <a:r>
              <a:rPr lang="en-GB" dirty="0" smtClean="0"/>
              <a:t>this parameterization is </a:t>
            </a:r>
            <a:r>
              <a:rPr lang="en-GB" i="1" dirty="0" smtClean="0"/>
              <a:t>complete</a:t>
            </a:r>
            <a:r>
              <a:rPr lang="en-GB" dirty="0" smtClean="0"/>
              <a:t>. </a:t>
            </a:r>
            <a:r>
              <a:rPr lang="en-GB" i="1" dirty="0" smtClean="0"/>
              <a:t>Every single binary bi-directed model </a:t>
            </a:r>
            <a:r>
              <a:rPr lang="en-GB" dirty="0" smtClean="0"/>
              <a:t>can be represented with it</a:t>
            </a:r>
          </a:p>
          <a:p>
            <a:r>
              <a:rPr lang="en-GB" dirty="0" smtClean="0"/>
              <a:t>The bad: </a:t>
            </a:r>
          </a:p>
          <a:p>
            <a:pPr lvl="1"/>
            <a:r>
              <a:rPr lang="en-GB" dirty="0" err="1" smtClean="0"/>
              <a:t>Moebius</a:t>
            </a:r>
            <a:r>
              <a:rPr lang="en-GB" dirty="0" smtClean="0"/>
              <a:t> inverse is intractable, and number of connected sets can grow exponentially even for </a:t>
            </a:r>
            <a:r>
              <a:rPr lang="en-GB" dirty="0" smtClean="0"/>
              <a:t>trees of low connectivity</a:t>
            </a: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2471738" y="4675188"/>
            <a:ext cx="503237" cy="48260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622675" y="4076700"/>
            <a:ext cx="504825" cy="48260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622675" y="5251450"/>
            <a:ext cx="504825" cy="481013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567363" y="3860800"/>
            <a:ext cx="504825" cy="48260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567363" y="4530725"/>
            <a:ext cx="504825" cy="48260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567363" y="5827713"/>
            <a:ext cx="504825" cy="481012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5" idx="2"/>
            <a:endCxn id="4" idx="7"/>
          </p:cNvCxnSpPr>
          <p:nvPr/>
        </p:nvCxnSpPr>
        <p:spPr>
          <a:xfrm rot="10800000" flipV="1">
            <a:off x="2901950" y="4318000"/>
            <a:ext cx="720725" cy="427038"/>
          </a:xfrm>
          <a:prstGeom prst="straightConnector1">
            <a:avLst/>
          </a:prstGeom>
          <a:ln w="50800">
            <a:solidFill>
              <a:schemeClr val="tx1"/>
            </a:solidFill>
            <a:prstDash val="sysDash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2"/>
            <a:endCxn id="4" idx="5"/>
          </p:cNvCxnSpPr>
          <p:nvPr/>
        </p:nvCxnSpPr>
        <p:spPr>
          <a:xfrm rot="10800000">
            <a:off x="2901950" y="5086350"/>
            <a:ext cx="720725" cy="406400"/>
          </a:xfrm>
          <a:prstGeom prst="straightConnector1">
            <a:avLst/>
          </a:prstGeom>
          <a:ln w="50800">
            <a:solidFill>
              <a:schemeClr val="tx1"/>
            </a:solidFill>
            <a:prstDash val="sysDash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 flipV="1">
            <a:off x="4127500" y="3789363"/>
            <a:ext cx="722313" cy="427037"/>
          </a:xfrm>
          <a:prstGeom prst="straightConnector1">
            <a:avLst/>
          </a:prstGeom>
          <a:ln w="50800">
            <a:solidFill>
              <a:schemeClr val="tx1"/>
            </a:solidFill>
            <a:prstDash val="sysDash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4127500" y="4440238"/>
            <a:ext cx="711200" cy="428625"/>
          </a:xfrm>
          <a:prstGeom prst="straightConnector1">
            <a:avLst/>
          </a:prstGeom>
          <a:ln w="50800">
            <a:solidFill>
              <a:schemeClr val="tx1"/>
            </a:solidFill>
            <a:prstDash val="sysDash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3" name="TextBox 19"/>
          <p:cNvSpPr txBox="1">
            <a:spLocks noChangeArrowheads="1"/>
          </p:cNvSpPr>
          <p:nvPr/>
        </p:nvSpPr>
        <p:spPr bwMode="auto">
          <a:xfrm>
            <a:off x="4198938" y="5364163"/>
            <a:ext cx="5175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b="1">
                <a:latin typeface="Gill Sans MT" pitchFamily="34" charset="0"/>
              </a:rPr>
              <a:t>...</a:t>
            </a:r>
            <a:endParaRPr lang="en-US" sz="3200" b="1">
              <a:latin typeface="Gill Sans MT" pitchFamily="34" charset="0"/>
            </a:endParaRPr>
          </a:p>
        </p:txBody>
      </p:sp>
      <p:sp>
        <p:nvSpPr>
          <p:cNvPr id="25614" name="TextBox 21"/>
          <p:cNvSpPr txBox="1">
            <a:spLocks noChangeArrowheads="1"/>
          </p:cNvSpPr>
          <p:nvPr/>
        </p:nvSpPr>
        <p:spPr bwMode="auto">
          <a:xfrm>
            <a:off x="4991100" y="4581525"/>
            <a:ext cx="517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b="1">
                <a:latin typeface="Gill Sans MT" pitchFamily="34" charset="0"/>
              </a:rPr>
              <a:t>...</a:t>
            </a:r>
            <a:endParaRPr lang="en-US" sz="3200" b="1">
              <a:latin typeface="Gill Sans MT" pitchFamily="34" charset="0"/>
            </a:endParaRPr>
          </a:p>
        </p:txBody>
      </p:sp>
      <p:sp>
        <p:nvSpPr>
          <p:cNvPr id="25615" name="TextBox 22"/>
          <p:cNvSpPr txBox="1">
            <a:spLocks noChangeArrowheads="1"/>
          </p:cNvSpPr>
          <p:nvPr/>
        </p:nvSpPr>
        <p:spPr bwMode="auto">
          <a:xfrm>
            <a:off x="5567363" y="5076825"/>
            <a:ext cx="517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b="1" dirty="0">
                <a:latin typeface="Gill Sans MT" pitchFamily="34" charset="0"/>
              </a:rPr>
              <a:t>...</a:t>
            </a:r>
            <a:endParaRPr lang="en-US" sz="3200" b="1" dirty="0">
              <a:latin typeface="Gill Sans MT" pitchFamily="34" charset="0"/>
            </a:endParaRPr>
          </a:p>
        </p:txBody>
      </p:sp>
      <p:sp>
        <p:nvSpPr>
          <p:cNvPr id="19" name="TextBox 22"/>
          <p:cNvSpPr txBox="1">
            <a:spLocks noChangeArrowheads="1"/>
          </p:cNvSpPr>
          <p:nvPr/>
        </p:nvSpPr>
        <p:spPr bwMode="auto">
          <a:xfrm>
            <a:off x="5580112" y="3356992"/>
            <a:ext cx="517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b="1" dirty="0">
                <a:latin typeface="Gill Sans MT" pitchFamily="34" charset="0"/>
              </a:rPr>
              <a:t>...</a:t>
            </a:r>
            <a:endParaRPr lang="en-US" sz="3200" b="1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91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The Cumulative Distribution Network (CDN) approach</a:t>
            </a:r>
            <a:endParaRPr lang="en-US" dirty="0"/>
          </a:p>
        </p:txBody>
      </p:sp>
      <p:sp>
        <p:nvSpPr>
          <p:cNvPr id="2662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GB" smtClean="0"/>
              <a:t>Parameterizing cumulative distribution functions (CDFs) by a product of functions defined over subsets</a:t>
            </a:r>
          </a:p>
          <a:p>
            <a:pPr lvl="1"/>
            <a:r>
              <a:rPr lang="en-GB" smtClean="0"/>
              <a:t>Sufficient condition: each factor is a CDF itself</a:t>
            </a:r>
          </a:p>
          <a:p>
            <a:pPr lvl="1"/>
            <a:r>
              <a:rPr lang="en-GB" smtClean="0"/>
              <a:t>Independence model: the “same” as the bi-directed graph... but with extra constraints</a:t>
            </a:r>
            <a:endParaRPr lang="en-US" smtClean="0"/>
          </a:p>
        </p:txBody>
      </p:sp>
      <p:sp>
        <p:nvSpPr>
          <p:cNvPr id="26627" name="TextBox 3"/>
          <p:cNvSpPr txBox="1">
            <a:spLocks noChangeArrowheads="1"/>
          </p:cNvSpPr>
          <p:nvPr/>
        </p:nvSpPr>
        <p:spPr bwMode="auto">
          <a:xfrm>
            <a:off x="6356350" y="6381750"/>
            <a:ext cx="23923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Gill Sans MT" pitchFamily="34" charset="0"/>
              </a:rPr>
              <a:t>(Huang and Frey,  2008)</a:t>
            </a:r>
            <a:endParaRPr lang="en-US">
              <a:latin typeface="Gill Sans MT" pitchFamily="34" charset="0"/>
            </a:endParaRPr>
          </a:p>
        </p:txBody>
      </p:sp>
      <p:pic>
        <p:nvPicPr>
          <p:cNvPr id="26628" name="Picture 4" descr="example-bidir2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3587750"/>
            <a:ext cx="2447925" cy="214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TextBox 5"/>
          <p:cNvSpPr txBox="1">
            <a:spLocks noChangeArrowheads="1"/>
          </p:cNvSpPr>
          <p:nvPr/>
        </p:nvSpPr>
        <p:spPr bwMode="auto">
          <a:xfrm>
            <a:off x="3357563" y="3789363"/>
            <a:ext cx="578643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dirty="0">
                <a:latin typeface="Gill Sans MT" pitchFamily="34" charset="0"/>
              </a:rPr>
              <a:t>F(X</a:t>
            </a:r>
            <a:r>
              <a:rPr lang="en-GB" sz="2800" baseline="-25000" dirty="0">
                <a:latin typeface="Gill Sans MT" pitchFamily="34" charset="0"/>
              </a:rPr>
              <a:t>1234</a:t>
            </a:r>
            <a:r>
              <a:rPr lang="en-GB" sz="2800" dirty="0">
                <a:latin typeface="Gill Sans MT" pitchFamily="34" charset="0"/>
              </a:rPr>
              <a:t>) = F</a:t>
            </a:r>
            <a:r>
              <a:rPr lang="en-GB" sz="2800" baseline="-25000" dirty="0">
                <a:latin typeface="Gill Sans MT" pitchFamily="34" charset="0"/>
              </a:rPr>
              <a:t>1</a:t>
            </a:r>
            <a:r>
              <a:rPr lang="en-GB" sz="2800" dirty="0">
                <a:latin typeface="Gill Sans MT" pitchFamily="34" charset="0"/>
              </a:rPr>
              <a:t>(X</a:t>
            </a:r>
            <a:r>
              <a:rPr lang="en-GB" sz="2800" baseline="-25000" dirty="0">
                <a:latin typeface="Gill Sans MT" pitchFamily="34" charset="0"/>
              </a:rPr>
              <a:t>12</a:t>
            </a:r>
            <a:r>
              <a:rPr lang="en-GB" sz="2800" dirty="0">
                <a:latin typeface="Gill Sans MT" pitchFamily="34" charset="0"/>
              </a:rPr>
              <a:t>)F</a:t>
            </a:r>
            <a:r>
              <a:rPr lang="en-GB" sz="2800" baseline="-25000" dirty="0">
                <a:latin typeface="Gill Sans MT" pitchFamily="34" charset="0"/>
              </a:rPr>
              <a:t>2</a:t>
            </a:r>
            <a:r>
              <a:rPr lang="en-GB" sz="2800" dirty="0">
                <a:latin typeface="Gill Sans MT" pitchFamily="34" charset="0"/>
              </a:rPr>
              <a:t>(X</a:t>
            </a:r>
            <a:r>
              <a:rPr lang="en-GB" sz="2800" baseline="-25000" dirty="0">
                <a:latin typeface="Gill Sans MT" pitchFamily="34" charset="0"/>
              </a:rPr>
              <a:t>24</a:t>
            </a:r>
            <a:r>
              <a:rPr lang="en-GB" sz="2800" dirty="0">
                <a:latin typeface="Gill Sans MT" pitchFamily="34" charset="0"/>
              </a:rPr>
              <a:t>)F</a:t>
            </a:r>
            <a:r>
              <a:rPr lang="en-GB" sz="2800" baseline="-25000" dirty="0">
                <a:latin typeface="Gill Sans MT" pitchFamily="34" charset="0"/>
              </a:rPr>
              <a:t>3</a:t>
            </a:r>
            <a:r>
              <a:rPr lang="en-GB" sz="2800" dirty="0">
                <a:latin typeface="Gill Sans MT" pitchFamily="34" charset="0"/>
              </a:rPr>
              <a:t>(X</a:t>
            </a:r>
            <a:r>
              <a:rPr lang="en-GB" sz="2800" baseline="-25000" dirty="0">
                <a:latin typeface="Gill Sans MT" pitchFamily="34" charset="0"/>
              </a:rPr>
              <a:t>34</a:t>
            </a:r>
            <a:r>
              <a:rPr lang="en-GB" sz="2800" dirty="0">
                <a:latin typeface="Gill Sans MT" pitchFamily="34" charset="0"/>
              </a:rPr>
              <a:t>)F</a:t>
            </a:r>
            <a:r>
              <a:rPr lang="en-GB" sz="2800" baseline="-25000" dirty="0">
                <a:latin typeface="Gill Sans MT" pitchFamily="34" charset="0"/>
              </a:rPr>
              <a:t>4</a:t>
            </a:r>
            <a:r>
              <a:rPr lang="en-GB" sz="2800" dirty="0">
                <a:latin typeface="Gill Sans MT" pitchFamily="34" charset="0"/>
              </a:rPr>
              <a:t>(X</a:t>
            </a:r>
            <a:r>
              <a:rPr lang="en-GB" sz="2800" baseline="-25000" dirty="0">
                <a:latin typeface="Gill Sans MT" pitchFamily="34" charset="0"/>
              </a:rPr>
              <a:t>13</a:t>
            </a:r>
            <a:r>
              <a:rPr lang="en-GB" sz="2800" dirty="0">
                <a:latin typeface="Gill Sans MT" pitchFamily="34" charset="0"/>
              </a:rPr>
              <a:t>)</a:t>
            </a:r>
            <a:endParaRPr lang="en-US" sz="2800" dirty="0">
              <a:latin typeface="Gill Sans MT" pitchFamily="34" charset="0"/>
            </a:endParaRPr>
          </a:p>
        </p:txBody>
      </p:sp>
      <p:sp>
        <p:nvSpPr>
          <p:cNvPr id="26630" name="TextBox 6"/>
          <p:cNvSpPr txBox="1">
            <a:spLocks noChangeArrowheads="1"/>
          </p:cNvSpPr>
          <p:nvPr/>
        </p:nvSpPr>
        <p:spPr bwMode="auto">
          <a:xfrm>
            <a:off x="4521200" y="4437063"/>
            <a:ext cx="19954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latin typeface="Gill Sans MT" pitchFamily="34" charset="0"/>
              </a:rPr>
              <a:t>X</a:t>
            </a:r>
            <a:r>
              <a:rPr lang="en-GB" sz="3600" baseline="-25000">
                <a:latin typeface="Gill Sans MT" pitchFamily="34" charset="0"/>
              </a:rPr>
              <a:t>1</a:t>
            </a:r>
            <a:r>
              <a:rPr lang="en-GB" sz="3600">
                <a:latin typeface="Gill Sans MT" pitchFamily="34" charset="0"/>
              </a:rPr>
              <a:t>      X</a:t>
            </a:r>
            <a:r>
              <a:rPr lang="en-GB" sz="3600" baseline="-25000">
                <a:latin typeface="Gill Sans MT" pitchFamily="34" charset="0"/>
              </a:rPr>
              <a:t>4</a:t>
            </a:r>
            <a:endParaRPr lang="en-US" sz="3600" baseline="-25000">
              <a:latin typeface="Gill Sans MT" pitchFamily="34" charset="0"/>
            </a:endParaRPr>
          </a:p>
        </p:txBody>
      </p:sp>
      <p:grpSp>
        <p:nvGrpSpPr>
          <p:cNvPr id="26631" name="Group 7"/>
          <p:cNvGrpSpPr>
            <a:grpSpLocks/>
          </p:cNvGrpSpPr>
          <p:nvPr/>
        </p:nvGrpSpPr>
        <p:grpSpPr bwMode="auto">
          <a:xfrm>
            <a:off x="5238750" y="4581525"/>
            <a:ext cx="412750" cy="368300"/>
            <a:chOff x="6156176" y="4797152"/>
            <a:chExt cx="413580" cy="368424"/>
          </a:xfrm>
        </p:grpSpPr>
        <p:cxnSp>
          <p:nvCxnSpPr>
            <p:cNvPr id="9" name="Straight Connector 8"/>
            <p:cNvCxnSpPr/>
            <p:nvPr/>
          </p:nvCxnSpPr>
          <p:spPr>
            <a:xfrm rot="5400000" flipH="1" flipV="1">
              <a:off x="6119891" y="4976599"/>
              <a:ext cx="360484" cy="1591"/>
            </a:xfrm>
            <a:prstGeom prst="line">
              <a:avLst/>
            </a:prstGeom>
            <a:ln w="3492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 flipV="1">
              <a:off x="6237602" y="4976599"/>
              <a:ext cx="360484" cy="1591"/>
            </a:xfrm>
            <a:prstGeom prst="line">
              <a:avLst/>
            </a:prstGeom>
            <a:ln w="3492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6156176" y="5157636"/>
              <a:ext cx="413580" cy="7940"/>
            </a:xfrm>
            <a:prstGeom prst="line">
              <a:avLst/>
            </a:prstGeom>
            <a:ln w="3492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632" name="TextBox 11"/>
          <p:cNvSpPr txBox="1">
            <a:spLocks noChangeArrowheads="1"/>
          </p:cNvSpPr>
          <p:nvPr/>
        </p:nvSpPr>
        <p:spPr bwMode="auto">
          <a:xfrm>
            <a:off x="4356100" y="5084763"/>
            <a:ext cx="31686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latin typeface="Gill Sans MT" pitchFamily="34" charset="0"/>
              </a:rPr>
              <a:t>X</a:t>
            </a:r>
            <a:r>
              <a:rPr lang="en-GB" sz="3600" baseline="-25000">
                <a:latin typeface="Gill Sans MT" pitchFamily="34" charset="0"/>
              </a:rPr>
              <a:t>1</a:t>
            </a:r>
            <a:r>
              <a:rPr lang="en-GB" sz="3600">
                <a:latin typeface="Gill Sans MT" pitchFamily="34" charset="0"/>
              </a:rPr>
              <a:t>      X</a:t>
            </a:r>
            <a:r>
              <a:rPr lang="en-GB" sz="3600" baseline="-25000">
                <a:latin typeface="Gill Sans MT" pitchFamily="34" charset="0"/>
              </a:rPr>
              <a:t>4</a:t>
            </a:r>
            <a:r>
              <a:rPr lang="en-GB" sz="3600">
                <a:latin typeface="Gill Sans MT" pitchFamily="34" charset="0"/>
              </a:rPr>
              <a:t> | X</a:t>
            </a:r>
            <a:r>
              <a:rPr lang="en-GB" sz="3600" baseline="-25000">
                <a:latin typeface="Gill Sans MT" pitchFamily="34" charset="0"/>
              </a:rPr>
              <a:t>2</a:t>
            </a:r>
            <a:endParaRPr lang="en-US" sz="3600" baseline="-25000">
              <a:latin typeface="Gill Sans MT" pitchFamily="34" charset="0"/>
            </a:endParaRPr>
          </a:p>
        </p:txBody>
      </p:sp>
      <p:sp>
        <p:nvSpPr>
          <p:cNvPr id="26633" name="TextBox 12"/>
          <p:cNvSpPr txBox="1">
            <a:spLocks noChangeArrowheads="1"/>
          </p:cNvSpPr>
          <p:nvPr/>
        </p:nvSpPr>
        <p:spPr bwMode="auto">
          <a:xfrm>
            <a:off x="7092950" y="5156200"/>
            <a:ext cx="9715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>
                <a:latin typeface="Gill Sans MT" pitchFamily="34" charset="0"/>
              </a:rPr>
              <a:t>etc</a:t>
            </a:r>
            <a:endParaRPr lang="en-US" sz="2800" b="1">
              <a:latin typeface="Gill Sans MT" pitchFamily="34" charset="0"/>
            </a:endParaRPr>
          </a:p>
        </p:txBody>
      </p:sp>
      <p:grpSp>
        <p:nvGrpSpPr>
          <p:cNvPr id="26634" name="Group 13"/>
          <p:cNvGrpSpPr>
            <a:grpSpLocks/>
          </p:cNvGrpSpPr>
          <p:nvPr/>
        </p:nvGrpSpPr>
        <p:grpSpPr bwMode="auto">
          <a:xfrm>
            <a:off x="5076825" y="5219700"/>
            <a:ext cx="412750" cy="368300"/>
            <a:chOff x="6156176" y="4797152"/>
            <a:chExt cx="413580" cy="368424"/>
          </a:xfrm>
        </p:grpSpPr>
        <p:cxnSp>
          <p:nvCxnSpPr>
            <p:cNvPr id="15" name="Straight Connector 14"/>
            <p:cNvCxnSpPr/>
            <p:nvPr/>
          </p:nvCxnSpPr>
          <p:spPr>
            <a:xfrm rot="5400000" flipH="1" flipV="1">
              <a:off x="6119891" y="4976599"/>
              <a:ext cx="360484" cy="1591"/>
            </a:xfrm>
            <a:prstGeom prst="line">
              <a:avLst/>
            </a:prstGeom>
            <a:ln w="3492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 flipH="1" flipV="1">
              <a:off x="6237602" y="4976599"/>
              <a:ext cx="360484" cy="1591"/>
            </a:xfrm>
            <a:prstGeom prst="line">
              <a:avLst/>
            </a:prstGeom>
            <a:ln w="3492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6156176" y="5157636"/>
              <a:ext cx="413580" cy="7940"/>
            </a:xfrm>
            <a:prstGeom prst="line">
              <a:avLst/>
            </a:prstGeom>
            <a:ln w="3492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Straight Connector 17"/>
          <p:cNvCxnSpPr/>
          <p:nvPr/>
        </p:nvCxnSpPr>
        <p:spPr>
          <a:xfrm rot="16200000" flipV="1">
            <a:off x="5078413" y="5265737"/>
            <a:ext cx="431800" cy="358775"/>
          </a:xfrm>
          <a:prstGeom prst="line">
            <a:avLst/>
          </a:prstGeom>
          <a:ln w="34925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683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Cumulative Distribution Network (CDN)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Which extra constraints?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Meaning, event “X</a:t>
            </a:r>
            <a:r>
              <a:rPr lang="en-GB" baseline="-25000" dirty="0" smtClean="0"/>
              <a:t>1</a:t>
            </a:r>
            <a:r>
              <a:rPr lang="en-GB" dirty="0" smtClean="0"/>
              <a:t> </a:t>
            </a:r>
            <a:r>
              <a:rPr lang="en-GB" dirty="0" smtClean="0">
                <a:sym typeface="Symbol"/>
              </a:rPr>
              <a:t> x</a:t>
            </a:r>
            <a:r>
              <a:rPr lang="en-GB" baseline="-25000" dirty="0" smtClean="0">
                <a:sym typeface="Symbol"/>
              </a:rPr>
              <a:t>1</a:t>
            </a:r>
            <a:r>
              <a:rPr lang="en-GB" dirty="0" smtClean="0">
                <a:sym typeface="Symbol"/>
              </a:rPr>
              <a:t>” is independent of “X</a:t>
            </a:r>
            <a:r>
              <a:rPr lang="en-GB" baseline="-25000" dirty="0" smtClean="0">
                <a:sym typeface="Symbol"/>
              </a:rPr>
              <a:t>3</a:t>
            </a:r>
            <a:r>
              <a:rPr lang="en-GB" dirty="0" smtClean="0">
                <a:sym typeface="Symbol"/>
              </a:rPr>
              <a:t>  x</a:t>
            </a:r>
            <a:r>
              <a:rPr lang="en-GB" baseline="-25000" dirty="0" smtClean="0">
                <a:sym typeface="Symbol"/>
              </a:rPr>
              <a:t>3</a:t>
            </a:r>
            <a:r>
              <a:rPr lang="en-GB" dirty="0" smtClean="0">
                <a:sym typeface="Symbol"/>
              </a:rPr>
              <a:t>” given “X</a:t>
            </a:r>
            <a:r>
              <a:rPr lang="en-GB" baseline="-25000" dirty="0" smtClean="0">
                <a:sym typeface="Symbol"/>
              </a:rPr>
              <a:t>2</a:t>
            </a:r>
            <a:r>
              <a:rPr lang="en-GB" dirty="0" smtClean="0">
                <a:sym typeface="Symbol"/>
              </a:rPr>
              <a:t>  x</a:t>
            </a:r>
            <a:r>
              <a:rPr lang="en-GB" baseline="-25000" dirty="0" smtClean="0">
                <a:sym typeface="Symbol"/>
              </a:rPr>
              <a:t>2</a:t>
            </a:r>
            <a:r>
              <a:rPr lang="en-GB" dirty="0" smtClean="0">
                <a:sym typeface="Symbol"/>
              </a:rPr>
              <a:t>”</a:t>
            </a:r>
          </a:p>
          <a:p>
            <a:pPr lvl="1"/>
            <a:r>
              <a:rPr lang="en-GB" dirty="0" smtClean="0">
                <a:sym typeface="Symbol"/>
              </a:rPr>
              <a:t>Clearly not true in general distributions</a:t>
            </a:r>
          </a:p>
          <a:p>
            <a:r>
              <a:rPr lang="en-GB" dirty="0" smtClean="0">
                <a:sym typeface="Symbol"/>
              </a:rPr>
              <a:t>If there is no natural order for variable values, encoding </a:t>
            </a:r>
            <a:r>
              <a:rPr lang="en-GB" i="1" dirty="0" smtClean="0">
                <a:sym typeface="Symbol"/>
              </a:rPr>
              <a:t>does</a:t>
            </a:r>
            <a:r>
              <a:rPr lang="en-GB" dirty="0" smtClean="0">
                <a:sym typeface="Symbol"/>
              </a:rPr>
              <a:t> matter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1619672" y="2073408"/>
            <a:ext cx="914400" cy="91440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X</a:t>
            </a:r>
            <a:r>
              <a:rPr lang="en-GB" baseline="-25000" dirty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873624" y="2060848"/>
            <a:ext cx="914400" cy="91440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1"/>
                </a:solidFill>
              </a:rPr>
              <a:t>X</a:t>
            </a:r>
            <a:r>
              <a:rPr lang="en-GB" baseline="-25000" dirty="0" smtClean="0">
                <a:solidFill>
                  <a:schemeClr val="tx1"/>
                </a:solidFill>
              </a:rPr>
              <a:t>2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228184" y="2073408"/>
            <a:ext cx="914400" cy="91440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1"/>
                </a:solidFill>
              </a:rPr>
              <a:t>X</a:t>
            </a:r>
            <a:r>
              <a:rPr lang="en-GB" baseline="-25000" dirty="0" smtClean="0">
                <a:solidFill>
                  <a:schemeClr val="tx1"/>
                </a:solidFill>
              </a:rPr>
              <a:t>3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6" idx="2"/>
            <a:endCxn id="5" idx="6"/>
          </p:cNvCxnSpPr>
          <p:nvPr/>
        </p:nvCxnSpPr>
        <p:spPr>
          <a:xfrm flipH="1">
            <a:off x="2534072" y="2518048"/>
            <a:ext cx="1339552" cy="12560"/>
          </a:xfrm>
          <a:prstGeom prst="straightConnector1">
            <a:avLst/>
          </a:prstGeom>
          <a:ln w="50800">
            <a:solidFill>
              <a:schemeClr val="tx1"/>
            </a:solidFill>
            <a:prstDash val="sysDash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2"/>
            <a:endCxn id="6" idx="6"/>
          </p:cNvCxnSpPr>
          <p:nvPr/>
        </p:nvCxnSpPr>
        <p:spPr>
          <a:xfrm flipH="1" flipV="1">
            <a:off x="4788024" y="2518048"/>
            <a:ext cx="1440160" cy="12560"/>
          </a:xfrm>
          <a:prstGeom prst="straightConnector1">
            <a:avLst/>
          </a:prstGeom>
          <a:ln w="50800">
            <a:solidFill>
              <a:schemeClr val="tx1"/>
            </a:solidFill>
            <a:prstDash val="sysDash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5"/>
          <p:cNvSpPr txBox="1">
            <a:spLocks noChangeArrowheads="1"/>
          </p:cNvSpPr>
          <p:nvPr/>
        </p:nvSpPr>
        <p:spPr bwMode="auto">
          <a:xfrm>
            <a:off x="2570082" y="3059816"/>
            <a:ext cx="36375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Gill Sans MT" pitchFamily="34" charset="0"/>
              </a:rPr>
              <a:t>F(X</a:t>
            </a:r>
            <a:r>
              <a:rPr lang="en-GB" sz="2800" baseline="-25000" dirty="0" smtClean="0">
                <a:latin typeface="Gill Sans MT" pitchFamily="34" charset="0"/>
              </a:rPr>
              <a:t>123</a:t>
            </a:r>
            <a:r>
              <a:rPr lang="en-GB" sz="2800" dirty="0" smtClean="0">
                <a:latin typeface="Gill Sans MT" pitchFamily="34" charset="0"/>
              </a:rPr>
              <a:t>) </a:t>
            </a:r>
            <a:r>
              <a:rPr lang="en-GB" sz="2800" dirty="0">
                <a:latin typeface="Gill Sans MT" pitchFamily="34" charset="0"/>
              </a:rPr>
              <a:t>= </a:t>
            </a:r>
            <a:r>
              <a:rPr lang="en-GB" sz="2800" dirty="0" smtClean="0">
                <a:latin typeface="Gill Sans MT" pitchFamily="34" charset="0"/>
              </a:rPr>
              <a:t>F</a:t>
            </a:r>
            <a:r>
              <a:rPr lang="en-GB" sz="2800" baseline="-25000" dirty="0" smtClean="0">
                <a:latin typeface="Gill Sans MT" pitchFamily="34" charset="0"/>
              </a:rPr>
              <a:t>1</a:t>
            </a:r>
            <a:r>
              <a:rPr lang="en-GB" sz="2800" dirty="0" smtClean="0">
                <a:latin typeface="Gill Sans MT" pitchFamily="34" charset="0"/>
              </a:rPr>
              <a:t>(X</a:t>
            </a:r>
            <a:r>
              <a:rPr lang="en-GB" sz="2800" baseline="-25000" dirty="0" smtClean="0">
                <a:latin typeface="Gill Sans MT" pitchFamily="34" charset="0"/>
              </a:rPr>
              <a:t>12</a:t>
            </a:r>
            <a:r>
              <a:rPr lang="en-GB" sz="2800" dirty="0" smtClean="0">
                <a:latin typeface="Gill Sans MT" pitchFamily="34" charset="0"/>
              </a:rPr>
              <a:t>)F</a:t>
            </a:r>
            <a:r>
              <a:rPr lang="en-GB" sz="2800" baseline="-25000" dirty="0" smtClean="0">
                <a:latin typeface="Gill Sans MT" pitchFamily="34" charset="0"/>
              </a:rPr>
              <a:t>2</a:t>
            </a:r>
            <a:r>
              <a:rPr lang="en-GB" sz="2800" dirty="0" smtClean="0">
                <a:latin typeface="Gill Sans MT" pitchFamily="34" charset="0"/>
              </a:rPr>
              <a:t>(X</a:t>
            </a:r>
            <a:r>
              <a:rPr lang="en-GB" sz="2800" baseline="-25000" dirty="0" smtClean="0">
                <a:latin typeface="Gill Sans MT" pitchFamily="34" charset="0"/>
              </a:rPr>
              <a:t>23</a:t>
            </a:r>
            <a:r>
              <a:rPr lang="en-GB" sz="2800" dirty="0" smtClean="0">
                <a:latin typeface="Gill Sans MT" pitchFamily="34" charset="0"/>
              </a:rPr>
              <a:t>)</a:t>
            </a:r>
            <a:endParaRPr lang="en-US" sz="28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8214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Relationship</a:t>
            </a:r>
            <a:endParaRPr lang="en-US" smtClean="0"/>
          </a:p>
        </p:txBody>
      </p:sp>
      <p:sp>
        <p:nvSpPr>
          <p:cNvPr id="2765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GB" dirty="0" smtClean="0"/>
              <a:t>CDN: the resulting PMF (usual CDF2PMF transform)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r>
              <a:rPr lang="en-GB" dirty="0" err="1" smtClean="0"/>
              <a:t>Moebius</a:t>
            </a:r>
            <a:r>
              <a:rPr lang="en-GB" dirty="0" smtClean="0"/>
              <a:t>: the resulting PMF is equivalent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r>
              <a:rPr lang="en-GB" dirty="0" smtClean="0"/>
              <a:t>Notice: </a:t>
            </a:r>
            <a:r>
              <a:rPr lang="en-GB" dirty="0" err="1" smtClean="0"/>
              <a:t>q</a:t>
            </a:r>
            <a:r>
              <a:rPr lang="en-GB" baseline="-25000" dirty="0" err="1" smtClean="0"/>
              <a:t>B</a:t>
            </a:r>
            <a:r>
              <a:rPr lang="en-GB" dirty="0" smtClean="0"/>
              <a:t> = P(X</a:t>
            </a:r>
            <a:r>
              <a:rPr lang="en-GB" baseline="-25000" dirty="0" smtClean="0"/>
              <a:t>B</a:t>
            </a:r>
            <a:r>
              <a:rPr lang="en-GB" dirty="0" smtClean="0"/>
              <a:t> = 0) = </a:t>
            </a:r>
            <a:r>
              <a:rPr lang="en-GB" dirty="0" smtClean="0"/>
              <a:t>P(X</a:t>
            </a:r>
            <a:r>
              <a:rPr lang="en-GB" baseline="-25000" dirty="0"/>
              <a:t>\</a:t>
            </a:r>
            <a:r>
              <a:rPr lang="en-GB" baseline="-25000" dirty="0" smtClean="0"/>
              <a:t>B</a:t>
            </a:r>
            <a:r>
              <a:rPr lang="en-GB" dirty="0" smtClean="0"/>
              <a:t> </a:t>
            </a:r>
            <a:r>
              <a:rPr lang="en-GB" dirty="0" smtClean="0">
                <a:sym typeface="Symbol" pitchFamily="18" charset="2"/>
              </a:rPr>
              <a:t> 1, </a:t>
            </a:r>
            <a:r>
              <a:rPr lang="en-GB" dirty="0" smtClean="0">
                <a:sym typeface="Symbol" pitchFamily="18" charset="2"/>
              </a:rPr>
              <a:t>X</a:t>
            </a:r>
            <a:r>
              <a:rPr lang="en-GB" baseline="-25000" dirty="0" smtClean="0">
                <a:sym typeface="Symbol" pitchFamily="18" charset="2"/>
              </a:rPr>
              <a:t>B</a:t>
            </a:r>
            <a:r>
              <a:rPr lang="en-GB" dirty="0" smtClean="0">
                <a:sym typeface="Symbol" pitchFamily="18" charset="2"/>
              </a:rPr>
              <a:t> </a:t>
            </a:r>
            <a:r>
              <a:rPr lang="en-GB" dirty="0" smtClean="0">
                <a:sym typeface="Symbol" pitchFamily="18" charset="2"/>
              </a:rPr>
              <a:t> 0)</a:t>
            </a:r>
          </a:p>
          <a:p>
            <a:r>
              <a:rPr lang="en-GB" dirty="0" smtClean="0">
                <a:sym typeface="Symbol" pitchFamily="18" charset="2"/>
              </a:rPr>
              <a:t>However, in a CDN, parameters further factorize over cliques</a:t>
            </a:r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1700213"/>
            <a:ext cx="6913563" cy="109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7813" y="3559175"/>
            <a:ext cx="5832475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2555875" y="5589588"/>
            <a:ext cx="37750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/>
            <a:r>
              <a:rPr lang="en-GB" sz="3200" i="1">
                <a:latin typeface="Gill Sans MT" pitchFamily="34" charset="0"/>
                <a:sym typeface="Symbol" pitchFamily="18" charset="2"/>
              </a:rPr>
              <a:t>q</a:t>
            </a:r>
            <a:r>
              <a:rPr lang="en-GB" sz="3200" i="1" baseline="-25000">
                <a:latin typeface="Gill Sans MT" pitchFamily="34" charset="0"/>
                <a:sym typeface="Symbol" pitchFamily="18" charset="2"/>
              </a:rPr>
              <a:t>1234</a:t>
            </a:r>
            <a:r>
              <a:rPr lang="en-GB" sz="3200" i="1">
                <a:latin typeface="Gill Sans MT" pitchFamily="34" charset="0"/>
                <a:sym typeface="Symbol" pitchFamily="18" charset="2"/>
              </a:rPr>
              <a:t> = q</a:t>
            </a:r>
            <a:r>
              <a:rPr lang="en-GB" sz="3200" i="1" baseline="-25000">
                <a:latin typeface="Gill Sans MT" pitchFamily="34" charset="0"/>
                <a:sym typeface="Symbol" pitchFamily="18" charset="2"/>
              </a:rPr>
              <a:t>12</a:t>
            </a:r>
            <a:r>
              <a:rPr lang="en-GB" sz="3200" i="1">
                <a:latin typeface="Gill Sans MT" pitchFamily="34" charset="0"/>
                <a:sym typeface="Symbol" pitchFamily="18" charset="2"/>
              </a:rPr>
              <a:t>q</a:t>
            </a:r>
            <a:r>
              <a:rPr lang="en-GB" sz="3200" i="1" baseline="-25000">
                <a:latin typeface="Gill Sans MT" pitchFamily="34" charset="0"/>
                <a:sym typeface="Symbol" pitchFamily="18" charset="2"/>
              </a:rPr>
              <a:t>13</a:t>
            </a:r>
            <a:r>
              <a:rPr lang="en-GB" sz="3200" i="1">
                <a:latin typeface="Gill Sans MT" pitchFamily="34" charset="0"/>
                <a:sym typeface="Symbol" pitchFamily="18" charset="2"/>
              </a:rPr>
              <a:t>q</a:t>
            </a:r>
            <a:r>
              <a:rPr lang="en-GB" sz="3200" i="1" baseline="-25000">
                <a:latin typeface="Gill Sans MT" pitchFamily="34" charset="0"/>
                <a:sym typeface="Symbol" pitchFamily="18" charset="2"/>
              </a:rPr>
              <a:t>24</a:t>
            </a:r>
            <a:r>
              <a:rPr lang="en-GB" sz="3200" i="1">
                <a:latin typeface="Gill Sans MT" pitchFamily="34" charset="0"/>
                <a:sym typeface="Symbol" pitchFamily="18" charset="2"/>
              </a:rPr>
              <a:t>q</a:t>
            </a:r>
            <a:r>
              <a:rPr lang="en-GB" sz="3200" i="1" baseline="-25000">
                <a:latin typeface="Gill Sans MT" pitchFamily="34" charset="0"/>
                <a:sym typeface="Symbol" pitchFamily="18" charset="2"/>
              </a:rPr>
              <a:t>34</a:t>
            </a:r>
            <a:endParaRPr lang="en-GB" sz="3200" i="1" baseline="-2500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61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Relationship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Calculating likelihoods can be easily reduced to inference in factor graphs in a “pseudo-distribution”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Example: find the joint distribution of </a:t>
            </a:r>
            <a:r>
              <a:rPr lang="en-GB" i="1" dirty="0" smtClean="0"/>
              <a:t>X</a:t>
            </a:r>
            <a:r>
              <a:rPr lang="en-GB" i="1" baseline="-25000" dirty="0" smtClean="0"/>
              <a:t>1</a:t>
            </a:r>
            <a:r>
              <a:rPr lang="en-GB" dirty="0" smtClean="0"/>
              <a:t>, </a:t>
            </a:r>
            <a:r>
              <a:rPr lang="en-GB" i="1" dirty="0" smtClean="0"/>
              <a:t>X</a:t>
            </a:r>
            <a:r>
              <a:rPr lang="en-GB" i="1" baseline="-25000" dirty="0" smtClean="0"/>
              <a:t>2</a:t>
            </a:r>
            <a:r>
              <a:rPr lang="en-GB" dirty="0" smtClean="0"/>
              <a:t>, </a:t>
            </a:r>
            <a:r>
              <a:rPr lang="en-GB" i="1" dirty="0" smtClean="0"/>
              <a:t>X</a:t>
            </a:r>
            <a:r>
              <a:rPr lang="en-GB" i="1" baseline="-25000" dirty="0" smtClean="0"/>
              <a:t>3</a:t>
            </a:r>
            <a:r>
              <a:rPr lang="en-GB" dirty="0" smtClean="0"/>
              <a:t> below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743857" y="4944208"/>
            <a:ext cx="576436" cy="575766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X</a:t>
            </a:r>
            <a:r>
              <a:rPr lang="en-GB" sz="1600" baseline="-25000" dirty="0" smtClean="0">
                <a:solidFill>
                  <a:schemeClr val="tx1"/>
                </a:solidFill>
              </a:rPr>
              <a:t>1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823977" y="4942539"/>
            <a:ext cx="576436" cy="575766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X</a:t>
            </a:r>
            <a:r>
              <a:rPr lang="en-GB" sz="1600" baseline="-25000" dirty="0" smtClean="0">
                <a:solidFill>
                  <a:schemeClr val="tx1"/>
                </a:solidFill>
              </a:rPr>
              <a:t>2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850377" y="4942539"/>
            <a:ext cx="576436" cy="575766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X</a:t>
            </a:r>
            <a:r>
              <a:rPr lang="en-GB" sz="1600" baseline="-25000" dirty="0" smtClean="0">
                <a:solidFill>
                  <a:schemeClr val="tx1"/>
                </a:solidFill>
              </a:rPr>
              <a:t>3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stCxn id="4" idx="6"/>
            <a:endCxn id="5" idx="2"/>
          </p:cNvCxnSpPr>
          <p:nvPr/>
        </p:nvCxnSpPr>
        <p:spPr>
          <a:xfrm flipV="1">
            <a:off x="1320293" y="5230422"/>
            <a:ext cx="503684" cy="1669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6"/>
            <a:endCxn id="6" idx="2"/>
          </p:cNvCxnSpPr>
          <p:nvPr/>
        </p:nvCxnSpPr>
        <p:spPr>
          <a:xfrm>
            <a:off x="2400413" y="5230422"/>
            <a:ext cx="449964" cy="0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70156" y="5068181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reduces to</a:t>
            </a:r>
            <a:endParaRPr lang="en-GB" dirty="0"/>
          </a:p>
        </p:txBody>
      </p:sp>
      <p:sp>
        <p:nvSpPr>
          <p:cNvPr id="10" name="Oval 9"/>
          <p:cNvSpPr/>
          <p:nvPr/>
        </p:nvSpPr>
        <p:spPr>
          <a:xfrm>
            <a:off x="5201412" y="5518901"/>
            <a:ext cx="576436" cy="575766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X</a:t>
            </a:r>
            <a:r>
              <a:rPr lang="en-GB" sz="1600" baseline="-25000" dirty="0" smtClean="0">
                <a:solidFill>
                  <a:schemeClr val="tx1"/>
                </a:solidFill>
              </a:rPr>
              <a:t>1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281532" y="5517232"/>
            <a:ext cx="576436" cy="575766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X</a:t>
            </a:r>
            <a:r>
              <a:rPr lang="en-GB" sz="1600" baseline="-25000" dirty="0" smtClean="0">
                <a:solidFill>
                  <a:schemeClr val="tx1"/>
                </a:solidFill>
              </a:rPr>
              <a:t>2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7932" y="5517232"/>
            <a:ext cx="576436" cy="575766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X</a:t>
            </a:r>
            <a:r>
              <a:rPr lang="en-GB" sz="1600" baseline="-25000" dirty="0" smtClean="0">
                <a:solidFill>
                  <a:schemeClr val="tx1"/>
                </a:solidFill>
              </a:rPr>
              <a:t>3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220072" y="4582797"/>
            <a:ext cx="576436" cy="575766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Z</a:t>
            </a:r>
            <a:r>
              <a:rPr lang="en-GB" sz="1600" baseline="-25000" dirty="0" smtClean="0">
                <a:solidFill>
                  <a:schemeClr val="tx1"/>
                </a:solidFill>
              </a:rPr>
              <a:t>1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300192" y="4581128"/>
            <a:ext cx="576436" cy="575766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Z</a:t>
            </a:r>
            <a:r>
              <a:rPr lang="en-GB" sz="1600" baseline="-25000" dirty="0" smtClean="0">
                <a:solidFill>
                  <a:schemeClr val="tx1"/>
                </a:solidFill>
              </a:rPr>
              <a:t>2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326592" y="4581128"/>
            <a:ext cx="576436" cy="575766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Z</a:t>
            </a:r>
            <a:r>
              <a:rPr lang="en-GB" sz="1600" baseline="-25000" dirty="0" smtClean="0">
                <a:solidFill>
                  <a:schemeClr val="tx1"/>
                </a:solidFill>
              </a:rPr>
              <a:t>3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76728" y="5276291"/>
            <a:ext cx="144016" cy="123981"/>
          </a:xfrm>
          <a:prstGeom prst="rect">
            <a:avLst/>
          </a:prstGeom>
          <a:solidFill>
            <a:schemeClr val="tx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13" idx="5"/>
            <a:endCxn id="16" idx="0"/>
          </p:cNvCxnSpPr>
          <p:nvPr/>
        </p:nvCxnSpPr>
        <p:spPr>
          <a:xfrm>
            <a:off x="5712091" y="5074244"/>
            <a:ext cx="336645" cy="202047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7"/>
            <a:endCxn id="16" idx="2"/>
          </p:cNvCxnSpPr>
          <p:nvPr/>
        </p:nvCxnSpPr>
        <p:spPr>
          <a:xfrm flipV="1">
            <a:off x="5693431" y="5400272"/>
            <a:ext cx="355305" cy="202948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1"/>
            <a:endCxn id="16" idx="2"/>
          </p:cNvCxnSpPr>
          <p:nvPr/>
        </p:nvCxnSpPr>
        <p:spPr>
          <a:xfrm flipH="1" flipV="1">
            <a:off x="6048736" y="5400272"/>
            <a:ext cx="317213" cy="201279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4" idx="3"/>
            <a:endCxn id="16" idx="0"/>
          </p:cNvCxnSpPr>
          <p:nvPr/>
        </p:nvCxnSpPr>
        <p:spPr>
          <a:xfrm flipH="1">
            <a:off x="6048736" y="5072575"/>
            <a:ext cx="335873" cy="203716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024681" y="5271983"/>
            <a:ext cx="144016" cy="123981"/>
          </a:xfrm>
          <a:prstGeom prst="rect">
            <a:avLst/>
          </a:prstGeom>
          <a:solidFill>
            <a:schemeClr val="tx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>
            <a:stCxn id="14" idx="5"/>
          </p:cNvCxnSpPr>
          <p:nvPr/>
        </p:nvCxnSpPr>
        <p:spPr>
          <a:xfrm>
            <a:off x="6792211" y="5072575"/>
            <a:ext cx="304478" cy="199408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1" idx="7"/>
            <a:endCxn id="21" idx="2"/>
          </p:cNvCxnSpPr>
          <p:nvPr/>
        </p:nvCxnSpPr>
        <p:spPr>
          <a:xfrm flipV="1">
            <a:off x="6773551" y="5395964"/>
            <a:ext cx="323138" cy="205587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2" idx="1"/>
            <a:endCxn id="21" idx="2"/>
          </p:cNvCxnSpPr>
          <p:nvPr/>
        </p:nvCxnSpPr>
        <p:spPr>
          <a:xfrm flipH="1" flipV="1">
            <a:off x="7096689" y="5395964"/>
            <a:ext cx="295660" cy="205587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5" idx="3"/>
            <a:endCxn id="21" idx="0"/>
          </p:cNvCxnSpPr>
          <p:nvPr/>
        </p:nvCxnSpPr>
        <p:spPr>
          <a:xfrm flipH="1">
            <a:off x="7096689" y="5072575"/>
            <a:ext cx="314320" cy="199408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932040" y="4807667"/>
            <a:ext cx="144016" cy="123981"/>
          </a:xfrm>
          <a:prstGeom prst="rect">
            <a:avLst/>
          </a:prstGeom>
          <a:solidFill>
            <a:schemeClr val="tx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>
            <a:stCxn id="26" idx="3"/>
            <a:endCxn id="13" idx="2"/>
          </p:cNvCxnSpPr>
          <p:nvPr/>
        </p:nvCxnSpPr>
        <p:spPr>
          <a:xfrm>
            <a:off x="5076056" y="4869658"/>
            <a:ext cx="144016" cy="1022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012160" y="4798523"/>
            <a:ext cx="144016" cy="123981"/>
          </a:xfrm>
          <a:prstGeom prst="rect">
            <a:avLst/>
          </a:prstGeom>
          <a:solidFill>
            <a:schemeClr val="tx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>
            <a:stCxn id="28" idx="3"/>
          </p:cNvCxnSpPr>
          <p:nvPr/>
        </p:nvCxnSpPr>
        <p:spPr>
          <a:xfrm>
            <a:off x="6156176" y="4860514"/>
            <a:ext cx="144016" cy="1022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7038560" y="4798523"/>
            <a:ext cx="144016" cy="123981"/>
          </a:xfrm>
          <a:prstGeom prst="rect">
            <a:avLst/>
          </a:prstGeom>
          <a:solidFill>
            <a:schemeClr val="tx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30" idx="3"/>
          </p:cNvCxnSpPr>
          <p:nvPr/>
        </p:nvCxnSpPr>
        <p:spPr>
          <a:xfrm>
            <a:off x="7182576" y="4860514"/>
            <a:ext cx="144016" cy="1022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6909" y="2420888"/>
            <a:ext cx="6913563" cy="109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TextBox 32"/>
          <p:cNvSpPr txBox="1"/>
          <p:nvPr/>
        </p:nvSpPr>
        <p:spPr>
          <a:xfrm>
            <a:off x="395536" y="2780928"/>
            <a:ext cx="1670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P(</a:t>
            </a:r>
            <a:r>
              <a:rPr lang="en-GB" sz="2400" b="1" dirty="0" smtClean="0"/>
              <a:t>X</a:t>
            </a:r>
            <a:r>
              <a:rPr lang="en-GB" sz="2400" dirty="0" smtClean="0"/>
              <a:t> = </a:t>
            </a:r>
            <a:r>
              <a:rPr lang="en-GB" sz="2400" b="1" dirty="0" smtClean="0"/>
              <a:t>x</a:t>
            </a:r>
            <a:r>
              <a:rPr lang="en-GB" sz="2400" dirty="0" smtClean="0"/>
              <a:t>) =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27689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Graphical Models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Graphs provide a language for describing independence constraints</a:t>
            </a:r>
          </a:p>
          <a:p>
            <a:pPr lvl="1"/>
            <a:r>
              <a:rPr lang="en-GB" dirty="0" smtClean="0"/>
              <a:t>Applications to causal and probabilistic processes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The corresponding probabilistic models should obey the constraints encoded in the graph</a:t>
            </a:r>
          </a:p>
          <a:p>
            <a:endParaRPr lang="en-GB" dirty="0"/>
          </a:p>
          <a:p>
            <a:r>
              <a:rPr lang="en-GB" dirty="0" smtClean="0"/>
              <a:t>Example: P(X</a:t>
            </a:r>
            <a:r>
              <a:rPr lang="en-GB" baseline="-25000" dirty="0" smtClean="0"/>
              <a:t>1</a:t>
            </a:r>
            <a:r>
              <a:rPr lang="en-GB" dirty="0" smtClean="0"/>
              <a:t>, X</a:t>
            </a:r>
            <a:r>
              <a:rPr lang="en-GB" baseline="-25000" dirty="0" smtClean="0"/>
              <a:t>2</a:t>
            </a:r>
            <a:r>
              <a:rPr lang="en-GB" dirty="0" smtClean="0"/>
              <a:t>, X</a:t>
            </a:r>
            <a:r>
              <a:rPr lang="en-GB" baseline="-25000" dirty="0" smtClean="0"/>
              <a:t>3</a:t>
            </a:r>
            <a:r>
              <a:rPr lang="en-GB" dirty="0" smtClean="0"/>
              <a:t>) is </a:t>
            </a:r>
            <a:r>
              <a:rPr lang="en-GB" i="1" dirty="0" smtClean="0"/>
              <a:t>Markov with respect to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if X</a:t>
            </a:r>
            <a:r>
              <a:rPr lang="en-GB" baseline="-25000" dirty="0" smtClean="0"/>
              <a:t>1</a:t>
            </a:r>
            <a:r>
              <a:rPr lang="en-GB" dirty="0" smtClean="0"/>
              <a:t> is independent of X</a:t>
            </a:r>
            <a:r>
              <a:rPr lang="en-GB" baseline="-25000" dirty="0" smtClean="0"/>
              <a:t>3</a:t>
            </a:r>
            <a:r>
              <a:rPr lang="en-GB" dirty="0" smtClean="0"/>
              <a:t> given X</a:t>
            </a:r>
            <a:r>
              <a:rPr lang="en-GB" baseline="-25000" dirty="0" smtClean="0"/>
              <a:t>2</a:t>
            </a:r>
            <a:r>
              <a:rPr lang="en-GB" dirty="0" smtClean="0"/>
              <a:t> in P( </a:t>
            </a:r>
            <a:r>
              <a:rPr lang="en-GB" dirty="0" smtClean="0">
                <a:sym typeface="Symbol"/>
              </a:rPr>
              <a:t> </a:t>
            </a:r>
            <a:r>
              <a:rPr lang="en-GB" dirty="0" smtClean="0"/>
              <a:t>) 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1619672" y="4797152"/>
            <a:ext cx="914400" cy="91440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X</a:t>
            </a:r>
            <a:r>
              <a:rPr lang="en-GB" baseline="-25000" dirty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585592" y="4797152"/>
            <a:ext cx="914400" cy="91440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1"/>
                </a:solidFill>
              </a:rPr>
              <a:t>X</a:t>
            </a:r>
            <a:r>
              <a:rPr lang="en-GB" baseline="-25000" dirty="0" smtClean="0">
                <a:solidFill>
                  <a:schemeClr val="tx1"/>
                </a:solidFill>
              </a:rPr>
              <a:t>2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652120" y="4797152"/>
            <a:ext cx="914400" cy="91440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1"/>
                </a:solidFill>
              </a:rPr>
              <a:t>X</a:t>
            </a:r>
            <a:r>
              <a:rPr lang="en-GB" baseline="-25000" dirty="0" smtClean="0">
                <a:solidFill>
                  <a:schemeClr val="tx1"/>
                </a:solidFill>
              </a:rPr>
              <a:t>3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>
            <a:stCxn id="4" idx="6"/>
            <a:endCxn id="5" idx="2"/>
          </p:cNvCxnSpPr>
          <p:nvPr/>
        </p:nvCxnSpPr>
        <p:spPr>
          <a:xfrm>
            <a:off x="2534072" y="5254352"/>
            <a:ext cx="1051520" cy="0"/>
          </a:xfrm>
          <a:prstGeom prst="line">
            <a:avLst/>
          </a:prstGeom>
          <a:ln w="508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6"/>
            <a:endCxn id="6" idx="2"/>
          </p:cNvCxnSpPr>
          <p:nvPr/>
        </p:nvCxnSpPr>
        <p:spPr>
          <a:xfrm>
            <a:off x="4499992" y="5254352"/>
            <a:ext cx="1152128" cy="0"/>
          </a:xfrm>
          <a:prstGeom prst="line">
            <a:avLst/>
          </a:prstGeom>
          <a:ln w="508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35553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Relationship</a:t>
            </a:r>
            <a:endParaRPr lang="en-US" smtClean="0"/>
          </a:p>
        </p:txBody>
      </p:sp>
      <p:sp>
        <p:nvSpPr>
          <p:cNvPr id="2867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78450"/>
          </a:xfrm>
        </p:spPr>
        <p:txBody>
          <a:bodyPr/>
          <a:lstStyle/>
          <a:p>
            <a:r>
              <a:rPr lang="en-GB" dirty="0" smtClean="0"/>
              <a:t>CDN </a:t>
            </a:r>
            <a:r>
              <a:rPr lang="en-GB" dirty="0" smtClean="0"/>
              <a:t>models are a strict subset of </a:t>
            </a:r>
            <a:r>
              <a:rPr lang="en-GB" dirty="0" smtClean="0"/>
              <a:t>marginal independence models</a:t>
            </a:r>
            <a:endParaRPr lang="en-GB" dirty="0" smtClean="0"/>
          </a:p>
          <a:p>
            <a:r>
              <a:rPr lang="en-GB" dirty="0" smtClean="0"/>
              <a:t>Binary case: </a:t>
            </a:r>
            <a:r>
              <a:rPr lang="en-GB" dirty="0" err="1" smtClean="0"/>
              <a:t>Moebius</a:t>
            </a:r>
            <a:r>
              <a:rPr lang="en-GB" dirty="0" smtClean="0"/>
              <a:t> </a:t>
            </a:r>
            <a:r>
              <a:rPr lang="en-GB" dirty="0" smtClean="0"/>
              <a:t>should still be the approach of choice </a:t>
            </a:r>
            <a:r>
              <a:rPr lang="en-GB" dirty="0" smtClean="0"/>
              <a:t>where only independence </a:t>
            </a:r>
            <a:r>
              <a:rPr lang="en-GB" dirty="0" smtClean="0"/>
              <a:t>constraints are the </a:t>
            </a:r>
            <a:r>
              <a:rPr lang="en-GB" dirty="0" smtClean="0"/>
              <a:t>target</a:t>
            </a:r>
            <a:endParaRPr lang="en-GB" dirty="0" smtClean="0"/>
          </a:p>
          <a:p>
            <a:pPr lvl="1"/>
            <a:r>
              <a:rPr lang="en-GB" dirty="0" smtClean="0"/>
              <a:t>E.g., jointly testing the implication of independence assumptions</a:t>
            </a:r>
          </a:p>
          <a:p>
            <a:r>
              <a:rPr lang="en-GB" dirty="0" smtClean="0"/>
              <a:t>But...</a:t>
            </a:r>
            <a:endParaRPr lang="en-US" dirty="0" smtClean="0"/>
          </a:p>
          <a:p>
            <a:pPr lvl="1"/>
            <a:r>
              <a:rPr lang="en-GB" dirty="0" smtClean="0"/>
              <a:t>CDN models have a reasonable number of </a:t>
            </a:r>
            <a:r>
              <a:rPr lang="en-GB" dirty="0" smtClean="0"/>
              <a:t>parameters, </a:t>
            </a:r>
            <a:r>
              <a:rPr lang="en-GB" dirty="0" smtClean="0"/>
              <a:t>for small </a:t>
            </a:r>
            <a:r>
              <a:rPr lang="en-GB" dirty="0" smtClean="0"/>
              <a:t>tree-widths </a:t>
            </a:r>
            <a:r>
              <a:rPr lang="en-GB" dirty="0" smtClean="0"/>
              <a:t>any fitting criterion is tractable, and learning is trivially tractable anyway by marginal composite likelihood </a:t>
            </a:r>
            <a:r>
              <a:rPr lang="en-GB" dirty="0" smtClean="0"/>
              <a:t>estimation (more on that later)</a:t>
            </a:r>
            <a:endParaRPr lang="en-GB" dirty="0" smtClean="0"/>
          </a:p>
          <a:p>
            <a:pPr lvl="2"/>
            <a:r>
              <a:rPr lang="en-GB" dirty="0" smtClean="0"/>
              <a:t>Take-home message:  a still flexible bi-directed graph model with no need for latent variables to make fitting </a:t>
            </a:r>
            <a:r>
              <a:rPr lang="en-GB" dirty="0" smtClean="0"/>
              <a:t>tractable</a:t>
            </a:r>
            <a:endParaRPr lang="en-GB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991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Mixed CDN model (MCDN)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89525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How to construct a distribution Markov to this?</a:t>
            </a:r>
            <a:br>
              <a:rPr lang="en-GB" dirty="0" smtClean="0"/>
            </a:br>
            <a:endParaRPr lang="en-GB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GB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GB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GB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GB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GB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GB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GB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The binary ADMG parameterization by Richardson (2009) is complete, but with the same computational </a:t>
            </a:r>
            <a:r>
              <a:rPr lang="en-GB" dirty="0" smtClean="0"/>
              <a:t>difficulties</a:t>
            </a:r>
            <a:endParaRPr lang="en-GB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And how to easily extend it to non-Gaussian, infinite discrete cases, etc.?</a:t>
            </a:r>
            <a:endParaRPr lang="en-US" dirty="0"/>
          </a:p>
        </p:txBody>
      </p:sp>
      <p:pic>
        <p:nvPicPr>
          <p:cNvPr id="29699" name="Picture 3" descr="example1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4975" y="1628775"/>
            <a:ext cx="3397250" cy="297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288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Step 1: The high-level factorization</a:t>
            </a:r>
            <a:endParaRPr lang="en-US" smtClean="0"/>
          </a:p>
        </p:txBody>
      </p:sp>
      <p:sp>
        <p:nvSpPr>
          <p:cNvPr id="3072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GB" smtClean="0"/>
              <a:t>A </a:t>
            </a:r>
            <a:r>
              <a:rPr lang="en-GB" i="1" smtClean="0"/>
              <a:t>district</a:t>
            </a:r>
            <a:r>
              <a:rPr lang="en-GB" smtClean="0"/>
              <a:t> is a maximal set of vertices connected by bi-directed edges</a:t>
            </a:r>
          </a:p>
          <a:p>
            <a:r>
              <a:rPr lang="en-GB" smtClean="0"/>
              <a:t>For an ADMG </a:t>
            </a:r>
            <a:r>
              <a:rPr lang="en-GB" i="1" smtClean="0"/>
              <a:t>G</a:t>
            </a:r>
            <a:r>
              <a:rPr lang="en-GB" smtClean="0"/>
              <a:t> with vertex set </a:t>
            </a:r>
            <a:r>
              <a:rPr lang="en-GB" i="1" smtClean="0"/>
              <a:t>X</a:t>
            </a:r>
            <a:r>
              <a:rPr lang="en-GB" i="1" baseline="-25000" smtClean="0"/>
              <a:t>V</a:t>
            </a:r>
            <a:r>
              <a:rPr lang="en-GB" smtClean="0"/>
              <a:t> and districts {</a:t>
            </a:r>
            <a:r>
              <a:rPr lang="en-GB" i="1" smtClean="0"/>
              <a:t>D</a:t>
            </a:r>
            <a:r>
              <a:rPr lang="en-GB" i="1" baseline="-25000" smtClean="0"/>
              <a:t>i</a:t>
            </a:r>
            <a:r>
              <a:rPr lang="en-GB" smtClean="0"/>
              <a:t>}, define</a:t>
            </a:r>
            <a:br>
              <a:rPr lang="en-GB" smtClean="0"/>
            </a:br>
            <a:r>
              <a:rPr lang="en-GB" smtClean="0"/>
              <a:t/>
            </a:r>
            <a:br>
              <a:rPr lang="en-GB" smtClean="0"/>
            </a:br>
            <a:r>
              <a:rPr lang="en-GB" smtClean="0"/>
              <a:t/>
            </a:r>
            <a:br>
              <a:rPr lang="en-GB" smtClean="0"/>
            </a:br>
            <a:r>
              <a:rPr lang="en-GB" smtClean="0"/>
              <a:t/>
            </a:r>
            <a:br>
              <a:rPr lang="en-GB" smtClean="0"/>
            </a:br>
            <a:r>
              <a:rPr lang="en-GB" smtClean="0"/>
              <a:t/>
            </a:r>
            <a:br>
              <a:rPr lang="en-GB" smtClean="0"/>
            </a:br>
            <a:r>
              <a:rPr lang="en-GB" smtClean="0"/>
              <a:t/>
            </a:r>
            <a:br>
              <a:rPr lang="en-GB" smtClean="0"/>
            </a:br>
            <a:r>
              <a:rPr lang="en-GB" smtClean="0"/>
              <a:t>where </a:t>
            </a:r>
            <a:r>
              <a:rPr lang="en-GB" i="1" smtClean="0"/>
              <a:t>P</a:t>
            </a:r>
            <a:r>
              <a:rPr lang="en-GB" smtClean="0"/>
              <a:t>(</a:t>
            </a:r>
            <a:r>
              <a:rPr lang="en-GB" smtClean="0">
                <a:sym typeface="Symbol" pitchFamily="18" charset="2"/>
              </a:rPr>
              <a:t>) is a density/mass function and </a:t>
            </a:r>
            <a:r>
              <a:rPr lang="en-GB" i="1" smtClean="0">
                <a:sym typeface="Symbol" pitchFamily="18" charset="2"/>
              </a:rPr>
              <a:t>pa</a:t>
            </a:r>
            <a:r>
              <a:rPr lang="en-GB" i="1" baseline="-25000" smtClean="0">
                <a:sym typeface="Symbol" pitchFamily="18" charset="2"/>
              </a:rPr>
              <a:t>G</a:t>
            </a:r>
            <a:r>
              <a:rPr lang="en-GB" smtClean="0">
                <a:sym typeface="Symbol" pitchFamily="18" charset="2"/>
              </a:rPr>
              <a:t>() are parent of the given set in </a:t>
            </a:r>
            <a:r>
              <a:rPr lang="en-GB" i="1" smtClean="0">
                <a:sym typeface="Symbol" pitchFamily="18" charset="2"/>
              </a:rPr>
              <a:t>G</a:t>
            </a:r>
            <a:endParaRPr lang="en-US" i="1" smtClean="0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3030538"/>
            <a:ext cx="7848600" cy="169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9262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Step 1: The high-level factorization</a:t>
            </a:r>
            <a:endParaRPr lang="en-US" smtClean="0"/>
          </a:p>
        </p:txBody>
      </p:sp>
      <p:sp>
        <p:nvSpPr>
          <p:cNvPr id="3174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GB" smtClean="0"/>
              <a:t>Also, assume that each </a:t>
            </a:r>
            <a:r>
              <a:rPr lang="en-GB" i="1" smtClean="0"/>
              <a:t>P</a:t>
            </a:r>
            <a:r>
              <a:rPr lang="en-GB" i="1" baseline="-25000" smtClean="0"/>
              <a:t>i</a:t>
            </a:r>
            <a:r>
              <a:rPr lang="en-GB" smtClean="0"/>
              <a:t>(</a:t>
            </a:r>
            <a:r>
              <a:rPr lang="en-GB" smtClean="0">
                <a:sym typeface="Symbol" pitchFamily="18" charset="2"/>
              </a:rPr>
              <a:t> | ) is Markov with respect to subgraph </a:t>
            </a:r>
            <a:r>
              <a:rPr lang="en-GB" i="1" smtClean="0">
                <a:sym typeface="Symbol" pitchFamily="18" charset="2"/>
              </a:rPr>
              <a:t>G</a:t>
            </a:r>
            <a:r>
              <a:rPr lang="en-GB" i="1" baseline="-25000" smtClean="0">
                <a:sym typeface="Symbol" pitchFamily="18" charset="2"/>
              </a:rPr>
              <a:t>i</a:t>
            </a:r>
            <a:r>
              <a:rPr lang="en-GB" smtClean="0">
                <a:sym typeface="Symbol" pitchFamily="18" charset="2"/>
              </a:rPr>
              <a:t> – the graph we obtain from the corresponding subset</a:t>
            </a:r>
          </a:p>
          <a:p>
            <a:r>
              <a:rPr lang="en-GB" smtClean="0">
                <a:sym typeface="Symbol" pitchFamily="18" charset="2"/>
              </a:rPr>
              <a:t>We can show the resulting distribution is Markov</a:t>
            </a:r>
            <a:br>
              <a:rPr lang="en-GB" smtClean="0">
                <a:sym typeface="Symbol" pitchFamily="18" charset="2"/>
              </a:rPr>
            </a:br>
            <a:r>
              <a:rPr lang="en-GB" smtClean="0">
                <a:sym typeface="Symbol" pitchFamily="18" charset="2"/>
              </a:rPr>
              <a:t>with respect to the ADMG</a:t>
            </a:r>
            <a:endParaRPr lang="en-US" smtClean="0"/>
          </a:p>
        </p:txBody>
      </p:sp>
      <p:pic>
        <p:nvPicPr>
          <p:cNvPr id="3174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3088" y="3027363"/>
            <a:ext cx="1828800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3500438"/>
            <a:ext cx="2740025" cy="232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0200" y="3429000"/>
            <a:ext cx="2740025" cy="232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TextBox 6"/>
          <p:cNvSpPr txBox="1">
            <a:spLocks noChangeArrowheads="1"/>
          </p:cNvSpPr>
          <p:nvPr/>
        </p:nvSpPr>
        <p:spPr bwMode="auto">
          <a:xfrm>
            <a:off x="1476375" y="5662613"/>
            <a:ext cx="20875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latin typeface="Gill Sans MT" pitchFamily="34" charset="0"/>
              </a:rPr>
              <a:t>X</a:t>
            </a:r>
            <a:r>
              <a:rPr lang="en-GB" sz="3600" baseline="-25000">
                <a:latin typeface="Gill Sans MT" pitchFamily="34" charset="0"/>
              </a:rPr>
              <a:t>4</a:t>
            </a:r>
            <a:r>
              <a:rPr lang="en-GB" sz="3600">
                <a:latin typeface="Gill Sans MT" pitchFamily="34" charset="0"/>
              </a:rPr>
              <a:t>      X</a:t>
            </a:r>
            <a:r>
              <a:rPr lang="en-GB" sz="3600" baseline="-25000">
                <a:latin typeface="Gill Sans MT" pitchFamily="34" charset="0"/>
              </a:rPr>
              <a:t>1</a:t>
            </a:r>
            <a:endParaRPr lang="en-US" sz="3600" baseline="-25000">
              <a:latin typeface="Gill Sans MT" pitchFamily="34" charset="0"/>
            </a:endParaRPr>
          </a:p>
        </p:txBody>
      </p:sp>
      <p:grpSp>
        <p:nvGrpSpPr>
          <p:cNvPr id="31751" name="Group 7"/>
          <p:cNvGrpSpPr>
            <a:grpSpLocks/>
          </p:cNvGrpSpPr>
          <p:nvPr/>
        </p:nvGrpSpPr>
        <p:grpSpPr bwMode="auto">
          <a:xfrm>
            <a:off x="2141538" y="5797550"/>
            <a:ext cx="414337" cy="368300"/>
            <a:chOff x="6156176" y="4797152"/>
            <a:chExt cx="413580" cy="368424"/>
          </a:xfrm>
        </p:grpSpPr>
        <p:cxnSp>
          <p:nvCxnSpPr>
            <p:cNvPr id="9" name="Straight Connector 8"/>
            <p:cNvCxnSpPr/>
            <p:nvPr/>
          </p:nvCxnSpPr>
          <p:spPr>
            <a:xfrm rot="5400000" flipH="1" flipV="1">
              <a:off x="6119340" y="4976602"/>
              <a:ext cx="360484" cy="1584"/>
            </a:xfrm>
            <a:prstGeom prst="line">
              <a:avLst/>
            </a:prstGeom>
            <a:ln w="3492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 flipV="1">
              <a:off x="6238184" y="4976602"/>
              <a:ext cx="360484" cy="1585"/>
            </a:xfrm>
            <a:prstGeom prst="line">
              <a:avLst/>
            </a:prstGeom>
            <a:ln w="3492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6156176" y="5157636"/>
              <a:ext cx="413580" cy="7940"/>
            </a:xfrm>
            <a:prstGeom prst="line">
              <a:avLst/>
            </a:prstGeom>
            <a:ln w="3492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752" name="TextBox 12"/>
          <p:cNvSpPr txBox="1">
            <a:spLocks noChangeArrowheads="1"/>
          </p:cNvSpPr>
          <p:nvPr/>
        </p:nvSpPr>
        <p:spPr bwMode="auto">
          <a:xfrm>
            <a:off x="4576763" y="5661025"/>
            <a:ext cx="20875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latin typeface="Gill Sans MT" pitchFamily="34" charset="0"/>
              </a:rPr>
              <a:t>X</a:t>
            </a:r>
            <a:r>
              <a:rPr lang="en-GB" sz="3600" baseline="-25000">
                <a:latin typeface="Gill Sans MT" pitchFamily="34" charset="0"/>
              </a:rPr>
              <a:t>4</a:t>
            </a:r>
            <a:r>
              <a:rPr lang="en-GB" sz="3600">
                <a:latin typeface="Gill Sans MT" pitchFamily="34" charset="0"/>
              </a:rPr>
              <a:t>      X</a:t>
            </a:r>
            <a:r>
              <a:rPr lang="en-GB" sz="3600" baseline="-25000">
                <a:latin typeface="Gill Sans MT" pitchFamily="34" charset="0"/>
              </a:rPr>
              <a:t>1</a:t>
            </a:r>
            <a:endParaRPr lang="en-US" sz="3600" baseline="-25000">
              <a:latin typeface="Gill Sans MT" pitchFamily="34" charset="0"/>
            </a:endParaRPr>
          </a:p>
        </p:txBody>
      </p:sp>
      <p:grpSp>
        <p:nvGrpSpPr>
          <p:cNvPr id="31753" name="Group 13"/>
          <p:cNvGrpSpPr>
            <a:grpSpLocks/>
          </p:cNvGrpSpPr>
          <p:nvPr/>
        </p:nvGrpSpPr>
        <p:grpSpPr bwMode="auto">
          <a:xfrm>
            <a:off x="5241925" y="5794375"/>
            <a:ext cx="414338" cy="369888"/>
            <a:chOff x="6156176" y="4797152"/>
            <a:chExt cx="413580" cy="368424"/>
          </a:xfrm>
        </p:grpSpPr>
        <p:cxnSp>
          <p:nvCxnSpPr>
            <p:cNvPr id="15" name="Straight Connector 14"/>
            <p:cNvCxnSpPr/>
            <p:nvPr/>
          </p:nvCxnSpPr>
          <p:spPr>
            <a:xfrm rot="5400000" flipH="1" flipV="1">
              <a:off x="6120114" y="4977409"/>
              <a:ext cx="358936" cy="1585"/>
            </a:xfrm>
            <a:prstGeom prst="line">
              <a:avLst/>
            </a:prstGeom>
            <a:ln w="3492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 flipH="1" flipV="1">
              <a:off x="6238169" y="4976618"/>
              <a:ext cx="360517" cy="1584"/>
            </a:xfrm>
            <a:prstGeom prst="line">
              <a:avLst/>
            </a:prstGeom>
            <a:ln w="3492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6156176" y="5157669"/>
              <a:ext cx="413580" cy="7907"/>
            </a:xfrm>
            <a:prstGeom prst="line">
              <a:avLst/>
            </a:prstGeom>
            <a:ln w="3492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911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Step 1: The high-level factorization</a:t>
            </a:r>
            <a:endParaRPr lang="en-US" smtClean="0"/>
          </a:p>
        </p:txBody>
      </p:sp>
      <p:sp>
        <p:nvSpPr>
          <p:cNvPr id="3277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GB" smtClean="0"/>
              <a:t>Despite the seemingly “cyclic” appearance, this factorization always gives a valid </a:t>
            </a:r>
            <a:r>
              <a:rPr lang="en-GB" i="1" smtClean="0"/>
              <a:t>P</a:t>
            </a:r>
            <a:r>
              <a:rPr lang="en-GB" smtClean="0"/>
              <a:t>(</a:t>
            </a:r>
            <a:r>
              <a:rPr lang="en-GB" smtClean="0">
                <a:sym typeface="Symbol" pitchFamily="18" charset="2"/>
              </a:rPr>
              <a:t>) for any choice of </a:t>
            </a:r>
            <a:br>
              <a:rPr lang="en-GB" smtClean="0">
                <a:sym typeface="Symbol" pitchFamily="18" charset="2"/>
              </a:rPr>
            </a:br>
            <a:r>
              <a:rPr lang="en-GB" i="1" smtClean="0">
                <a:sym typeface="Symbol" pitchFamily="18" charset="2"/>
              </a:rPr>
              <a:t>P</a:t>
            </a:r>
            <a:r>
              <a:rPr lang="en-GB" i="1" baseline="-25000" smtClean="0">
                <a:sym typeface="Symbol" pitchFamily="18" charset="2"/>
              </a:rPr>
              <a:t>i</a:t>
            </a:r>
            <a:r>
              <a:rPr lang="en-GB" smtClean="0">
                <a:sym typeface="Symbol" pitchFamily="18" charset="2"/>
              </a:rPr>
              <a:t>( | )</a:t>
            </a:r>
          </a:p>
          <a:p>
            <a:endParaRPr lang="en-US" smtClean="0"/>
          </a:p>
        </p:txBody>
      </p:sp>
      <p:pic>
        <p:nvPicPr>
          <p:cNvPr id="3277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2355850"/>
            <a:ext cx="2195513" cy="186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TextBox 6"/>
          <p:cNvSpPr txBox="1">
            <a:spLocks noChangeArrowheads="1"/>
          </p:cNvSpPr>
          <p:nvPr/>
        </p:nvSpPr>
        <p:spPr bwMode="auto">
          <a:xfrm>
            <a:off x="782638" y="2708275"/>
            <a:ext cx="5118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>
                <a:latin typeface="Gill Sans MT" pitchFamily="34" charset="0"/>
              </a:rPr>
              <a:t>P(X</a:t>
            </a:r>
            <a:r>
              <a:rPr lang="en-GB" sz="2400" baseline="-25000">
                <a:latin typeface="Gill Sans MT" pitchFamily="34" charset="0"/>
              </a:rPr>
              <a:t>134</a:t>
            </a:r>
            <a:r>
              <a:rPr lang="en-GB" sz="2400">
                <a:latin typeface="Gill Sans MT" pitchFamily="34" charset="0"/>
              </a:rPr>
              <a:t>) = </a:t>
            </a:r>
            <a:r>
              <a:rPr lang="en-GB" sz="2400">
                <a:latin typeface="Gill Sans MT" pitchFamily="34" charset="0"/>
                <a:sym typeface="Symbol" pitchFamily="18" charset="2"/>
              </a:rPr>
              <a:t></a:t>
            </a:r>
            <a:r>
              <a:rPr lang="en-GB" sz="2400" baseline="-25000">
                <a:latin typeface="Gill Sans MT" pitchFamily="34" charset="0"/>
                <a:sym typeface="Symbol" pitchFamily="18" charset="2"/>
              </a:rPr>
              <a:t>x2</a:t>
            </a:r>
            <a:r>
              <a:rPr lang="en-GB" sz="2400">
                <a:latin typeface="Gill Sans MT" pitchFamily="34" charset="0"/>
              </a:rPr>
              <a:t>P(X</a:t>
            </a:r>
            <a:r>
              <a:rPr lang="en-GB" sz="2400" baseline="-25000">
                <a:latin typeface="Gill Sans MT" pitchFamily="34" charset="0"/>
              </a:rPr>
              <a:t>1</a:t>
            </a:r>
            <a:r>
              <a:rPr lang="en-GB" sz="2400">
                <a:latin typeface="Gill Sans MT" pitchFamily="34" charset="0"/>
              </a:rPr>
              <a:t>, x</a:t>
            </a:r>
            <a:r>
              <a:rPr lang="en-GB" sz="2400" baseline="-25000">
                <a:latin typeface="Gill Sans MT" pitchFamily="34" charset="0"/>
              </a:rPr>
              <a:t>2</a:t>
            </a:r>
            <a:r>
              <a:rPr lang="en-GB" sz="2400">
                <a:latin typeface="Gill Sans MT" pitchFamily="34" charset="0"/>
              </a:rPr>
              <a:t> | X</a:t>
            </a:r>
            <a:r>
              <a:rPr lang="en-GB" sz="2400" baseline="-25000">
                <a:latin typeface="Gill Sans MT" pitchFamily="34" charset="0"/>
              </a:rPr>
              <a:t>4</a:t>
            </a:r>
            <a:r>
              <a:rPr lang="en-GB" sz="2400">
                <a:latin typeface="Gill Sans MT" pitchFamily="34" charset="0"/>
              </a:rPr>
              <a:t>)P(X</a:t>
            </a:r>
            <a:r>
              <a:rPr lang="en-GB" sz="2400" baseline="-25000">
                <a:latin typeface="Gill Sans MT" pitchFamily="34" charset="0"/>
              </a:rPr>
              <a:t>3</a:t>
            </a:r>
            <a:r>
              <a:rPr lang="en-GB" sz="2400">
                <a:latin typeface="Gill Sans MT" pitchFamily="34" charset="0"/>
              </a:rPr>
              <a:t>, X</a:t>
            </a:r>
            <a:r>
              <a:rPr lang="en-GB" sz="2400" baseline="-25000">
                <a:latin typeface="Gill Sans MT" pitchFamily="34" charset="0"/>
              </a:rPr>
              <a:t>4</a:t>
            </a:r>
            <a:r>
              <a:rPr lang="en-GB" sz="2400">
                <a:latin typeface="Gill Sans MT" pitchFamily="34" charset="0"/>
              </a:rPr>
              <a:t> | X</a:t>
            </a:r>
            <a:r>
              <a:rPr lang="en-GB" sz="2400" baseline="-25000">
                <a:latin typeface="Gill Sans MT" pitchFamily="34" charset="0"/>
              </a:rPr>
              <a:t>1</a:t>
            </a:r>
            <a:r>
              <a:rPr lang="en-GB" sz="2400">
                <a:latin typeface="Gill Sans MT" pitchFamily="34" charset="0"/>
              </a:rPr>
              <a:t>)</a:t>
            </a:r>
            <a:endParaRPr lang="en-US" sz="2400">
              <a:latin typeface="Gill Sans MT" pitchFamily="34" charset="0"/>
            </a:endParaRPr>
          </a:p>
        </p:txBody>
      </p:sp>
      <p:sp>
        <p:nvSpPr>
          <p:cNvPr id="32773" name="TextBox 7"/>
          <p:cNvSpPr txBox="1">
            <a:spLocks noChangeArrowheads="1"/>
          </p:cNvSpPr>
          <p:nvPr/>
        </p:nvSpPr>
        <p:spPr bwMode="auto">
          <a:xfrm>
            <a:off x="1763713" y="3255963"/>
            <a:ext cx="33750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>
                <a:latin typeface="Gill Sans MT" pitchFamily="34" charset="0"/>
                <a:sym typeface="Symbol" pitchFamily="18" charset="2"/>
              </a:rPr>
              <a:t></a:t>
            </a:r>
            <a:r>
              <a:rPr lang="en-GB" sz="2400">
                <a:latin typeface="Gill Sans MT" pitchFamily="34" charset="0"/>
              </a:rPr>
              <a:t> P(X</a:t>
            </a:r>
            <a:r>
              <a:rPr lang="en-GB" sz="2400" baseline="-25000">
                <a:latin typeface="Gill Sans MT" pitchFamily="34" charset="0"/>
              </a:rPr>
              <a:t>1</a:t>
            </a:r>
            <a:r>
              <a:rPr lang="en-GB" sz="2400">
                <a:latin typeface="Gill Sans MT" pitchFamily="34" charset="0"/>
              </a:rPr>
              <a:t> | X</a:t>
            </a:r>
            <a:r>
              <a:rPr lang="en-GB" sz="2400" baseline="-25000">
                <a:latin typeface="Gill Sans MT" pitchFamily="34" charset="0"/>
              </a:rPr>
              <a:t>4</a:t>
            </a:r>
            <a:r>
              <a:rPr lang="en-GB" sz="2400">
                <a:latin typeface="Gill Sans MT" pitchFamily="34" charset="0"/>
              </a:rPr>
              <a:t>)P(X</a:t>
            </a:r>
            <a:r>
              <a:rPr lang="en-GB" sz="2400" baseline="-25000">
                <a:latin typeface="Gill Sans MT" pitchFamily="34" charset="0"/>
              </a:rPr>
              <a:t>3</a:t>
            </a:r>
            <a:r>
              <a:rPr lang="en-GB" sz="2400">
                <a:latin typeface="Gill Sans MT" pitchFamily="34" charset="0"/>
              </a:rPr>
              <a:t>, X</a:t>
            </a:r>
            <a:r>
              <a:rPr lang="en-GB" sz="2400" baseline="-25000">
                <a:latin typeface="Gill Sans MT" pitchFamily="34" charset="0"/>
              </a:rPr>
              <a:t>4</a:t>
            </a:r>
            <a:r>
              <a:rPr lang="en-GB" sz="2400">
                <a:latin typeface="Gill Sans MT" pitchFamily="34" charset="0"/>
              </a:rPr>
              <a:t> | X</a:t>
            </a:r>
            <a:r>
              <a:rPr lang="en-GB" sz="2400" baseline="-25000">
                <a:latin typeface="Gill Sans MT" pitchFamily="34" charset="0"/>
              </a:rPr>
              <a:t>1</a:t>
            </a:r>
            <a:r>
              <a:rPr lang="en-GB" sz="2400">
                <a:latin typeface="Gill Sans MT" pitchFamily="34" charset="0"/>
              </a:rPr>
              <a:t>)</a:t>
            </a:r>
            <a:endParaRPr lang="en-US" sz="2400">
              <a:latin typeface="Gill Sans MT" pitchFamily="34" charset="0"/>
            </a:endParaRPr>
          </a:p>
        </p:txBody>
      </p:sp>
      <p:sp>
        <p:nvSpPr>
          <p:cNvPr id="32774" name="TextBox 8"/>
          <p:cNvSpPr txBox="1">
            <a:spLocks noChangeArrowheads="1"/>
          </p:cNvSpPr>
          <p:nvPr/>
        </p:nvSpPr>
        <p:spPr bwMode="auto">
          <a:xfrm>
            <a:off x="822325" y="4076700"/>
            <a:ext cx="46370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>
                <a:latin typeface="Gill Sans MT" pitchFamily="34" charset="0"/>
              </a:rPr>
              <a:t>P(X</a:t>
            </a:r>
            <a:r>
              <a:rPr lang="en-GB" sz="2400" baseline="-25000">
                <a:latin typeface="Gill Sans MT" pitchFamily="34" charset="0"/>
              </a:rPr>
              <a:t>13</a:t>
            </a:r>
            <a:r>
              <a:rPr lang="en-GB" sz="2400">
                <a:latin typeface="Gill Sans MT" pitchFamily="34" charset="0"/>
              </a:rPr>
              <a:t>) = </a:t>
            </a:r>
            <a:r>
              <a:rPr lang="en-GB" sz="2400">
                <a:latin typeface="Gill Sans MT" pitchFamily="34" charset="0"/>
                <a:sym typeface="Symbol" pitchFamily="18" charset="2"/>
              </a:rPr>
              <a:t></a:t>
            </a:r>
            <a:r>
              <a:rPr lang="en-GB" sz="2400" baseline="-25000">
                <a:latin typeface="Gill Sans MT" pitchFamily="34" charset="0"/>
                <a:sym typeface="Symbol" pitchFamily="18" charset="2"/>
              </a:rPr>
              <a:t>x4</a:t>
            </a:r>
            <a:r>
              <a:rPr lang="en-GB" sz="2400">
                <a:latin typeface="Gill Sans MT" pitchFamily="34" charset="0"/>
              </a:rPr>
              <a:t>P(X</a:t>
            </a:r>
            <a:r>
              <a:rPr lang="en-GB" sz="2400" baseline="-25000">
                <a:latin typeface="Gill Sans MT" pitchFamily="34" charset="0"/>
              </a:rPr>
              <a:t>1 </a:t>
            </a:r>
            <a:r>
              <a:rPr lang="en-GB" sz="2400">
                <a:latin typeface="Gill Sans MT" pitchFamily="34" charset="0"/>
              </a:rPr>
              <a:t>| x</a:t>
            </a:r>
            <a:r>
              <a:rPr lang="en-GB" sz="2400" baseline="-25000">
                <a:latin typeface="Gill Sans MT" pitchFamily="34" charset="0"/>
              </a:rPr>
              <a:t>4</a:t>
            </a:r>
            <a:r>
              <a:rPr lang="en-GB" sz="2400">
                <a:latin typeface="Gill Sans MT" pitchFamily="34" charset="0"/>
              </a:rPr>
              <a:t>)P(X</a:t>
            </a:r>
            <a:r>
              <a:rPr lang="en-GB" sz="2400" baseline="-25000">
                <a:latin typeface="Gill Sans MT" pitchFamily="34" charset="0"/>
              </a:rPr>
              <a:t>3</a:t>
            </a:r>
            <a:r>
              <a:rPr lang="en-GB" sz="2400">
                <a:latin typeface="Gill Sans MT" pitchFamily="34" charset="0"/>
              </a:rPr>
              <a:t>, x</a:t>
            </a:r>
            <a:r>
              <a:rPr lang="en-GB" sz="2400" baseline="-25000">
                <a:latin typeface="Gill Sans MT" pitchFamily="34" charset="0"/>
              </a:rPr>
              <a:t>4</a:t>
            </a:r>
            <a:r>
              <a:rPr lang="en-GB" sz="2400">
                <a:latin typeface="Gill Sans MT" pitchFamily="34" charset="0"/>
              </a:rPr>
              <a:t> | X</a:t>
            </a:r>
            <a:r>
              <a:rPr lang="en-GB" sz="2400" baseline="-25000">
                <a:latin typeface="Gill Sans MT" pitchFamily="34" charset="0"/>
              </a:rPr>
              <a:t>1</a:t>
            </a:r>
            <a:r>
              <a:rPr lang="en-GB" sz="2400">
                <a:latin typeface="Gill Sans MT" pitchFamily="34" charset="0"/>
              </a:rPr>
              <a:t>)</a:t>
            </a:r>
            <a:endParaRPr lang="en-US" sz="2400">
              <a:latin typeface="Gill Sans MT" pitchFamily="34" charset="0"/>
            </a:endParaRPr>
          </a:p>
        </p:txBody>
      </p:sp>
      <p:sp>
        <p:nvSpPr>
          <p:cNvPr id="32775" name="TextBox 10"/>
          <p:cNvSpPr txBox="1">
            <a:spLocks noChangeArrowheads="1"/>
          </p:cNvSpPr>
          <p:nvPr/>
        </p:nvSpPr>
        <p:spPr bwMode="auto">
          <a:xfrm>
            <a:off x="1609725" y="4622800"/>
            <a:ext cx="33226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>
                <a:latin typeface="Gill Sans MT" pitchFamily="34" charset="0"/>
              </a:rPr>
              <a:t> = </a:t>
            </a:r>
            <a:r>
              <a:rPr lang="en-GB" sz="2400">
                <a:latin typeface="Gill Sans MT" pitchFamily="34" charset="0"/>
                <a:sym typeface="Symbol" pitchFamily="18" charset="2"/>
              </a:rPr>
              <a:t></a:t>
            </a:r>
            <a:r>
              <a:rPr lang="en-GB" sz="2400" baseline="-25000">
                <a:latin typeface="Gill Sans MT" pitchFamily="34" charset="0"/>
                <a:sym typeface="Symbol" pitchFamily="18" charset="2"/>
              </a:rPr>
              <a:t>x4</a:t>
            </a:r>
            <a:r>
              <a:rPr lang="en-GB" sz="2400">
                <a:latin typeface="Gill Sans MT" pitchFamily="34" charset="0"/>
              </a:rPr>
              <a:t>P(X</a:t>
            </a:r>
            <a:r>
              <a:rPr lang="en-GB" sz="2400" baseline="-25000">
                <a:latin typeface="Gill Sans MT" pitchFamily="34" charset="0"/>
              </a:rPr>
              <a:t>1</a:t>
            </a:r>
            <a:r>
              <a:rPr lang="en-GB" sz="2400">
                <a:latin typeface="Gill Sans MT" pitchFamily="34" charset="0"/>
              </a:rPr>
              <a:t>)P(X</a:t>
            </a:r>
            <a:r>
              <a:rPr lang="en-GB" sz="2400" baseline="-25000">
                <a:latin typeface="Gill Sans MT" pitchFamily="34" charset="0"/>
              </a:rPr>
              <a:t>3</a:t>
            </a:r>
            <a:r>
              <a:rPr lang="en-GB" sz="2400">
                <a:latin typeface="Gill Sans MT" pitchFamily="34" charset="0"/>
              </a:rPr>
              <a:t>, x</a:t>
            </a:r>
            <a:r>
              <a:rPr lang="en-GB" sz="2400" baseline="-25000">
                <a:latin typeface="Gill Sans MT" pitchFamily="34" charset="0"/>
              </a:rPr>
              <a:t>4</a:t>
            </a:r>
            <a:r>
              <a:rPr lang="en-GB" sz="2400">
                <a:latin typeface="Gill Sans MT" pitchFamily="34" charset="0"/>
              </a:rPr>
              <a:t> | X</a:t>
            </a:r>
            <a:r>
              <a:rPr lang="en-GB" sz="2400" baseline="-25000">
                <a:latin typeface="Gill Sans MT" pitchFamily="34" charset="0"/>
              </a:rPr>
              <a:t>1</a:t>
            </a:r>
            <a:r>
              <a:rPr lang="en-GB" sz="2400">
                <a:latin typeface="Gill Sans MT" pitchFamily="34" charset="0"/>
              </a:rPr>
              <a:t>)</a:t>
            </a:r>
            <a:endParaRPr lang="en-US" sz="2400">
              <a:latin typeface="Gill Sans MT" pitchFamily="34" charset="0"/>
            </a:endParaRPr>
          </a:p>
        </p:txBody>
      </p:sp>
      <p:sp>
        <p:nvSpPr>
          <p:cNvPr id="32776" name="TextBox 11"/>
          <p:cNvSpPr txBox="1">
            <a:spLocks noChangeArrowheads="1"/>
          </p:cNvSpPr>
          <p:nvPr/>
        </p:nvSpPr>
        <p:spPr bwMode="auto">
          <a:xfrm>
            <a:off x="1619250" y="5199063"/>
            <a:ext cx="2428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>
                <a:latin typeface="Gill Sans MT" pitchFamily="34" charset="0"/>
              </a:rPr>
              <a:t> </a:t>
            </a:r>
            <a:r>
              <a:rPr lang="en-GB" sz="2400">
                <a:latin typeface="Gill Sans MT" pitchFamily="34" charset="0"/>
                <a:sym typeface="Symbol" pitchFamily="18" charset="2"/>
              </a:rPr>
              <a:t></a:t>
            </a:r>
            <a:r>
              <a:rPr lang="en-GB" sz="2400">
                <a:latin typeface="Gill Sans MT" pitchFamily="34" charset="0"/>
              </a:rPr>
              <a:t> P(X</a:t>
            </a:r>
            <a:r>
              <a:rPr lang="en-GB" sz="2400" baseline="-25000">
                <a:latin typeface="Gill Sans MT" pitchFamily="34" charset="0"/>
              </a:rPr>
              <a:t>1</a:t>
            </a:r>
            <a:r>
              <a:rPr lang="en-GB" sz="2400">
                <a:latin typeface="Gill Sans MT" pitchFamily="34" charset="0"/>
              </a:rPr>
              <a:t>)P(X</a:t>
            </a:r>
            <a:r>
              <a:rPr lang="en-GB" sz="2400" baseline="-25000">
                <a:latin typeface="Gill Sans MT" pitchFamily="34" charset="0"/>
              </a:rPr>
              <a:t>3 </a:t>
            </a:r>
            <a:r>
              <a:rPr lang="en-GB" sz="2400">
                <a:latin typeface="Gill Sans MT" pitchFamily="34" charset="0"/>
              </a:rPr>
              <a:t>| X</a:t>
            </a:r>
            <a:r>
              <a:rPr lang="en-GB" sz="2400" baseline="-25000">
                <a:latin typeface="Gill Sans MT" pitchFamily="34" charset="0"/>
              </a:rPr>
              <a:t>1</a:t>
            </a:r>
            <a:r>
              <a:rPr lang="en-GB" sz="2400">
                <a:latin typeface="Gill Sans MT" pitchFamily="34" charset="0"/>
              </a:rPr>
              <a:t>)</a:t>
            </a:r>
            <a:endParaRPr lang="en-US" sz="240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67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Step 2: Parameterizing </a:t>
            </a:r>
            <a:r>
              <a:rPr lang="en-GB" i="1" smtClean="0"/>
              <a:t>P</a:t>
            </a:r>
            <a:r>
              <a:rPr lang="en-GB" i="1" baseline="-25000" smtClean="0"/>
              <a:t>i</a:t>
            </a:r>
            <a:r>
              <a:rPr lang="en-GB" smtClean="0"/>
              <a:t> (barren case)</a:t>
            </a:r>
            <a:endParaRPr lang="en-US" smtClean="0"/>
          </a:p>
        </p:txBody>
      </p:sp>
      <p:sp>
        <p:nvSpPr>
          <p:cNvPr id="3379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GB" i="1" smtClean="0"/>
              <a:t>D</a:t>
            </a:r>
            <a:r>
              <a:rPr lang="en-GB" i="1" baseline="-25000" smtClean="0"/>
              <a:t>i</a:t>
            </a:r>
            <a:r>
              <a:rPr lang="en-GB" smtClean="0"/>
              <a:t> is a “barren” district is there is no directed edge within it</a:t>
            </a:r>
            <a:endParaRPr lang="en-US" smtClean="0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2425700"/>
            <a:ext cx="4752975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284663" y="2420938"/>
            <a:ext cx="1511300" cy="1223962"/>
          </a:xfrm>
          <a:prstGeom prst="rect">
            <a:avLst/>
          </a:prstGeom>
          <a:solidFill>
            <a:schemeClr val="accent5">
              <a:lumMod val="40000"/>
              <a:lumOff val="60000"/>
              <a:alpha val="21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797" name="TextBox 6"/>
          <p:cNvSpPr txBox="1">
            <a:spLocks noChangeArrowheads="1"/>
          </p:cNvSpPr>
          <p:nvPr/>
        </p:nvSpPr>
        <p:spPr bwMode="auto">
          <a:xfrm>
            <a:off x="4621213" y="2060575"/>
            <a:ext cx="814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Gill Sans MT" pitchFamily="34" charset="0"/>
              </a:rPr>
              <a:t>Barren</a:t>
            </a:r>
            <a:endParaRPr lang="en-US">
              <a:latin typeface="Gill Sans MT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84438" y="4005263"/>
            <a:ext cx="4967287" cy="1223962"/>
          </a:xfrm>
          <a:prstGeom prst="rect">
            <a:avLst/>
          </a:prstGeom>
          <a:solidFill>
            <a:schemeClr val="accent5">
              <a:lumMod val="40000"/>
              <a:lumOff val="60000"/>
              <a:alpha val="21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799" name="TextBox 8"/>
          <p:cNvSpPr txBox="1">
            <a:spLocks noChangeArrowheads="1"/>
          </p:cNvSpPr>
          <p:nvPr/>
        </p:nvSpPr>
        <p:spPr bwMode="auto">
          <a:xfrm>
            <a:off x="4356100" y="5724525"/>
            <a:ext cx="13731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Gill Sans MT" pitchFamily="34" charset="0"/>
              </a:rPr>
              <a:t>NOT Barren</a:t>
            </a:r>
            <a:endParaRPr lang="en-US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06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Step 2: Parameterizing </a:t>
            </a:r>
            <a:r>
              <a:rPr lang="en-GB" i="1" smtClean="0"/>
              <a:t>P</a:t>
            </a:r>
            <a:r>
              <a:rPr lang="en-GB" i="1" baseline="-25000" smtClean="0"/>
              <a:t>i</a:t>
            </a:r>
            <a:r>
              <a:rPr lang="en-GB" smtClean="0"/>
              <a:t> (barren case)</a:t>
            </a:r>
            <a:endParaRPr lang="en-US" smtClean="0"/>
          </a:p>
        </p:txBody>
      </p:sp>
      <p:sp>
        <p:nvSpPr>
          <p:cNvPr id="3481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25538"/>
            <a:ext cx="8229600" cy="5305425"/>
          </a:xfrm>
        </p:spPr>
        <p:txBody>
          <a:bodyPr/>
          <a:lstStyle/>
          <a:p>
            <a:r>
              <a:rPr lang="en-GB" smtClean="0"/>
              <a:t>For a district </a:t>
            </a:r>
            <a:r>
              <a:rPr lang="en-GB" i="1" smtClean="0"/>
              <a:t>D</a:t>
            </a:r>
            <a:r>
              <a:rPr lang="en-GB" i="1" baseline="-25000" smtClean="0"/>
              <a:t>i</a:t>
            </a:r>
            <a:r>
              <a:rPr lang="en-GB" smtClean="0"/>
              <a:t> with a clique set </a:t>
            </a:r>
            <a:r>
              <a:rPr lang="en-GB" i="1" smtClean="0"/>
              <a:t>C</a:t>
            </a:r>
            <a:r>
              <a:rPr lang="en-GB" i="1" baseline="-25000" smtClean="0"/>
              <a:t>i</a:t>
            </a:r>
            <a:r>
              <a:rPr lang="en-GB" smtClean="0"/>
              <a:t> (with respect bi-directed structure), start with a product of conditional CDFs</a:t>
            </a:r>
          </a:p>
          <a:p>
            <a:endParaRPr lang="en-GB" smtClean="0"/>
          </a:p>
          <a:p>
            <a:endParaRPr lang="en-GB" smtClean="0"/>
          </a:p>
          <a:p>
            <a:r>
              <a:rPr lang="en-GB" smtClean="0"/>
              <a:t>Each factor </a:t>
            </a:r>
            <a:r>
              <a:rPr lang="en-GB" i="1" smtClean="0"/>
              <a:t>F</a:t>
            </a:r>
            <a:r>
              <a:rPr lang="en-GB" i="1" baseline="-25000" smtClean="0"/>
              <a:t>S</a:t>
            </a:r>
            <a:r>
              <a:rPr lang="en-GB" i="1" smtClean="0"/>
              <a:t>(</a:t>
            </a:r>
            <a:r>
              <a:rPr lang="en-GB" i="1" smtClean="0">
                <a:sym typeface="Symbol" pitchFamily="18" charset="2"/>
              </a:rPr>
              <a:t>x</a:t>
            </a:r>
            <a:r>
              <a:rPr lang="en-GB" i="1" baseline="-25000" smtClean="0">
                <a:sym typeface="Symbol" pitchFamily="18" charset="2"/>
              </a:rPr>
              <a:t>S</a:t>
            </a:r>
            <a:r>
              <a:rPr lang="en-GB" smtClean="0">
                <a:sym typeface="Symbol" pitchFamily="18" charset="2"/>
              </a:rPr>
              <a:t> |</a:t>
            </a:r>
            <a:r>
              <a:rPr lang="en-GB" smtClean="0"/>
              <a:t> </a:t>
            </a:r>
            <a:r>
              <a:rPr lang="en-GB" i="1" smtClean="0"/>
              <a:t>x</a:t>
            </a:r>
            <a:r>
              <a:rPr lang="en-GB" i="1" baseline="-25000" smtClean="0"/>
              <a:t>P</a:t>
            </a:r>
            <a:r>
              <a:rPr lang="en-GB" smtClean="0"/>
              <a:t>) is a conditional CDF function, </a:t>
            </a:r>
            <a:br>
              <a:rPr lang="en-GB" smtClean="0"/>
            </a:br>
            <a:r>
              <a:rPr lang="en-GB" i="1" smtClean="0"/>
              <a:t>P</a:t>
            </a:r>
            <a:r>
              <a:rPr lang="en-GB" smtClean="0"/>
              <a:t>(</a:t>
            </a:r>
            <a:r>
              <a:rPr lang="en-GB" i="1" smtClean="0"/>
              <a:t>X</a:t>
            </a:r>
            <a:r>
              <a:rPr lang="en-GB" i="1" baseline="-25000" smtClean="0"/>
              <a:t>S</a:t>
            </a:r>
            <a:r>
              <a:rPr lang="en-GB" smtClean="0"/>
              <a:t> </a:t>
            </a:r>
            <a:r>
              <a:rPr lang="en-GB" smtClean="0">
                <a:sym typeface="Symbol" pitchFamily="18" charset="2"/>
              </a:rPr>
              <a:t> </a:t>
            </a:r>
            <a:r>
              <a:rPr lang="en-GB" i="1" smtClean="0">
                <a:sym typeface="Symbol" pitchFamily="18" charset="2"/>
              </a:rPr>
              <a:t>x</a:t>
            </a:r>
            <a:r>
              <a:rPr lang="en-GB" i="1" baseline="-25000" smtClean="0">
                <a:sym typeface="Symbol" pitchFamily="18" charset="2"/>
              </a:rPr>
              <a:t>S</a:t>
            </a:r>
            <a:r>
              <a:rPr lang="en-GB" smtClean="0">
                <a:sym typeface="Symbol" pitchFamily="18" charset="2"/>
              </a:rPr>
              <a:t> | </a:t>
            </a:r>
            <a:r>
              <a:rPr lang="en-GB" i="1" smtClean="0">
                <a:sym typeface="Symbol" pitchFamily="18" charset="2"/>
              </a:rPr>
              <a:t>X</a:t>
            </a:r>
            <a:r>
              <a:rPr lang="en-GB" i="1" baseline="-25000" smtClean="0">
                <a:sym typeface="Symbol" pitchFamily="18" charset="2"/>
              </a:rPr>
              <a:t>P</a:t>
            </a:r>
            <a:r>
              <a:rPr lang="en-GB" smtClean="0">
                <a:sym typeface="Symbol" pitchFamily="18" charset="2"/>
              </a:rPr>
              <a:t> = </a:t>
            </a:r>
            <a:r>
              <a:rPr lang="en-GB" i="1" smtClean="0">
                <a:sym typeface="Symbol" pitchFamily="18" charset="2"/>
              </a:rPr>
              <a:t>x</a:t>
            </a:r>
            <a:r>
              <a:rPr lang="en-GB" i="1" baseline="-25000" smtClean="0">
                <a:sym typeface="Symbol" pitchFamily="18" charset="2"/>
              </a:rPr>
              <a:t>P</a:t>
            </a:r>
            <a:r>
              <a:rPr lang="en-GB" smtClean="0">
                <a:sym typeface="Symbol" pitchFamily="18" charset="2"/>
              </a:rPr>
              <a:t>). (They have to be transformed back to PMFs/PDFs when writing the full likelihood function.)</a:t>
            </a:r>
          </a:p>
          <a:p>
            <a:r>
              <a:rPr lang="en-GB" smtClean="0">
                <a:sym typeface="Symbol" pitchFamily="18" charset="2"/>
              </a:rPr>
              <a:t>On top of that, each </a:t>
            </a:r>
            <a:r>
              <a:rPr lang="en-GB" i="1" smtClean="0"/>
              <a:t>F</a:t>
            </a:r>
            <a:r>
              <a:rPr lang="en-GB" i="1" baseline="-25000" smtClean="0"/>
              <a:t>S</a:t>
            </a:r>
            <a:r>
              <a:rPr lang="en-GB" i="1" smtClean="0"/>
              <a:t>(</a:t>
            </a:r>
            <a:r>
              <a:rPr lang="en-GB" i="1" smtClean="0">
                <a:sym typeface="Symbol" pitchFamily="18" charset="2"/>
              </a:rPr>
              <a:t>x</a:t>
            </a:r>
            <a:r>
              <a:rPr lang="en-GB" i="1" baseline="-25000" smtClean="0">
                <a:sym typeface="Symbol" pitchFamily="18" charset="2"/>
              </a:rPr>
              <a:t>S</a:t>
            </a:r>
            <a:r>
              <a:rPr lang="en-GB" smtClean="0">
                <a:sym typeface="Symbol" pitchFamily="18" charset="2"/>
              </a:rPr>
              <a:t> |</a:t>
            </a:r>
            <a:r>
              <a:rPr lang="en-GB" smtClean="0"/>
              <a:t> </a:t>
            </a:r>
            <a:r>
              <a:rPr lang="en-GB" i="1" smtClean="0"/>
              <a:t>x</a:t>
            </a:r>
            <a:r>
              <a:rPr lang="en-GB" i="1" baseline="-25000" smtClean="0"/>
              <a:t>P</a:t>
            </a:r>
            <a:r>
              <a:rPr lang="en-GB" smtClean="0"/>
              <a:t>) is defined to be Markov with respect to the corresponding </a:t>
            </a:r>
            <a:r>
              <a:rPr lang="en-GB" i="1" smtClean="0"/>
              <a:t>G</a:t>
            </a:r>
            <a:r>
              <a:rPr lang="en-GB" i="1" baseline="-25000" smtClean="0"/>
              <a:t>i</a:t>
            </a:r>
            <a:endParaRPr lang="en-GB" smtClean="0"/>
          </a:p>
          <a:p>
            <a:r>
              <a:rPr lang="en-GB" smtClean="0"/>
              <a:t>We show that the corresponding product is Markov with respect to </a:t>
            </a:r>
            <a:r>
              <a:rPr lang="en-GB" i="1" smtClean="0"/>
              <a:t>G</a:t>
            </a:r>
            <a:r>
              <a:rPr lang="en-GB" i="1" baseline="-25000" smtClean="0"/>
              <a:t>i</a:t>
            </a:r>
            <a:endParaRPr lang="en-US" i="1" baseline="-25000" smtClean="0"/>
          </a:p>
        </p:txBody>
      </p:sp>
      <p:pic>
        <p:nvPicPr>
          <p:cNvPr id="3481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125" y="2438400"/>
            <a:ext cx="8670925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1253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Step 2a: A copula formulation of </a:t>
            </a:r>
            <a:r>
              <a:rPr lang="en-GB" i="1" smtClean="0"/>
              <a:t>P</a:t>
            </a:r>
            <a:r>
              <a:rPr lang="en-GB" i="1" baseline="-25000" smtClean="0"/>
              <a:t>i</a:t>
            </a:r>
            <a:r>
              <a:rPr lang="en-GB" smtClean="0"/>
              <a:t> </a:t>
            </a:r>
            <a:endParaRPr lang="en-US" smtClean="0"/>
          </a:p>
        </p:txBody>
      </p:sp>
      <p:sp>
        <p:nvSpPr>
          <p:cNvPr id="3584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GB" smtClean="0"/>
              <a:t>Implementing the local factor restriction could be potentially complicated, but the problem can be easily approached by adopting a </a:t>
            </a:r>
            <a:r>
              <a:rPr lang="en-GB" i="1" smtClean="0"/>
              <a:t>copula</a:t>
            </a:r>
            <a:r>
              <a:rPr lang="en-GB" smtClean="0"/>
              <a:t> formulation</a:t>
            </a:r>
            <a:br>
              <a:rPr lang="en-GB" smtClean="0"/>
            </a:br>
            <a:endParaRPr lang="en-GB" smtClean="0"/>
          </a:p>
          <a:p>
            <a:r>
              <a:rPr lang="en-GB" smtClean="0"/>
              <a:t>A </a:t>
            </a:r>
            <a:r>
              <a:rPr lang="en-GB" i="1" smtClean="0"/>
              <a:t>copula function</a:t>
            </a:r>
            <a:r>
              <a:rPr lang="en-GB" smtClean="0"/>
              <a:t> is just a CDF with uniform [0, 1] marginals</a:t>
            </a:r>
            <a:br>
              <a:rPr lang="en-GB" smtClean="0"/>
            </a:br>
            <a:endParaRPr lang="en-GB" smtClean="0"/>
          </a:p>
          <a:p>
            <a:r>
              <a:rPr lang="en-GB" smtClean="0"/>
              <a:t>Main point: to provide a parameterization of a joint distribution that unties the parameters from the marginals from the remaining parameters of the joint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2184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Step 2a: A copula formulation of </a:t>
            </a:r>
            <a:r>
              <a:rPr lang="en-GB" i="1" smtClean="0"/>
              <a:t>P</a:t>
            </a:r>
            <a:r>
              <a:rPr lang="en-GB" i="1" baseline="-25000" smtClean="0"/>
              <a:t>i</a:t>
            </a:r>
            <a:r>
              <a:rPr lang="en-GB" smtClean="0"/>
              <a:t> </a:t>
            </a:r>
            <a:endParaRPr lang="en-US" smtClean="0"/>
          </a:p>
        </p:txBody>
      </p:sp>
      <p:sp>
        <p:nvSpPr>
          <p:cNvPr id="3686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GB" smtClean="0"/>
              <a:t>Gaussian latent variable analogy:</a:t>
            </a:r>
            <a:endParaRPr lang="en-US" smtClean="0"/>
          </a:p>
        </p:txBody>
      </p:sp>
      <p:sp>
        <p:nvSpPr>
          <p:cNvPr id="5" name="Oval 4"/>
          <p:cNvSpPr/>
          <p:nvPr/>
        </p:nvSpPr>
        <p:spPr>
          <a:xfrm>
            <a:off x="611188" y="3378200"/>
            <a:ext cx="914400" cy="91440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X</a:t>
            </a:r>
            <a:r>
              <a:rPr lang="en-GB" baseline="-25000" dirty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339975" y="3378200"/>
            <a:ext cx="914400" cy="91440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X</a:t>
            </a:r>
            <a:r>
              <a:rPr lang="en-GB" baseline="-25000" dirty="0">
                <a:solidFill>
                  <a:schemeClr val="tx1"/>
                </a:solidFill>
              </a:rPr>
              <a:t>2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476375" y="1989138"/>
            <a:ext cx="914400" cy="91440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U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stCxn id="7" idx="3"/>
            <a:endCxn id="5" idx="0"/>
          </p:cNvCxnSpPr>
          <p:nvPr/>
        </p:nvCxnSpPr>
        <p:spPr>
          <a:xfrm rot="5400000">
            <a:off x="1034257" y="2802731"/>
            <a:ext cx="609600" cy="541337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5"/>
            <a:endCxn id="6" idx="0"/>
          </p:cNvCxnSpPr>
          <p:nvPr/>
        </p:nvCxnSpPr>
        <p:spPr>
          <a:xfrm rot="16200000" flipH="1">
            <a:off x="2221707" y="2802731"/>
            <a:ext cx="609600" cy="541337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72" name="TextBox 19"/>
          <p:cNvSpPr txBox="1">
            <a:spLocks noChangeArrowheads="1"/>
          </p:cNvSpPr>
          <p:nvPr/>
        </p:nvSpPr>
        <p:spPr bwMode="auto">
          <a:xfrm>
            <a:off x="4140200" y="2276475"/>
            <a:ext cx="41179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i="1">
                <a:latin typeface="Gill Sans MT" pitchFamily="34" charset="0"/>
              </a:rPr>
              <a:t>X</a:t>
            </a:r>
            <a:r>
              <a:rPr lang="en-GB" sz="2800" i="1" baseline="-25000">
                <a:latin typeface="Gill Sans MT" pitchFamily="34" charset="0"/>
              </a:rPr>
              <a:t>1</a:t>
            </a:r>
            <a:r>
              <a:rPr lang="en-GB" sz="2800">
                <a:latin typeface="Gill Sans MT" pitchFamily="34" charset="0"/>
              </a:rPr>
              <a:t> = </a:t>
            </a:r>
            <a:r>
              <a:rPr lang="en-GB" sz="2800">
                <a:latin typeface="Gill Sans MT" pitchFamily="34" charset="0"/>
                <a:sym typeface="Symbol" pitchFamily="18" charset="2"/>
              </a:rPr>
              <a:t></a:t>
            </a:r>
            <a:r>
              <a:rPr lang="en-GB" sz="2800" baseline="-25000">
                <a:latin typeface="Gill Sans MT" pitchFamily="34" charset="0"/>
                <a:sym typeface="Symbol" pitchFamily="18" charset="2"/>
              </a:rPr>
              <a:t>1</a:t>
            </a:r>
            <a:r>
              <a:rPr lang="en-GB" sz="2800" i="1">
                <a:latin typeface="Gill Sans MT" pitchFamily="34" charset="0"/>
                <a:sym typeface="Symbol" pitchFamily="18" charset="2"/>
              </a:rPr>
              <a:t>U</a:t>
            </a:r>
            <a:r>
              <a:rPr lang="en-GB" sz="2800">
                <a:latin typeface="Gill Sans MT" pitchFamily="34" charset="0"/>
                <a:sym typeface="Symbol" pitchFamily="18" charset="2"/>
              </a:rPr>
              <a:t> + </a:t>
            </a:r>
            <a:r>
              <a:rPr lang="en-GB" sz="2800" i="1">
                <a:latin typeface="Gill Sans MT" pitchFamily="34" charset="0"/>
                <a:sym typeface="Symbol" pitchFamily="18" charset="2"/>
              </a:rPr>
              <a:t>e</a:t>
            </a:r>
            <a:r>
              <a:rPr lang="en-GB" sz="2800" i="1" baseline="-25000">
                <a:latin typeface="Gill Sans MT" pitchFamily="34" charset="0"/>
                <a:sym typeface="Symbol" pitchFamily="18" charset="2"/>
              </a:rPr>
              <a:t>1</a:t>
            </a:r>
            <a:r>
              <a:rPr lang="en-GB" sz="2800">
                <a:latin typeface="Gill Sans MT" pitchFamily="34" charset="0"/>
                <a:sym typeface="Symbol" pitchFamily="18" charset="2"/>
              </a:rPr>
              <a:t>, </a:t>
            </a:r>
            <a:r>
              <a:rPr lang="en-GB" sz="2800" i="1">
                <a:latin typeface="Gill Sans MT" pitchFamily="34" charset="0"/>
                <a:sym typeface="Symbol" pitchFamily="18" charset="2"/>
              </a:rPr>
              <a:t>e</a:t>
            </a:r>
            <a:r>
              <a:rPr lang="en-GB" sz="2800" i="1" baseline="-25000">
                <a:latin typeface="Gill Sans MT" pitchFamily="34" charset="0"/>
                <a:sym typeface="Symbol" pitchFamily="18" charset="2"/>
              </a:rPr>
              <a:t>1</a:t>
            </a:r>
            <a:r>
              <a:rPr lang="en-GB" sz="2800">
                <a:latin typeface="Gill Sans MT" pitchFamily="34" charset="0"/>
                <a:sym typeface="Symbol" pitchFamily="18" charset="2"/>
              </a:rPr>
              <a:t> ~ N(0, </a:t>
            </a:r>
            <a:r>
              <a:rPr lang="en-GB" sz="2800" i="1">
                <a:latin typeface="Gill Sans MT" pitchFamily="34" charset="0"/>
                <a:sym typeface="Symbol" pitchFamily="18" charset="2"/>
              </a:rPr>
              <a:t>v</a:t>
            </a:r>
            <a:r>
              <a:rPr lang="en-GB" sz="2800" i="1" baseline="-25000">
                <a:latin typeface="Gill Sans MT" pitchFamily="34" charset="0"/>
                <a:sym typeface="Symbol" pitchFamily="18" charset="2"/>
              </a:rPr>
              <a:t>1</a:t>
            </a:r>
            <a:r>
              <a:rPr lang="en-GB" sz="2800">
                <a:latin typeface="Gill Sans MT" pitchFamily="34" charset="0"/>
                <a:sym typeface="Symbol" pitchFamily="18" charset="2"/>
              </a:rPr>
              <a:t>)</a:t>
            </a:r>
            <a:endParaRPr lang="en-US" sz="2800">
              <a:latin typeface="Gill Sans MT" pitchFamily="34" charset="0"/>
            </a:endParaRPr>
          </a:p>
        </p:txBody>
      </p:sp>
      <p:sp>
        <p:nvSpPr>
          <p:cNvPr id="36873" name="TextBox 20"/>
          <p:cNvSpPr txBox="1">
            <a:spLocks noChangeArrowheads="1"/>
          </p:cNvSpPr>
          <p:nvPr/>
        </p:nvSpPr>
        <p:spPr bwMode="auto">
          <a:xfrm>
            <a:off x="4140200" y="2852738"/>
            <a:ext cx="41179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i="1">
                <a:latin typeface="Gill Sans MT" pitchFamily="34" charset="0"/>
              </a:rPr>
              <a:t>X</a:t>
            </a:r>
            <a:r>
              <a:rPr lang="en-GB" sz="2800" i="1" baseline="-25000">
                <a:latin typeface="Gill Sans MT" pitchFamily="34" charset="0"/>
              </a:rPr>
              <a:t>2</a:t>
            </a:r>
            <a:r>
              <a:rPr lang="en-GB" sz="2800">
                <a:latin typeface="Gill Sans MT" pitchFamily="34" charset="0"/>
              </a:rPr>
              <a:t> = </a:t>
            </a:r>
            <a:r>
              <a:rPr lang="en-GB" sz="2800">
                <a:latin typeface="Gill Sans MT" pitchFamily="34" charset="0"/>
                <a:sym typeface="Symbol" pitchFamily="18" charset="2"/>
              </a:rPr>
              <a:t></a:t>
            </a:r>
            <a:r>
              <a:rPr lang="en-GB" sz="2800" baseline="-25000">
                <a:latin typeface="Gill Sans MT" pitchFamily="34" charset="0"/>
                <a:sym typeface="Symbol" pitchFamily="18" charset="2"/>
              </a:rPr>
              <a:t>2</a:t>
            </a:r>
            <a:r>
              <a:rPr lang="en-GB" sz="2800" i="1">
                <a:latin typeface="Gill Sans MT" pitchFamily="34" charset="0"/>
                <a:sym typeface="Symbol" pitchFamily="18" charset="2"/>
              </a:rPr>
              <a:t>U</a:t>
            </a:r>
            <a:r>
              <a:rPr lang="en-GB" sz="2800">
                <a:latin typeface="Gill Sans MT" pitchFamily="34" charset="0"/>
                <a:sym typeface="Symbol" pitchFamily="18" charset="2"/>
              </a:rPr>
              <a:t> + </a:t>
            </a:r>
            <a:r>
              <a:rPr lang="en-GB" sz="2800" i="1">
                <a:latin typeface="Gill Sans MT" pitchFamily="34" charset="0"/>
                <a:sym typeface="Symbol" pitchFamily="18" charset="2"/>
              </a:rPr>
              <a:t>e</a:t>
            </a:r>
            <a:r>
              <a:rPr lang="en-GB" sz="2800" i="1" baseline="-25000">
                <a:latin typeface="Gill Sans MT" pitchFamily="34" charset="0"/>
                <a:sym typeface="Symbol" pitchFamily="18" charset="2"/>
              </a:rPr>
              <a:t>2</a:t>
            </a:r>
            <a:r>
              <a:rPr lang="en-GB" sz="2800">
                <a:latin typeface="Gill Sans MT" pitchFamily="34" charset="0"/>
                <a:sym typeface="Symbol" pitchFamily="18" charset="2"/>
              </a:rPr>
              <a:t>, </a:t>
            </a:r>
            <a:r>
              <a:rPr lang="en-GB" sz="2800" i="1">
                <a:latin typeface="Gill Sans MT" pitchFamily="34" charset="0"/>
                <a:sym typeface="Symbol" pitchFamily="18" charset="2"/>
              </a:rPr>
              <a:t>e</a:t>
            </a:r>
            <a:r>
              <a:rPr lang="en-GB" sz="2800" i="1" baseline="-25000">
                <a:latin typeface="Gill Sans MT" pitchFamily="34" charset="0"/>
                <a:sym typeface="Symbol" pitchFamily="18" charset="2"/>
              </a:rPr>
              <a:t>2</a:t>
            </a:r>
            <a:r>
              <a:rPr lang="en-GB" sz="2800">
                <a:latin typeface="Gill Sans MT" pitchFamily="34" charset="0"/>
                <a:sym typeface="Symbol" pitchFamily="18" charset="2"/>
              </a:rPr>
              <a:t> ~ N(0, </a:t>
            </a:r>
            <a:r>
              <a:rPr lang="en-GB" sz="2800" i="1">
                <a:latin typeface="Gill Sans MT" pitchFamily="34" charset="0"/>
                <a:sym typeface="Symbol" pitchFamily="18" charset="2"/>
              </a:rPr>
              <a:t>v</a:t>
            </a:r>
            <a:r>
              <a:rPr lang="en-GB" sz="2800" i="1" baseline="-25000">
                <a:latin typeface="Gill Sans MT" pitchFamily="34" charset="0"/>
                <a:sym typeface="Symbol" pitchFamily="18" charset="2"/>
              </a:rPr>
              <a:t>2</a:t>
            </a:r>
            <a:r>
              <a:rPr lang="en-GB" sz="2800">
                <a:latin typeface="Gill Sans MT" pitchFamily="34" charset="0"/>
                <a:sym typeface="Symbol" pitchFamily="18" charset="2"/>
              </a:rPr>
              <a:t>)</a:t>
            </a:r>
            <a:endParaRPr lang="en-US" sz="2800">
              <a:latin typeface="Gill Sans MT" pitchFamily="34" charset="0"/>
            </a:endParaRPr>
          </a:p>
        </p:txBody>
      </p:sp>
      <p:sp>
        <p:nvSpPr>
          <p:cNvPr id="36874" name="TextBox 21"/>
          <p:cNvSpPr txBox="1">
            <a:spLocks noChangeArrowheads="1"/>
          </p:cNvSpPr>
          <p:nvPr/>
        </p:nvSpPr>
        <p:spPr bwMode="auto">
          <a:xfrm>
            <a:off x="5178425" y="1700213"/>
            <a:ext cx="19145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i="1">
                <a:latin typeface="Gill Sans MT" pitchFamily="34" charset="0"/>
                <a:sym typeface="Symbol" pitchFamily="18" charset="2"/>
              </a:rPr>
              <a:t>U</a:t>
            </a:r>
            <a:r>
              <a:rPr lang="en-GB" sz="2800">
                <a:latin typeface="Gill Sans MT" pitchFamily="34" charset="0"/>
                <a:sym typeface="Symbol" pitchFamily="18" charset="2"/>
              </a:rPr>
              <a:t> ~ N(0, </a:t>
            </a:r>
            <a:r>
              <a:rPr lang="en-GB" sz="2800" i="1">
                <a:latin typeface="Gill Sans MT" pitchFamily="34" charset="0"/>
                <a:sym typeface="Symbol" pitchFamily="18" charset="2"/>
              </a:rPr>
              <a:t>1</a:t>
            </a:r>
            <a:r>
              <a:rPr lang="en-GB" sz="2800">
                <a:latin typeface="Gill Sans MT" pitchFamily="34" charset="0"/>
                <a:sym typeface="Symbol" pitchFamily="18" charset="2"/>
              </a:rPr>
              <a:t>)</a:t>
            </a:r>
            <a:endParaRPr lang="en-US" sz="2800">
              <a:latin typeface="Gill Sans MT" pitchFamily="34" charset="0"/>
            </a:endParaRPr>
          </a:p>
        </p:txBody>
      </p:sp>
      <p:sp>
        <p:nvSpPr>
          <p:cNvPr id="36875" name="TextBox 22"/>
          <p:cNvSpPr txBox="1">
            <a:spLocks noChangeArrowheads="1"/>
          </p:cNvSpPr>
          <p:nvPr/>
        </p:nvSpPr>
        <p:spPr bwMode="auto">
          <a:xfrm>
            <a:off x="1116013" y="4572000"/>
            <a:ext cx="50419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>
                <a:latin typeface="Gill Sans MT" pitchFamily="34" charset="0"/>
              </a:rPr>
              <a:t>Marginal of </a:t>
            </a:r>
            <a:r>
              <a:rPr lang="en-GB" sz="3200" i="1">
                <a:latin typeface="Gill Sans MT" pitchFamily="34" charset="0"/>
              </a:rPr>
              <a:t>X</a:t>
            </a:r>
            <a:r>
              <a:rPr lang="en-GB" sz="3200" i="1" baseline="-25000">
                <a:latin typeface="Gill Sans MT" pitchFamily="34" charset="0"/>
              </a:rPr>
              <a:t>1</a:t>
            </a:r>
            <a:r>
              <a:rPr lang="en-GB" sz="3200">
                <a:latin typeface="Gill Sans MT" pitchFamily="34" charset="0"/>
              </a:rPr>
              <a:t>:  N(0, </a:t>
            </a:r>
            <a:r>
              <a:rPr lang="en-GB" sz="3200">
                <a:latin typeface="Gill Sans MT" pitchFamily="34" charset="0"/>
                <a:sym typeface="Symbol" pitchFamily="18" charset="2"/>
              </a:rPr>
              <a:t></a:t>
            </a:r>
            <a:r>
              <a:rPr lang="en-GB" sz="3200" baseline="-25000">
                <a:latin typeface="Gill Sans MT" pitchFamily="34" charset="0"/>
                <a:sym typeface="Symbol" pitchFamily="18" charset="2"/>
              </a:rPr>
              <a:t>1</a:t>
            </a:r>
            <a:r>
              <a:rPr lang="en-GB" sz="3200" baseline="30000">
                <a:latin typeface="Gill Sans MT" pitchFamily="34" charset="0"/>
                <a:sym typeface="Symbol" pitchFamily="18" charset="2"/>
              </a:rPr>
              <a:t>2</a:t>
            </a:r>
            <a:r>
              <a:rPr lang="en-GB" sz="3200">
                <a:latin typeface="Gill Sans MT" pitchFamily="34" charset="0"/>
                <a:sym typeface="Symbol" pitchFamily="18" charset="2"/>
              </a:rPr>
              <a:t> + </a:t>
            </a:r>
            <a:r>
              <a:rPr lang="en-GB" sz="3200" i="1">
                <a:latin typeface="Gill Sans MT" pitchFamily="34" charset="0"/>
                <a:sym typeface="Symbol" pitchFamily="18" charset="2"/>
              </a:rPr>
              <a:t>v</a:t>
            </a:r>
            <a:r>
              <a:rPr lang="en-GB" sz="3200" i="1" baseline="-25000">
                <a:latin typeface="Gill Sans MT" pitchFamily="34" charset="0"/>
                <a:sym typeface="Symbol" pitchFamily="18" charset="2"/>
              </a:rPr>
              <a:t>1</a:t>
            </a:r>
            <a:r>
              <a:rPr lang="en-GB" sz="3200">
                <a:latin typeface="Gill Sans MT" pitchFamily="34" charset="0"/>
                <a:sym typeface="Symbol" pitchFamily="18" charset="2"/>
              </a:rPr>
              <a:t>)</a:t>
            </a:r>
            <a:endParaRPr lang="en-US" sz="3200">
              <a:latin typeface="Gill Sans MT" pitchFamily="34" charset="0"/>
            </a:endParaRPr>
          </a:p>
        </p:txBody>
      </p:sp>
      <p:sp>
        <p:nvSpPr>
          <p:cNvPr id="36876" name="TextBox 23"/>
          <p:cNvSpPr txBox="1">
            <a:spLocks noChangeArrowheads="1"/>
          </p:cNvSpPr>
          <p:nvPr/>
        </p:nvSpPr>
        <p:spPr bwMode="auto">
          <a:xfrm>
            <a:off x="1042988" y="5292725"/>
            <a:ext cx="46323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>
                <a:latin typeface="Gill Sans MT" pitchFamily="34" charset="0"/>
              </a:rPr>
              <a:t>Covariance of </a:t>
            </a:r>
            <a:r>
              <a:rPr lang="en-GB" sz="3200" i="1">
                <a:latin typeface="Gill Sans MT" pitchFamily="34" charset="0"/>
              </a:rPr>
              <a:t>X</a:t>
            </a:r>
            <a:r>
              <a:rPr lang="en-GB" sz="3200" i="1" baseline="-25000">
                <a:latin typeface="Gill Sans MT" pitchFamily="34" charset="0"/>
              </a:rPr>
              <a:t>1</a:t>
            </a:r>
            <a:r>
              <a:rPr lang="en-GB" sz="3200" i="1">
                <a:latin typeface="Gill Sans MT" pitchFamily="34" charset="0"/>
              </a:rPr>
              <a:t>, X</a:t>
            </a:r>
            <a:r>
              <a:rPr lang="en-GB" sz="3200" i="1" baseline="-25000">
                <a:latin typeface="Gill Sans MT" pitchFamily="34" charset="0"/>
              </a:rPr>
              <a:t>2</a:t>
            </a:r>
            <a:r>
              <a:rPr lang="en-GB" sz="3200">
                <a:latin typeface="Gill Sans MT" pitchFamily="34" charset="0"/>
              </a:rPr>
              <a:t>:  </a:t>
            </a:r>
            <a:r>
              <a:rPr lang="en-GB" sz="3200">
                <a:latin typeface="Gill Sans MT" pitchFamily="34" charset="0"/>
                <a:sym typeface="Symbol" pitchFamily="18" charset="2"/>
              </a:rPr>
              <a:t></a:t>
            </a:r>
            <a:r>
              <a:rPr lang="en-GB" sz="3200" baseline="-25000">
                <a:latin typeface="Gill Sans MT" pitchFamily="34" charset="0"/>
                <a:sym typeface="Symbol" pitchFamily="18" charset="2"/>
              </a:rPr>
              <a:t>1</a:t>
            </a:r>
            <a:r>
              <a:rPr lang="en-GB" sz="3200">
                <a:latin typeface="Gill Sans MT" pitchFamily="34" charset="0"/>
                <a:sym typeface="Symbol" pitchFamily="18" charset="2"/>
              </a:rPr>
              <a:t></a:t>
            </a:r>
            <a:r>
              <a:rPr lang="en-GB" sz="3200" baseline="-25000">
                <a:latin typeface="Gill Sans MT" pitchFamily="34" charset="0"/>
                <a:sym typeface="Symbol" pitchFamily="18" charset="2"/>
              </a:rPr>
              <a:t>2</a:t>
            </a:r>
            <a:endParaRPr lang="en-US" sz="3200" baseline="-25000">
              <a:latin typeface="Gill Sans MT" pitchFamily="34" charset="0"/>
            </a:endParaRPr>
          </a:p>
        </p:txBody>
      </p:sp>
      <p:sp>
        <p:nvSpPr>
          <p:cNvPr id="36877" name="TextBox 24"/>
          <p:cNvSpPr txBox="1">
            <a:spLocks noChangeArrowheads="1"/>
          </p:cNvSpPr>
          <p:nvPr/>
        </p:nvSpPr>
        <p:spPr bwMode="auto">
          <a:xfrm flipH="1">
            <a:off x="6804025" y="4076700"/>
            <a:ext cx="2149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Gill Sans MT" pitchFamily="34" charset="0"/>
              </a:rPr>
              <a:t>Parameter sharing</a:t>
            </a:r>
            <a:endParaRPr lang="en-US">
              <a:latin typeface="Gill Sans MT" pitchFamily="34" charset="0"/>
            </a:endParaRPr>
          </a:p>
        </p:txBody>
      </p:sp>
      <p:cxnSp>
        <p:nvCxnSpPr>
          <p:cNvPr id="27" name="Straight Arrow Connector 26"/>
          <p:cNvCxnSpPr>
            <a:stCxn id="36877" idx="3"/>
          </p:cNvCxnSpPr>
          <p:nvPr/>
        </p:nvCxnSpPr>
        <p:spPr>
          <a:xfrm rot="10800000" flipV="1">
            <a:off x="5867400" y="4262438"/>
            <a:ext cx="936625" cy="390525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36877" idx="3"/>
          </p:cNvCxnSpPr>
          <p:nvPr/>
        </p:nvCxnSpPr>
        <p:spPr>
          <a:xfrm rot="10800000" flipV="1">
            <a:off x="6084888" y="4262438"/>
            <a:ext cx="719137" cy="1398587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4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Step 2a: A copula formulation of </a:t>
            </a:r>
            <a:r>
              <a:rPr lang="en-GB" i="1" smtClean="0"/>
              <a:t>P</a:t>
            </a:r>
            <a:r>
              <a:rPr lang="en-GB" i="1" baseline="-25000" smtClean="0"/>
              <a:t>i</a:t>
            </a:r>
            <a:r>
              <a:rPr lang="en-GB" smtClean="0"/>
              <a:t> </a:t>
            </a:r>
            <a:endParaRPr lang="en-US" smtClean="0"/>
          </a:p>
        </p:txBody>
      </p:sp>
      <p:sp>
        <p:nvSpPr>
          <p:cNvPr id="3789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GB" smtClean="0"/>
              <a:t>Copula idea: start from</a:t>
            </a:r>
            <a:br>
              <a:rPr lang="en-GB" smtClean="0"/>
            </a:br>
            <a:r>
              <a:rPr lang="en-GB" smtClean="0"/>
              <a:t/>
            </a:r>
            <a:br>
              <a:rPr lang="en-GB" smtClean="0"/>
            </a:br>
            <a:r>
              <a:rPr lang="en-GB" smtClean="0"/>
              <a:t/>
            </a:r>
            <a:br>
              <a:rPr lang="en-GB" smtClean="0"/>
            </a:br>
            <a:r>
              <a:rPr lang="en-GB" smtClean="0"/>
              <a:t>then define </a:t>
            </a:r>
            <a:r>
              <a:rPr lang="en-GB" i="1" smtClean="0"/>
              <a:t>H(</a:t>
            </a:r>
            <a:r>
              <a:rPr lang="en-GB" i="1" smtClean="0">
                <a:sym typeface="Symbol" pitchFamily="18" charset="2"/>
              </a:rPr>
              <a:t>Y</a:t>
            </a:r>
            <a:r>
              <a:rPr lang="en-GB" i="1" baseline="-25000" smtClean="0">
                <a:sym typeface="Symbol" pitchFamily="18" charset="2"/>
              </a:rPr>
              <a:t>a</a:t>
            </a:r>
            <a:r>
              <a:rPr lang="en-GB" smtClean="0">
                <a:sym typeface="Symbol" pitchFamily="18" charset="2"/>
              </a:rPr>
              <a:t>, </a:t>
            </a:r>
            <a:r>
              <a:rPr lang="en-GB" i="1" smtClean="0">
                <a:sym typeface="Symbol" pitchFamily="18" charset="2"/>
              </a:rPr>
              <a:t>Y</a:t>
            </a:r>
            <a:r>
              <a:rPr lang="en-GB" i="1" baseline="-25000" smtClean="0">
                <a:sym typeface="Symbol" pitchFamily="18" charset="2"/>
              </a:rPr>
              <a:t>b</a:t>
            </a:r>
            <a:r>
              <a:rPr lang="en-GB" smtClean="0">
                <a:sym typeface="Symbol" pitchFamily="18" charset="2"/>
              </a:rPr>
              <a:t>) accordingly, where  0  Y</a:t>
            </a:r>
            <a:r>
              <a:rPr lang="en-GB" baseline="-25000" smtClean="0">
                <a:sym typeface="Symbol" pitchFamily="18" charset="2"/>
              </a:rPr>
              <a:t>*</a:t>
            </a:r>
            <a:r>
              <a:rPr lang="en-GB" smtClean="0">
                <a:sym typeface="Symbol" pitchFamily="18" charset="2"/>
              </a:rPr>
              <a:t>  1</a:t>
            </a:r>
          </a:p>
          <a:p>
            <a:endParaRPr lang="en-GB" smtClean="0">
              <a:sym typeface="Symbol" pitchFamily="18" charset="2"/>
            </a:endParaRPr>
          </a:p>
          <a:p>
            <a:endParaRPr lang="en-GB" smtClean="0">
              <a:sym typeface="Symbol" pitchFamily="18" charset="2"/>
            </a:endParaRPr>
          </a:p>
          <a:p>
            <a:r>
              <a:rPr lang="en-GB" smtClean="0">
                <a:sym typeface="Symbol" pitchFamily="18" charset="2"/>
              </a:rPr>
              <a:t>H(, ) will be a CDF with uniform [0, 1] marginals</a:t>
            </a:r>
          </a:p>
          <a:p>
            <a:r>
              <a:rPr lang="en-GB" smtClean="0">
                <a:sym typeface="Symbol" pitchFamily="18" charset="2"/>
              </a:rPr>
              <a:t>For any F</a:t>
            </a:r>
            <a:r>
              <a:rPr lang="en-GB" baseline="-25000" smtClean="0">
                <a:sym typeface="Symbol" pitchFamily="18" charset="2"/>
              </a:rPr>
              <a:t>i</a:t>
            </a:r>
            <a:r>
              <a:rPr lang="en-GB" smtClean="0">
                <a:sym typeface="Symbol" pitchFamily="18" charset="2"/>
              </a:rPr>
              <a:t>() of choice, U</a:t>
            </a:r>
            <a:r>
              <a:rPr lang="en-GB" baseline="-25000" smtClean="0">
                <a:sym typeface="Symbol" pitchFamily="18" charset="2"/>
              </a:rPr>
              <a:t>i</a:t>
            </a:r>
            <a:r>
              <a:rPr lang="en-GB" smtClean="0">
                <a:sym typeface="Symbol" pitchFamily="18" charset="2"/>
              </a:rPr>
              <a:t>  F</a:t>
            </a:r>
            <a:r>
              <a:rPr lang="en-GB" baseline="-25000" smtClean="0">
                <a:sym typeface="Symbol" pitchFamily="18" charset="2"/>
              </a:rPr>
              <a:t>i</a:t>
            </a:r>
            <a:r>
              <a:rPr lang="en-GB" smtClean="0">
                <a:sym typeface="Symbol" pitchFamily="18" charset="2"/>
              </a:rPr>
              <a:t>(X</a:t>
            </a:r>
            <a:r>
              <a:rPr lang="en-GB" baseline="-25000" smtClean="0">
                <a:sym typeface="Symbol" pitchFamily="18" charset="2"/>
              </a:rPr>
              <a:t>i</a:t>
            </a:r>
            <a:r>
              <a:rPr lang="en-GB" smtClean="0">
                <a:sym typeface="Symbol" pitchFamily="18" charset="2"/>
              </a:rPr>
              <a:t>) gives an uniform [0, 1]</a:t>
            </a:r>
          </a:p>
          <a:p>
            <a:r>
              <a:rPr lang="en-GB" smtClean="0"/>
              <a:t>We mix-and-match any marginals we want with any copula function we want</a:t>
            </a:r>
            <a:endParaRPr lang="en-US" smtClean="0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855788" y="1773238"/>
            <a:ext cx="57404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i="1">
                <a:latin typeface="Gill Sans MT" pitchFamily="34" charset="0"/>
              </a:rPr>
              <a:t>F(X</a:t>
            </a:r>
            <a:r>
              <a:rPr lang="en-GB" sz="2800" i="1" baseline="-25000">
                <a:latin typeface="Gill Sans MT" pitchFamily="34" charset="0"/>
              </a:rPr>
              <a:t>1</a:t>
            </a:r>
            <a:r>
              <a:rPr lang="en-GB" sz="2800">
                <a:latin typeface="Gill Sans MT" pitchFamily="34" charset="0"/>
              </a:rPr>
              <a:t>, </a:t>
            </a:r>
            <a:r>
              <a:rPr lang="en-GB" sz="2800" i="1">
                <a:latin typeface="Gill Sans MT" pitchFamily="34" charset="0"/>
              </a:rPr>
              <a:t>X</a:t>
            </a:r>
            <a:r>
              <a:rPr lang="en-GB" sz="2800" i="1" baseline="-25000">
                <a:latin typeface="Gill Sans MT" pitchFamily="34" charset="0"/>
              </a:rPr>
              <a:t>2</a:t>
            </a:r>
            <a:r>
              <a:rPr lang="en-GB" sz="2800">
                <a:latin typeface="Gill Sans MT" pitchFamily="34" charset="0"/>
              </a:rPr>
              <a:t>) = </a:t>
            </a:r>
            <a:r>
              <a:rPr lang="en-GB" sz="2800" i="1">
                <a:latin typeface="Gill Sans MT" pitchFamily="34" charset="0"/>
              </a:rPr>
              <a:t>F</a:t>
            </a:r>
            <a:r>
              <a:rPr lang="en-GB" sz="2800">
                <a:latin typeface="Gill Sans MT" pitchFamily="34" charset="0"/>
              </a:rPr>
              <a:t>( </a:t>
            </a:r>
            <a:r>
              <a:rPr lang="en-GB" sz="2800" i="1">
                <a:latin typeface="Gill Sans MT" pitchFamily="34" charset="0"/>
              </a:rPr>
              <a:t>F</a:t>
            </a:r>
            <a:r>
              <a:rPr lang="en-GB" sz="2800" baseline="-25000">
                <a:latin typeface="Gill Sans MT" pitchFamily="34" charset="0"/>
              </a:rPr>
              <a:t>1</a:t>
            </a:r>
            <a:r>
              <a:rPr lang="en-GB" sz="2800" baseline="30000">
                <a:latin typeface="Gill Sans MT" pitchFamily="34" charset="0"/>
              </a:rPr>
              <a:t>-1</a:t>
            </a:r>
            <a:r>
              <a:rPr lang="en-GB" sz="2800">
                <a:latin typeface="Gill Sans MT" pitchFamily="34" charset="0"/>
              </a:rPr>
              <a:t>(</a:t>
            </a:r>
            <a:r>
              <a:rPr lang="en-GB" sz="2800" i="1">
                <a:latin typeface="Gill Sans MT" pitchFamily="34" charset="0"/>
              </a:rPr>
              <a:t>F</a:t>
            </a:r>
            <a:r>
              <a:rPr lang="en-GB" sz="2800" i="1" baseline="-25000">
                <a:latin typeface="Gill Sans MT" pitchFamily="34" charset="0"/>
              </a:rPr>
              <a:t>1 </a:t>
            </a:r>
            <a:r>
              <a:rPr lang="en-GB" sz="2800">
                <a:latin typeface="Gill Sans MT" pitchFamily="34" charset="0"/>
              </a:rPr>
              <a:t>(</a:t>
            </a:r>
            <a:r>
              <a:rPr lang="en-GB" sz="2800" i="1">
                <a:latin typeface="Gill Sans MT" pitchFamily="34" charset="0"/>
              </a:rPr>
              <a:t>X</a:t>
            </a:r>
            <a:r>
              <a:rPr lang="en-GB" sz="2800" baseline="-25000">
                <a:latin typeface="Gill Sans MT" pitchFamily="34" charset="0"/>
              </a:rPr>
              <a:t>1</a:t>
            </a:r>
            <a:r>
              <a:rPr lang="en-GB" sz="2800">
                <a:latin typeface="Gill Sans MT" pitchFamily="34" charset="0"/>
              </a:rPr>
              <a:t>)), </a:t>
            </a:r>
            <a:r>
              <a:rPr lang="en-GB" sz="2800" i="1">
                <a:latin typeface="Gill Sans MT" pitchFamily="34" charset="0"/>
              </a:rPr>
              <a:t>F</a:t>
            </a:r>
            <a:r>
              <a:rPr lang="en-GB" sz="2800" baseline="-25000">
                <a:latin typeface="Gill Sans MT" pitchFamily="34" charset="0"/>
              </a:rPr>
              <a:t>2</a:t>
            </a:r>
            <a:r>
              <a:rPr lang="en-GB" sz="2800" baseline="30000">
                <a:latin typeface="Gill Sans MT" pitchFamily="34" charset="0"/>
              </a:rPr>
              <a:t>-1</a:t>
            </a:r>
            <a:r>
              <a:rPr lang="en-GB" sz="2800">
                <a:latin typeface="Gill Sans MT" pitchFamily="34" charset="0"/>
              </a:rPr>
              <a:t>(</a:t>
            </a:r>
            <a:r>
              <a:rPr lang="en-GB" sz="2800" i="1">
                <a:latin typeface="Gill Sans MT" pitchFamily="34" charset="0"/>
              </a:rPr>
              <a:t>F</a:t>
            </a:r>
            <a:r>
              <a:rPr lang="en-GB" sz="2800" i="1" baseline="-25000">
                <a:latin typeface="Gill Sans MT" pitchFamily="34" charset="0"/>
              </a:rPr>
              <a:t>2</a:t>
            </a:r>
            <a:r>
              <a:rPr lang="en-GB" sz="2800" i="1">
                <a:latin typeface="Gill Sans MT" pitchFamily="34" charset="0"/>
              </a:rPr>
              <a:t> </a:t>
            </a:r>
            <a:r>
              <a:rPr lang="en-GB" sz="2800">
                <a:latin typeface="Gill Sans MT" pitchFamily="34" charset="0"/>
              </a:rPr>
              <a:t>(</a:t>
            </a:r>
            <a:r>
              <a:rPr lang="en-GB" sz="2800" i="1">
                <a:latin typeface="Gill Sans MT" pitchFamily="34" charset="0"/>
              </a:rPr>
              <a:t>X</a:t>
            </a:r>
            <a:r>
              <a:rPr lang="en-GB" sz="2800" baseline="-25000">
                <a:latin typeface="Gill Sans MT" pitchFamily="34" charset="0"/>
              </a:rPr>
              <a:t>2</a:t>
            </a:r>
            <a:r>
              <a:rPr lang="en-GB" sz="2800">
                <a:latin typeface="Gill Sans MT" pitchFamily="34" charset="0"/>
              </a:rPr>
              <a:t>)))</a:t>
            </a:r>
            <a:endParaRPr lang="en-US" sz="2800">
              <a:latin typeface="Gill Sans MT" pitchFamily="34" charset="0"/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979613" y="3068638"/>
            <a:ext cx="44672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i="1">
                <a:latin typeface="Gill Sans MT" pitchFamily="34" charset="0"/>
              </a:rPr>
              <a:t>H(Y</a:t>
            </a:r>
            <a:r>
              <a:rPr lang="en-GB" sz="2800" i="1" baseline="-25000">
                <a:latin typeface="Gill Sans MT" pitchFamily="34" charset="0"/>
              </a:rPr>
              <a:t>a</a:t>
            </a:r>
            <a:r>
              <a:rPr lang="en-GB" sz="2800">
                <a:latin typeface="Gill Sans MT" pitchFamily="34" charset="0"/>
              </a:rPr>
              <a:t>, </a:t>
            </a:r>
            <a:r>
              <a:rPr lang="en-GB" sz="2800" i="1">
                <a:latin typeface="Gill Sans MT" pitchFamily="34" charset="0"/>
              </a:rPr>
              <a:t>Y</a:t>
            </a:r>
            <a:r>
              <a:rPr lang="en-GB" sz="2800" i="1" baseline="-25000">
                <a:latin typeface="Gill Sans MT" pitchFamily="34" charset="0"/>
              </a:rPr>
              <a:t>b</a:t>
            </a:r>
            <a:r>
              <a:rPr lang="en-GB" sz="2800">
                <a:latin typeface="Gill Sans MT" pitchFamily="34" charset="0"/>
              </a:rPr>
              <a:t>) </a:t>
            </a:r>
            <a:r>
              <a:rPr lang="en-GB" sz="2800">
                <a:latin typeface="Gill Sans MT" pitchFamily="34" charset="0"/>
                <a:sym typeface="Symbol" pitchFamily="18" charset="2"/>
              </a:rPr>
              <a:t></a:t>
            </a:r>
            <a:r>
              <a:rPr lang="en-GB" sz="2800">
                <a:latin typeface="Gill Sans MT" pitchFamily="34" charset="0"/>
              </a:rPr>
              <a:t> </a:t>
            </a:r>
            <a:r>
              <a:rPr lang="en-GB" sz="2800" i="1">
                <a:latin typeface="Gill Sans MT" pitchFamily="34" charset="0"/>
              </a:rPr>
              <a:t>F</a:t>
            </a:r>
            <a:r>
              <a:rPr lang="en-GB" sz="2800">
                <a:latin typeface="Gill Sans MT" pitchFamily="34" charset="0"/>
              </a:rPr>
              <a:t>( </a:t>
            </a:r>
            <a:r>
              <a:rPr lang="en-GB" sz="2800" i="1">
                <a:latin typeface="Gill Sans MT" pitchFamily="34" charset="0"/>
              </a:rPr>
              <a:t>F</a:t>
            </a:r>
            <a:r>
              <a:rPr lang="en-GB" sz="2800" baseline="-25000">
                <a:latin typeface="Gill Sans MT" pitchFamily="34" charset="0"/>
              </a:rPr>
              <a:t>1</a:t>
            </a:r>
            <a:r>
              <a:rPr lang="en-GB" sz="2800" baseline="30000">
                <a:latin typeface="Gill Sans MT" pitchFamily="34" charset="0"/>
              </a:rPr>
              <a:t>-1</a:t>
            </a:r>
            <a:r>
              <a:rPr lang="en-GB" sz="2800">
                <a:latin typeface="Gill Sans MT" pitchFamily="34" charset="0"/>
              </a:rPr>
              <a:t>(</a:t>
            </a:r>
            <a:r>
              <a:rPr lang="en-GB" sz="2800" i="1">
                <a:latin typeface="Gill Sans MT" pitchFamily="34" charset="0"/>
              </a:rPr>
              <a:t>Y</a:t>
            </a:r>
            <a:r>
              <a:rPr lang="en-GB" sz="2800" i="1" baseline="-25000">
                <a:latin typeface="Gill Sans MT" pitchFamily="34" charset="0"/>
              </a:rPr>
              <a:t>a</a:t>
            </a:r>
            <a:r>
              <a:rPr lang="en-GB" sz="2800">
                <a:latin typeface="Gill Sans MT" pitchFamily="34" charset="0"/>
              </a:rPr>
              <a:t>), </a:t>
            </a:r>
            <a:r>
              <a:rPr lang="en-GB" sz="2800" i="1">
                <a:latin typeface="Gill Sans MT" pitchFamily="34" charset="0"/>
              </a:rPr>
              <a:t>F</a:t>
            </a:r>
            <a:r>
              <a:rPr lang="en-GB" sz="2800" baseline="-25000">
                <a:latin typeface="Gill Sans MT" pitchFamily="34" charset="0"/>
              </a:rPr>
              <a:t>2</a:t>
            </a:r>
            <a:r>
              <a:rPr lang="en-GB" sz="2800" baseline="30000">
                <a:latin typeface="Gill Sans MT" pitchFamily="34" charset="0"/>
              </a:rPr>
              <a:t>-1</a:t>
            </a:r>
            <a:r>
              <a:rPr lang="en-GB" sz="2800">
                <a:latin typeface="Gill Sans MT" pitchFamily="34" charset="0"/>
              </a:rPr>
              <a:t>(</a:t>
            </a:r>
            <a:r>
              <a:rPr lang="en-GB" sz="2800" i="1">
                <a:latin typeface="Gill Sans MT" pitchFamily="34" charset="0"/>
              </a:rPr>
              <a:t>Y</a:t>
            </a:r>
            <a:r>
              <a:rPr lang="en-GB" sz="2800" i="1" baseline="-25000">
                <a:latin typeface="Gill Sans MT" pitchFamily="34" charset="0"/>
              </a:rPr>
              <a:t>b</a:t>
            </a:r>
            <a:r>
              <a:rPr lang="en-GB" sz="2800">
                <a:latin typeface="Gill Sans MT" pitchFamily="34" charset="0"/>
              </a:rPr>
              <a:t>))</a:t>
            </a:r>
            <a:endParaRPr lang="en-US" sz="280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99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Directed Graphical Models</a:t>
            </a:r>
            <a:endParaRPr lang="en-US" smtClean="0"/>
          </a:p>
        </p:txBody>
      </p:sp>
      <p:sp>
        <p:nvSpPr>
          <p:cNvPr id="4" name="Oval 3"/>
          <p:cNvSpPr/>
          <p:nvPr/>
        </p:nvSpPr>
        <p:spPr>
          <a:xfrm>
            <a:off x="611188" y="1989138"/>
            <a:ext cx="914400" cy="91440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X</a:t>
            </a:r>
            <a:r>
              <a:rPr lang="en-GB" baseline="-25000" dirty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289175" y="1989138"/>
            <a:ext cx="914400" cy="91440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X</a:t>
            </a:r>
            <a:r>
              <a:rPr lang="en-GB" baseline="-25000" dirty="0">
                <a:solidFill>
                  <a:schemeClr val="tx1"/>
                </a:solidFill>
              </a:rPr>
              <a:t>2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924300" y="1989138"/>
            <a:ext cx="914400" cy="91440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602288" y="1989138"/>
            <a:ext cx="914400" cy="91440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X</a:t>
            </a:r>
            <a:r>
              <a:rPr lang="en-GB" baseline="-25000" dirty="0">
                <a:solidFill>
                  <a:schemeClr val="tx1"/>
                </a:solidFill>
              </a:rPr>
              <a:t>3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186613" y="1989138"/>
            <a:ext cx="914400" cy="91440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X</a:t>
            </a:r>
            <a:r>
              <a:rPr lang="en-GB" baseline="-25000" dirty="0">
                <a:solidFill>
                  <a:schemeClr val="tx1"/>
                </a:solidFill>
              </a:rPr>
              <a:t>4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4" idx="6"/>
            <a:endCxn id="5" idx="2"/>
          </p:cNvCxnSpPr>
          <p:nvPr/>
        </p:nvCxnSpPr>
        <p:spPr>
          <a:xfrm>
            <a:off x="1525588" y="2446338"/>
            <a:ext cx="763587" cy="1587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2"/>
            <a:endCxn id="5" idx="6"/>
          </p:cNvCxnSpPr>
          <p:nvPr/>
        </p:nvCxnSpPr>
        <p:spPr>
          <a:xfrm rot="10800000">
            <a:off x="3203575" y="2446338"/>
            <a:ext cx="720725" cy="1587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6"/>
            <a:endCxn id="7" idx="2"/>
          </p:cNvCxnSpPr>
          <p:nvPr/>
        </p:nvCxnSpPr>
        <p:spPr>
          <a:xfrm>
            <a:off x="4838700" y="2446338"/>
            <a:ext cx="763588" cy="1587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2"/>
            <a:endCxn id="7" idx="6"/>
          </p:cNvCxnSpPr>
          <p:nvPr/>
        </p:nvCxnSpPr>
        <p:spPr>
          <a:xfrm rot="10800000">
            <a:off x="6516688" y="2446338"/>
            <a:ext cx="669925" cy="1587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7" name="TextBox 20"/>
          <p:cNvSpPr txBox="1">
            <a:spLocks noChangeArrowheads="1"/>
          </p:cNvSpPr>
          <p:nvPr/>
        </p:nvSpPr>
        <p:spPr bwMode="auto">
          <a:xfrm>
            <a:off x="2360613" y="3573463"/>
            <a:ext cx="19954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latin typeface="Gill Sans MT" pitchFamily="34" charset="0"/>
              </a:rPr>
              <a:t>X</a:t>
            </a:r>
            <a:r>
              <a:rPr lang="en-GB" sz="3600" baseline="-25000">
                <a:latin typeface="Gill Sans MT" pitchFamily="34" charset="0"/>
              </a:rPr>
              <a:t>2</a:t>
            </a:r>
            <a:r>
              <a:rPr lang="en-GB" sz="3600">
                <a:latin typeface="Gill Sans MT" pitchFamily="34" charset="0"/>
              </a:rPr>
              <a:t>      X</a:t>
            </a:r>
            <a:r>
              <a:rPr lang="en-GB" sz="3600" baseline="-25000">
                <a:latin typeface="Gill Sans MT" pitchFamily="34" charset="0"/>
              </a:rPr>
              <a:t>4</a:t>
            </a:r>
            <a:endParaRPr lang="en-US" sz="3600" baseline="-25000">
              <a:latin typeface="Gill Sans MT" pitchFamily="34" charset="0"/>
            </a:endParaRPr>
          </a:p>
        </p:txBody>
      </p:sp>
      <p:grpSp>
        <p:nvGrpSpPr>
          <p:cNvPr id="14348" name="Group 29"/>
          <p:cNvGrpSpPr>
            <a:grpSpLocks/>
          </p:cNvGrpSpPr>
          <p:nvPr/>
        </p:nvGrpSpPr>
        <p:grpSpPr bwMode="auto">
          <a:xfrm>
            <a:off x="3078163" y="3716338"/>
            <a:ext cx="414337" cy="369887"/>
            <a:chOff x="6156176" y="4797152"/>
            <a:chExt cx="413580" cy="368424"/>
          </a:xfrm>
        </p:grpSpPr>
        <p:cxnSp>
          <p:nvCxnSpPr>
            <p:cNvPr id="25" name="Straight Connector 24"/>
            <p:cNvCxnSpPr/>
            <p:nvPr/>
          </p:nvCxnSpPr>
          <p:spPr>
            <a:xfrm rot="5400000" flipH="1" flipV="1">
              <a:off x="6120113" y="4977410"/>
              <a:ext cx="358938" cy="1584"/>
            </a:xfrm>
            <a:prstGeom prst="line">
              <a:avLst/>
            </a:prstGeom>
            <a:ln w="3492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 flipH="1" flipV="1">
              <a:off x="6238168" y="4976619"/>
              <a:ext cx="360518" cy="1585"/>
            </a:xfrm>
            <a:prstGeom prst="line">
              <a:avLst/>
            </a:prstGeom>
            <a:ln w="3492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0800000">
              <a:off x="6156176" y="5157670"/>
              <a:ext cx="413580" cy="7906"/>
            </a:xfrm>
            <a:prstGeom prst="line">
              <a:avLst/>
            </a:prstGeom>
            <a:ln w="3492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49" name="TextBox 34"/>
          <p:cNvSpPr txBox="1">
            <a:spLocks noChangeArrowheads="1"/>
          </p:cNvSpPr>
          <p:nvPr/>
        </p:nvSpPr>
        <p:spPr bwMode="auto">
          <a:xfrm>
            <a:off x="2360613" y="4437063"/>
            <a:ext cx="3651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latin typeface="Gill Sans MT" pitchFamily="34" charset="0"/>
              </a:rPr>
              <a:t>X</a:t>
            </a:r>
            <a:r>
              <a:rPr lang="en-GB" sz="3600" baseline="-25000">
                <a:latin typeface="Gill Sans MT" pitchFamily="34" charset="0"/>
              </a:rPr>
              <a:t>2</a:t>
            </a:r>
            <a:r>
              <a:rPr lang="en-GB" sz="3600">
                <a:latin typeface="Gill Sans MT" pitchFamily="34" charset="0"/>
              </a:rPr>
              <a:t>      X</a:t>
            </a:r>
            <a:r>
              <a:rPr lang="en-GB" sz="3600" baseline="-25000">
                <a:latin typeface="Gill Sans MT" pitchFamily="34" charset="0"/>
              </a:rPr>
              <a:t>4</a:t>
            </a:r>
            <a:r>
              <a:rPr lang="en-GB" sz="3600">
                <a:latin typeface="Gill Sans MT" pitchFamily="34" charset="0"/>
              </a:rPr>
              <a:t> | X</a:t>
            </a:r>
            <a:r>
              <a:rPr lang="en-GB" sz="3600" baseline="-25000">
                <a:latin typeface="Gill Sans MT" pitchFamily="34" charset="0"/>
              </a:rPr>
              <a:t>3</a:t>
            </a:r>
            <a:endParaRPr lang="en-US" sz="3600" baseline="-25000">
              <a:latin typeface="Gill Sans MT" pitchFamily="34" charset="0"/>
            </a:endParaRPr>
          </a:p>
        </p:txBody>
      </p:sp>
      <p:grpSp>
        <p:nvGrpSpPr>
          <p:cNvPr id="14350" name="Group 35"/>
          <p:cNvGrpSpPr>
            <a:grpSpLocks/>
          </p:cNvGrpSpPr>
          <p:nvPr/>
        </p:nvGrpSpPr>
        <p:grpSpPr bwMode="auto">
          <a:xfrm>
            <a:off x="3078163" y="4581525"/>
            <a:ext cx="414337" cy="368300"/>
            <a:chOff x="6156176" y="4797152"/>
            <a:chExt cx="413580" cy="368424"/>
          </a:xfrm>
        </p:grpSpPr>
        <p:cxnSp>
          <p:nvCxnSpPr>
            <p:cNvPr id="37" name="Straight Connector 36"/>
            <p:cNvCxnSpPr/>
            <p:nvPr/>
          </p:nvCxnSpPr>
          <p:spPr>
            <a:xfrm rot="5400000" flipH="1" flipV="1">
              <a:off x="6119340" y="4976602"/>
              <a:ext cx="360484" cy="1584"/>
            </a:xfrm>
            <a:prstGeom prst="line">
              <a:avLst/>
            </a:prstGeom>
            <a:ln w="3492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 flipH="1" flipV="1">
              <a:off x="6238184" y="4976602"/>
              <a:ext cx="360484" cy="1585"/>
            </a:xfrm>
            <a:prstGeom prst="line">
              <a:avLst/>
            </a:prstGeom>
            <a:ln w="3492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0800000">
              <a:off x="6156176" y="5157636"/>
              <a:ext cx="413580" cy="7940"/>
            </a:xfrm>
            <a:prstGeom prst="line">
              <a:avLst/>
            </a:prstGeom>
            <a:ln w="3492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51" name="TextBox 45"/>
          <p:cNvSpPr txBox="1">
            <a:spLocks noChangeArrowheads="1"/>
          </p:cNvSpPr>
          <p:nvPr/>
        </p:nvSpPr>
        <p:spPr bwMode="auto">
          <a:xfrm>
            <a:off x="2360613" y="5302250"/>
            <a:ext cx="36512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latin typeface="Gill Sans MT" pitchFamily="34" charset="0"/>
              </a:rPr>
              <a:t>X</a:t>
            </a:r>
            <a:r>
              <a:rPr lang="en-GB" sz="3600" baseline="-25000">
                <a:latin typeface="Gill Sans MT" pitchFamily="34" charset="0"/>
              </a:rPr>
              <a:t>2</a:t>
            </a:r>
            <a:r>
              <a:rPr lang="en-GB" sz="3600">
                <a:latin typeface="Gill Sans MT" pitchFamily="34" charset="0"/>
              </a:rPr>
              <a:t>      X</a:t>
            </a:r>
            <a:r>
              <a:rPr lang="en-GB" sz="3600" baseline="-25000">
                <a:latin typeface="Gill Sans MT" pitchFamily="34" charset="0"/>
              </a:rPr>
              <a:t>4</a:t>
            </a:r>
            <a:r>
              <a:rPr lang="en-GB" sz="3600">
                <a:latin typeface="Gill Sans MT" pitchFamily="34" charset="0"/>
              </a:rPr>
              <a:t> | {X</a:t>
            </a:r>
            <a:r>
              <a:rPr lang="en-GB" sz="3600" baseline="-25000">
                <a:latin typeface="Gill Sans MT" pitchFamily="34" charset="0"/>
              </a:rPr>
              <a:t>3</a:t>
            </a:r>
            <a:r>
              <a:rPr lang="en-GB" sz="3600">
                <a:latin typeface="Gill Sans MT" pitchFamily="34" charset="0"/>
              </a:rPr>
              <a:t>, U}</a:t>
            </a:r>
            <a:endParaRPr lang="en-US" sz="3600" baseline="-25000">
              <a:latin typeface="Gill Sans MT" pitchFamily="34" charset="0"/>
            </a:endParaRPr>
          </a:p>
        </p:txBody>
      </p:sp>
      <p:grpSp>
        <p:nvGrpSpPr>
          <p:cNvPr id="14352" name="Group 46"/>
          <p:cNvGrpSpPr>
            <a:grpSpLocks/>
          </p:cNvGrpSpPr>
          <p:nvPr/>
        </p:nvGrpSpPr>
        <p:grpSpPr bwMode="auto">
          <a:xfrm>
            <a:off x="3078163" y="5446713"/>
            <a:ext cx="414337" cy="368300"/>
            <a:chOff x="6156176" y="4797152"/>
            <a:chExt cx="413580" cy="368424"/>
          </a:xfrm>
        </p:grpSpPr>
        <p:cxnSp>
          <p:nvCxnSpPr>
            <p:cNvPr id="48" name="Straight Connector 47"/>
            <p:cNvCxnSpPr/>
            <p:nvPr/>
          </p:nvCxnSpPr>
          <p:spPr>
            <a:xfrm rot="5400000" flipH="1" flipV="1">
              <a:off x="6119341" y="4976601"/>
              <a:ext cx="360483" cy="1584"/>
            </a:xfrm>
            <a:prstGeom prst="line">
              <a:avLst/>
            </a:prstGeom>
            <a:ln w="3492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 flipH="1" flipV="1">
              <a:off x="6238185" y="4976601"/>
              <a:ext cx="360483" cy="1585"/>
            </a:xfrm>
            <a:prstGeom prst="line">
              <a:avLst/>
            </a:prstGeom>
            <a:ln w="3492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0800000">
              <a:off x="6156176" y="5157635"/>
              <a:ext cx="413580" cy="7941"/>
            </a:xfrm>
            <a:prstGeom prst="line">
              <a:avLst/>
            </a:prstGeom>
            <a:ln w="3492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Straight Connector 50"/>
          <p:cNvCxnSpPr/>
          <p:nvPr/>
        </p:nvCxnSpPr>
        <p:spPr>
          <a:xfrm rot="16200000" flipV="1">
            <a:off x="3024188" y="4616450"/>
            <a:ext cx="503238" cy="433387"/>
          </a:xfrm>
          <a:prstGeom prst="line">
            <a:avLst/>
          </a:prstGeom>
          <a:ln w="34925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4" name="TextBox 53"/>
          <p:cNvSpPr txBox="1">
            <a:spLocks noChangeArrowheads="1"/>
          </p:cNvSpPr>
          <p:nvPr/>
        </p:nvSpPr>
        <p:spPr bwMode="auto">
          <a:xfrm>
            <a:off x="6172200" y="5732463"/>
            <a:ext cx="4873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>
                <a:latin typeface="Gill Sans MT" pitchFamily="34" charset="0"/>
              </a:rPr>
              <a:t>...</a:t>
            </a:r>
            <a:endParaRPr lang="en-US" sz="360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10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Step 2a: A copula formulation of </a:t>
            </a:r>
            <a:r>
              <a:rPr lang="en-GB" i="1" smtClean="0"/>
              <a:t>P</a:t>
            </a:r>
            <a:r>
              <a:rPr lang="en-GB" i="1" baseline="-25000" smtClean="0"/>
              <a:t>i</a:t>
            </a:r>
            <a:r>
              <a:rPr lang="en-GB" smtClean="0"/>
              <a:t>  </a:t>
            </a:r>
            <a:endParaRPr lang="en-US" smtClean="0"/>
          </a:p>
        </p:txBody>
      </p:sp>
      <p:sp>
        <p:nvSpPr>
          <p:cNvPr id="3891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GB" smtClean="0"/>
              <a:t>The idea is to use a conditional marginal </a:t>
            </a:r>
            <a:r>
              <a:rPr lang="en-GB" i="1" smtClean="0"/>
              <a:t>F</a:t>
            </a:r>
            <a:r>
              <a:rPr lang="en-GB" i="1" baseline="-25000" smtClean="0"/>
              <a:t>i</a:t>
            </a:r>
            <a:r>
              <a:rPr lang="en-GB" i="1" smtClean="0"/>
              <a:t>(X</a:t>
            </a:r>
            <a:r>
              <a:rPr lang="en-GB" i="1" baseline="-25000" smtClean="0"/>
              <a:t>i</a:t>
            </a:r>
            <a:r>
              <a:rPr lang="en-GB" smtClean="0"/>
              <a:t> | </a:t>
            </a:r>
            <a:r>
              <a:rPr lang="en-GB" i="1" smtClean="0"/>
              <a:t>pa(X</a:t>
            </a:r>
            <a:r>
              <a:rPr lang="en-GB" i="1" baseline="-25000" smtClean="0"/>
              <a:t>i</a:t>
            </a:r>
            <a:r>
              <a:rPr lang="en-GB" smtClean="0"/>
              <a:t>)) within a copula</a:t>
            </a:r>
          </a:p>
          <a:p>
            <a:r>
              <a:rPr lang="en-GB" smtClean="0"/>
              <a:t>Example</a:t>
            </a:r>
          </a:p>
          <a:p>
            <a:endParaRPr lang="en-GB" smtClean="0"/>
          </a:p>
          <a:p>
            <a:endParaRPr lang="en-GB" smtClean="0"/>
          </a:p>
          <a:p>
            <a:endParaRPr lang="en-GB" smtClean="0"/>
          </a:p>
          <a:p>
            <a:endParaRPr lang="en-GB" smtClean="0"/>
          </a:p>
          <a:p>
            <a:endParaRPr lang="en-GB" smtClean="0"/>
          </a:p>
          <a:p>
            <a:r>
              <a:rPr lang="en-GB" smtClean="0"/>
              <a:t>Check:</a:t>
            </a:r>
            <a:endParaRPr lang="en-US" smtClean="0"/>
          </a:p>
        </p:txBody>
      </p:sp>
      <p:sp>
        <p:nvSpPr>
          <p:cNvPr id="4" name="Oval 3"/>
          <p:cNvSpPr/>
          <p:nvPr/>
        </p:nvSpPr>
        <p:spPr>
          <a:xfrm>
            <a:off x="1331913" y="2730500"/>
            <a:ext cx="914400" cy="91440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X</a:t>
            </a:r>
            <a:r>
              <a:rPr lang="en-GB" baseline="-25000" dirty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009900" y="2730500"/>
            <a:ext cx="914400" cy="91440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X</a:t>
            </a:r>
            <a:r>
              <a:rPr lang="en-GB" baseline="-25000" dirty="0">
                <a:solidFill>
                  <a:schemeClr val="tx1"/>
                </a:solidFill>
              </a:rPr>
              <a:t>2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953000" y="2730500"/>
            <a:ext cx="914400" cy="91440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X</a:t>
            </a:r>
            <a:r>
              <a:rPr lang="en-GB" baseline="-25000" dirty="0">
                <a:solidFill>
                  <a:schemeClr val="tx1"/>
                </a:solidFill>
              </a:rPr>
              <a:t>3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537325" y="2730500"/>
            <a:ext cx="914400" cy="91440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X</a:t>
            </a:r>
            <a:r>
              <a:rPr lang="en-GB" baseline="-25000" dirty="0">
                <a:solidFill>
                  <a:schemeClr val="tx1"/>
                </a:solidFill>
              </a:rPr>
              <a:t>4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6"/>
            <a:endCxn id="5" idx="2"/>
          </p:cNvCxnSpPr>
          <p:nvPr/>
        </p:nvCxnSpPr>
        <p:spPr>
          <a:xfrm>
            <a:off x="2246313" y="3187700"/>
            <a:ext cx="763587" cy="1588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" idx="6"/>
          </p:cNvCxnSpPr>
          <p:nvPr/>
        </p:nvCxnSpPr>
        <p:spPr>
          <a:xfrm rot="10800000">
            <a:off x="3924300" y="3187700"/>
            <a:ext cx="719138" cy="1588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7" idx="2"/>
          </p:cNvCxnSpPr>
          <p:nvPr/>
        </p:nvCxnSpPr>
        <p:spPr>
          <a:xfrm>
            <a:off x="4191000" y="3187700"/>
            <a:ext cx="762000" cy="1588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2"/>
            <a:endCxn id="7" idx="6"/>
          </p:cNvCxnSpPr>
          <p:nvPr/>
        </p:nvCxnSpPr>
        <p:spPr>
          <a:xfrm rot="10800000">
            <a:off x="5867400" y="3187700"/>
            <a:ext cx="669925" cy="1588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23" name="Rectangle 12"/>
          <p:cNvSpPr>
            <a:spLocks noChangeArrowheads="1"/>
          </p:cNvSpPr>
          <p:nvPr/>
        </p:nvSpPr>
        <p:spPr bwMode="auto">
          <a:xfrm>
            <a:off x="698500" y="3716338"/>
            <a:ext cx="35861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i="1">
                <a:latin typeface="Gill Sans MT" pitchFamily="34" charset="0"/>
              </a:rPr>
              <a:t>U</a:t>
            </a:r>
            <a:r>
              <a:rPr lang="en-GB" sz="2800" i="1" baseline="-25000">
                <a:latin typeface="Gill Sans MT" pitchFamily="34" charset="0"/>
              </a:rPr>
              <a:t>2</a:t>
            </a:r>
            <a:r>
              <a:rPr lang="en-GB" sz="2800" i="1">
                <a:latin typeface="Gill Sans MT" pitchFamily="34" charset="0"/>
              </a:rPr>
              <a:t>(x</a:t>
            </a:r>
            <a:r>
              <a:rPr lang="en-GB" sz="2800" i="1" baseline="-25000">
                <a:latin typeface="Gill Sans MT" pitchFamily="34" charset="0"/>
              </a:rPr>
              <a:t>1</a:t>
            </a:r>
            <a:r>
              <a:rPr lang="en-GB" sz="2800">
                <a:latin typeface="Gill Sans MT" pitchFamily="34" charset="0"/>
              </a:rPr>
              <a:t>) </a:t>
            </a:r>
            <a:r>
              <a:rPr lang="en-GB" sz="2800">
                <a:latin typeface="Gill Sans MT" pitchFamily="34" charset="0"/>
                <a:sym typeface="Symbol" pitchFamily="18" charset="2"/>
              </a:rPr>
              <a:t></a:t>
            </a:r>
            <a:r>
              <a:rPr lang="en-GB" sz="2800">
                <a:latin typeface="Gill Sans MT" pitchFamily="34" charset="0"/>
              </a:rPr>
              <a:t> P</a:t>
            </a:r>
            <a:r>
              <a:rPr lang="en-GB" sz="2800" baseline="-25000">
                <a:latin typeface="Gill Sans MT" pitchFamily="34" charset="0"/>
              </a:rPr>
              <a:t>2</a:t>
            </a:r>
            <a:r>
              <a:rPr lang="en-GB" sz="2800">
                <a:latin typeface="Gill Sans MT" pitchFamily="34" charset="0"/>
              </a:rPr>
              <a:t>(</a:t>
            </a:r>
            <a:r>
              <a:rPr lang="en-GB" sz="2800" i="1">
                <a:latin typeface="Gill Sans MT" pitchFamily="34" charset="0"/>
              </a:rPr>
              <a:t>X</a:t>
            </a:r>
            <a:r>
              <a:rPr lang="en-GB" sz="2800" i="1" baseline="-25000">
                <a:latin typeface="Gill Sans MT" pitchFamily="34" charset="0"/>
              </a:rPr>
              <a:t>2</a:t>
            </a:r>
            <a:r>
              <a:rPr lang="en-GB" sz="2800">
                <a:latin typeface="Gill Sans MT" pitchFamily="34" charset="0"/>
              </a:rPr>
              <a:t> </a:t>
            </a:r>
            <a:r>
              <a:rPr lang="en-GB" sz="2800">
                <a:latin typeface="Gill Sans MT" pitchFamily="34" charset="0"/>
                <a:sym typeface="Symbol" pitchFamily="18" charset="2"/>
              </a:rPr>
              <a:t> </a:t>
            </a:r>
            <a:r>
              <a:rPr lang="en-GB" sz="2800" i="1">
                <a:latin typeface="Gill Sans MT" pitchFamily="34" charset="0"/>
                <a:sym typeface="Symbol" pitchFamily="18" charset="2"/>
              </a:rPr>
              <a:t>x</a:t>
            </a:r>
            <a:r>
              <a:rPr lang="en-GB" sz="2800" i="1" baseline="-25000">
                <a:latin typeface="Gill Sans MT" pitchFamily="34" charset="0"/>
                <a:sym typeface="Symbol" pitchFamily="18" charset="2"/>
              </a:rPr>
              <a:t>2</a:t>
            </a:r>
            <a:r>
              <a:rPr lang="en-GB" sz="2800">
                <a:latin typeface="Gill Sans MT" pitchFamily="34" charset="0"/>
              </a:rPr>
              <a:t> | </a:t>
            </a:r>
            <a:r>
              <a:rPr lang="en-GB" sz="2800" i="1">
                <a:latin typeface="Gill Sans MT" pitchFamily="34" charset="0"/>
              </a:rPr>
              <a:t>x</a:t>
            </a:r>
            <a:r>
              <a:rPr lang="en-GB" sz="2800" i="1" baseline="-25000">
                <a:latin typeface="Gill Sans MT" pitchFamily="34" charset="0"/>
              </a:rPr>
              <a:t>1</a:t>
            </a:r>
            <a:r>
              <a:rPr lang="en-GB" sz="2800">
                <a:latin typeface="Gill Sans MT" pitchFamily="34" charset="0"/>
              </a:rPr>
              <a:t>)</a:t>
            </a:r>
            <a:endParaRPr lang="en-US" sz="2800">
              <a:latin typeface="Gill Sans MT" pitchFamily="34" charset="0"/>
            </a:endParaRPr>
          </a:p>
        </p:txBody>
      </p:sp>
      <p:sp>
        <p:nvSpPr>
          <p:cNvPr id="38924" name="Rectangle 13"/>
          <p:cNvSpPr>
            <a:spLocks noChangeArrowheads="1"/>
          </p:cNvSpPr>
          <p:nvPr/>
        </p:nvSpPr>
        <p:spPr bwMode="auto">
          <a:xfrm>
            <a:off x="4572000" y="3736975"/>
            <a:ext cx="358616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i="1">
                <a:latin typeface="Gill Sans MT" pitchFamily="34" charset="0"/>
              </a:rPr>
              <a:t>U</a:t>
            </a:r>
            <a:r>
              <a:rPr lang="en-GB" sz="2800" i="1" baseline="-25000">
                <a:latin typeface="Gill Sans MT" pitchFamily="34" charset="0"/>
              </a:rPr>
              <a:t>3</a:t>
            </a:r>
            <a:r>
              <a:rPr lang="en-GB" sz="2800" i="1">
                <a:latin typeface="Gill Sans MT" pitchFamily="34" charset="0"/>
              </a:rPr>
              <a:t>(x</a:t>
            </a:r>
            <a:r>
              <a:rPr lang="en-GB" sz="2800" i="1" baseline="-25000">
                <a:latin typeface="Gill Sans MT" pitchFamily="34" charset="0"/>
              </a:rPr>
              <a:t>4</a:t>
            </a:r>
            <a:r>
              <a:rPr lang="en-GB" sz="2800">
                <a:latin typeface="Gill Sans MT" pitchFamily="34" charset="0"/>
              </a:rPr>
              <a:t>) </a:t>
            </a:r>
            <a:r>
              <a:rPr lang="en-GB" sz="2800">
                <a:latin typeface="Gill Sans MT" pitchFamily="34" charset="0"/>
                <a:sym typeface="Symbol" pitchFamily="18" charset="2"/>
              </a:rPr>
              <a:t></a:t>
            </a:r>
            <a:r>
              <a:rPr lang="en-GB" sz="2800">
                <a:latin typeface="Gill Sans MT" pitchFamily="34" charset="0"/>
              </a:rPr>
              <a:t> P</a:t>
            </a:r>
            <a:r>
              <a:rPr lang="en-GB" sz="2800" baseline="-25000">
                <a:latin typeface="Gill Sans MT" pitchFamily="34" charset="0"/>
              </a:rPr>
              <a:t>2</a:t>
            </a:r>
            <a:r>
              <a:rPr lang="en-GB" sz="2800">
                <a:latin typeface="Gill Sans MT" pitchFamily="34" charset="0"/>
              </a:rPr>
              <a:t>(X</a:t>
            </a:r>
            <a:r>
              <a:rPr lang="en-GB" sz="2800" baseline="-25000">
                <a:latin typeface="Gill Sans MT" pitchFamily="34" charset="0"/>
              </a:rPr>
              <a:t>3</a:t>
            </a:r>
            <a:r>
              <a:rPr lang="en-GB" sz="2800">
                <a:latin typeface="Gill Sans MT" pitchFamily="34" charset="0"/>
              </a:rPr>
              <a:t> </a:t>
            </a:r>
            <a:r>
              <a:rPr lang="en-GB" sz="2800">
                <a:latin typeface="Gill Sans MT" pitchFamily="34" charset="0"/>
                <a:sym typeface="Symbol" pitchFamily="18" charset="2"/>
              </a:rPr>
              <a:t> </a:t>
            </a:r>
            <a:r>
              <a:rPr lang="en-GB" sz="2800" i="1">
                <a:latin typeface="Gill Sans MT" pitchFamily="34" charset="0"/>
                <a:sym typeface="Symbol" pitchFamily="18" charset="2"/>
              </a:rPr>
              <a:t>x</a:t>
            </a:r>
            <a:r>
              <a:rPr lang="en-GB" sz="2800" i="1" baseline="-25000">
                <a:latin typeface="Gill Sans MT" pitchFamily="34" charset="0"/>
                <a:sym typeface="Symbol" pitchFamily="18" charset="2"/>
              </a:rPr>
              <a:t>3</a:t>
            </a:r>
            <a:r>
              <a:rPr lang="en-GB" sz="2800">
                <a:latin typeface="Gill Sans MT" pitchFamily="34" charset="0"/>
              </a:rPr>
              <a:t> | </a:t>
            </a:r>
            <a:r>
              <a:rPr lang="en-GB" sz="2800" i="1">
                <a:latin typeface="Gill Sans MT" pitchFamily="34" charset="0"/>
              </a:rPr>
              <a:t>x</a:t>
            </a:r>
            <a:r>
              <a:rPr lang="en-GB" sz="2800" i="1" baseline="-25000">
                <a:latin typeface="Gill Sans MT" pitchFamily="34" charset="0"/>
              </a:rPr>
              <a:t>4</a:t>
            </a:r>
            <a:r>
              <a:rPr lang="en-GB" sz="2800">
                <a:latin typeface="Gill Sans MT" pitchFamily="34" charset="0"/>
              </a:rPr>
              <a:t>)</a:t>
            </a:r>
            <a:endParaRPr lang="en-US" sz="2800">
              <a:latin typeface="Gill Sans MT" pitchFamily="34" charset="0"/>
            </a:endParaRPr>
          </a:p>
        </p:txBody>
      </p:sp>
      <p:sp>
        <p:nvSpPr>
          <p:cNvPr id="38925" name="Rectangle 14"/>
          <p:cNvSpPr>
            <a:spLocks noChangeArrowheads="1"/>
          </p:cNvSpPr>
          <p:nvPr/>
        </p:nvSpPr>
        <p:spPr bwMode="auto">
          <a:xfrm>
            <a:off x="1198563" y="4365625"/>
            <a:ext cx="654208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>
                <a:latin typeface="Gill Sans MT" pitchFamily="34" charset="0"/>
              </a:rPr>
              <a:t>P</a:t>
            </a:r>
            <a:r>
              <a:rPr lang="en-GB" sz="2800" i="1">
                <a:latin typeface="Gill Sans MT" pitchFamily="34" charset="0"/>
              </a:rPr>
              <a:t>(X</a:t>
            </a:r>
            <a:r>
              <a:rPr lang="en-GB" sz="2800" i="1" baseline="-25000">
                <a:latin typeface="Gill Sans MT" pitchFamily="34" charset="0"/>
              </a:rPr>
              <a:t>2</a:t>
            </a:r>
            <a:r>
              <a:rPr lang="en-GB" sz="2800">
                <a:latin typeface="Gill Sans MT" pitchFamily="34" charset="0"/>
              </a:rPr>
              <a:t> </a:t>
            </a:r>
            <a:r>
              <a:rPr lang="en-GB" sz="2800">
                <a:latin typeface="Gill Sans MT" pitchFamily="34" charset="0"/>
                <a:sym typeface="Symbol" pitchFamily="18" charset="2"/>
              </a:rPr>
              <a:t> </a:t>
            </a:r>
            <a:r>
              <a:rPr lang="en-GB" sz="2800" i="1">
                <a:latin typeface="Gill Sans MT" pitchFamily="34" charset="0"/>
                <a:sym typeface="Symbol" pitchFamily="18" charset="2"/>
              </a:rPr>
              <a:t>x</a:t>
            </a:r>
            <a:r>
              <a:rPr lang="en-GB" sz="2800" i="1" baseline="-25000">
                <a:latin typeface="Gill Sans MT" pitchFamily="34" charset="0"/>
                <a:sym typeface="Symbol" pitchFamily="18" charset="2"/>
              </a:rPr>
              <a:t>2</a:t>
            </a:r>
            <a:r>
              <a:rPr lang="en-GB" sz="2800">
                <a:latin typeface="Gill Sans MT" pitchFamily="34" charset="0"/>
                <a:sym typeface="Symbol" pitchFamily="18" charset="2"/>
              </a:rPr>
              <a:t>, </a:t>
            </a:r>
            <a:r>
              <a:rPr lang="en-GB" sz="2800" i="1">
                <a:latin typeface="Gill Sans MT" pitchFamily="34" charset="0"/>
              </a:rPr>
              <a:t>X</a:t>
            </a:r>
            <a:r>
              <a:rPr lang="en-GB" sz="2800" i="1" baseline="-25000">
                <a:latin typeface="Gill Sans MT" pitchFamily="34" charset="0"/>
              </a:rPr>
              <a:t>3</a:t>
            </a:r>
            <a:r>
              <a:rPr lang="en-GB" sz="2800">
                <a:latin typeface="Gill Sans MT" pitchFamily="34" charset="0"/>
              </a:rPr>
              <a:t> </a:t>
            </a:r>
            <a:r>
              <a:rPr lang="en-GB" sz="2800">
                <a:latin typeface="Gill Sans MT" pitchFamily="34" charset="0"/>
                <a:sym typeface="Symbol" pitchFamily="18" charset="2"/>
              </a:rPr>
              <a:t> </a:t>
            </a:r>
            <a:r>
              <a:rPr lang="en-GB" sz="2800" i="1">
                <a:latin typeface="Gill Sans MT" pitchFamily="34" charset="0"/>
                <a:sym typeface="Symbol" pitchFamily="18" charset="2"/>
              </a:rPr>
              <a:t>x</a:t>
            </a:r>
            <a:r>
              <a:rPr lang="en-GB" sz="2800" i="1" baseline="-25000">
                <a:latin typeface="Gill Sans MT" pitchFamily="34" charset="0"/>
                <a:sym typeface="Symbol" pitchFamily="18" charset="2"/>
              </a:rPr>
              <a:t>3</a:t>
            </a:r>
            <a:r>
              <a:rPr lang="en-GB" sz="2800">
                <a:latin typeface="Gill Sans MT" pitchFamily="34" charset="0"/>
              </a:rPr>
              <a:t> | </a:t>
            </a:r>
            <a:r>
              <a:rPr lang="en-GB" sz="2800" i="1">
                <a:latin typeface="Gill Sans MT" pitchFamily="34" charset="0"/>
              </a:rPr>
              <a:t>x</a:t>
            </a:r>
            <a:r>
              <a:rPr lang="en-GB" sz="2800" i="1" baseline="-25000">
                <a:latin typeface="Gill Sans MT" pitchFamily="34" charset="0"/>
              </a:rPr>
              <a:t>1,</a:t>
            </a:r>
            <a:r>
              <a:rPr lang="en-GB" sz="2800" i="1">
                <a:latin typeface="Gill Sans MT" pitchFamily="34" charset="0"/>
              </a:rPr>
              <a:t> x</a:t>
            </a:r>
            <a:r>
              <a:rPr lang="en-GB" sz="2800" i="1" baseline="-25000">
                <a:latin typeface="Gill Sans MT" pitchFamily="34" charset="0"/>
              </a:rPr>
              <a:t>4</a:t>
            </a:r>
            <a:r>
              <a:rPr lang="en-GB" sz="2800">
                <a:latin typeface="Gill Sans MT" pitchFamily="34" charset="0"/>
              </a:rPr>
              <a:t>) = H</a:t>
            </a:r>
            <a:r>
              <a:rPr lang="en-GB" sz="2800" i="1">
                <a:latin typeface="Gill Sans MT" pitchFamily="34" charset="0"/>
              </a:rPr>
              <a:t>(U</a:t>
            </a:r>
            <a:r>
              <a:rPr lang="en-GB" sz="2800" i="1" baseline="-25000">
                <a:latin typeface="Gill Sans MT" pitchFamily="34" charset="0"/>
              </a:rPr>
              <a:t>2</a:t>
            </a:r>
            <a:r>
              <a:rPr lang="en-GB" sz="2800" i="1">
                <a:latin typeface="Gill Sans MT" pitchFamily="34" charset="0"/>
              </a:rPr>
              <a:t>(x</a:t>
            </a:r>
            <a:r>
              <a:rPr lang="en-GB" sz="2800" i="1" baseline="-25000">
                <a:latin typeface="Gill Sans MT" pitchFamily="34" charset="0"/>
              </a:rPr>
              <a:t>1</a:t>
            </a:r>
            <a:r>
              <a:rPr lang="en-GB" sz="2800">
                <a:latin typeface="Gill Sans MT" pitchFamily="34" charset="0"/>
              </a:rPr>
              <a:t>), </a:t>
            </a:r>
            <a:r>
              <a:rPr lang="en-GB" sz="2800" i="1">
                <a:latin typeface="Gill Sans MT" pitchFamily="34" charset="0"/>
              </a:rPr>
              <a:t>U</a:t>
            </a:r>
            <a:r>
              <a:rPr lang="en-GB" sz="2800" i="1" baseline="-25000">
                <a:latin typeface="Gill Sans MT" pitchFamily="34" charset="0"/>
              </a:rPr>
              <a:t>3</a:t>
            </a:r>
            <a:r>
              <a:rPr lang="en-GB" sz="2800" i="1">
                <a:latin typeface="Gill Sans MT" pitchFamily="34" charset="0"/>
              </a:rPr>
              <a:t>(x</a:t>
            </a:r>
            <a:r>
              <a:rPr lang="en-GB" sz="2800" i="1" baseline="-25000">
                <a:latin typeface="Gill Sans MT" pitchFamily="34" charset="0"/>
              </a:rPr>
              <a:t>4</a:t>
            </a:r>
            <a:r>
              <a:rPr lang="en-GB" sz="2800">
                <a:latin typeface="Gill Sans MT" pitchFamily="34" charset="0"/>
              </a:rPr>
              <a:t>))</a:t>
            </a:r>
            <a:endParaRPr lang="en-US" sz="2800">
              <a:latin typeface="Gill Sans MT" pitchFamily="34" charset="0"/>
            </a:endParaRPr>
          </a:p>
        </p:txBody>
      </p:sp>
      <p:sp>
        <p:nvSpPr>
          <p:cNvPr id="38926" name="Rectangle 15"/>
          <p:cNvSpPr>
            <a:spLocks noChangeArrowheads="1"/>
          </p:cNvSpPr>
          <p:nvPr/>
        </p:nvSpPr>
        <p:spPr bwMode="auto">
          <a:xfrm>
            <a:off x="1187450" y="5373688"/>
            <a:ext cx="658653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>
                <a:latin typeface="Gill Sans MT" pitchFamily="34" charset="0"/>
              </a:rPr>
              <a:t>P</a:t>
            </a:r>
            <a:r>
              <a:rPr lang="en-GB" sz="2800" i="1">
                <a:latin typeface="Gill Sans MT" pitchFamily="34" charset="0"/>
              </a:rPr>
              <a:t>(X</a:t>
            </a:r>
            <a:r>
              <a:rPr lang="en-GB" sz="2800" i="1" baseline="-25000">
                <a:latin typeface="Gill Sans MT" pitchFamily="34" charset="0"/>
              </a:rPr>
              <a:t>2</a:t>
            </a:r>
            <a:r>
              <a:rPr lang="en-GB" sz="2800">
                <a:latin typeface="Gill Sans MT" pitchFamily="34" charset="0"/>
              </a:rPr>
              <a:t> </a:t>
            </a:r>
            <a:r>
              <a:rPr lang="en-GB" sz="2800">
                <a:latin typeface="Gill Sans MT" pitchFamily="34" charset="0"/>
                <a:sym typeface="Symbol" pitchFamily="18" charset="2"/>
              </a:rPr>
              <a:t> </a:t>
            </a:r>
            <a:r>
              <a:rPr lang="en-GB" sz="2800" i="1">
                <a:latin typeface="Gill Sans MT" pitchFamily="34" charset="0"/>
                <a:sym typeface="Symbol" pitchFamily="18" charset="2"/>
              </a:rPr>
              <a:t>x</a:t>
            </a:r>
            <a:r>
              <a:rPr lang="en-GB" sz="2800" i="1" baseline="-25000">
                <a:latin typeface="Gill Sans MT" pitchFamily="34" charset="0"/>
                <a:sym typeface="Symbol" pitchFamily="18" charset="2"/>
              </a:rPr>
              <a:t>2</a:t>
            </a:r>
            <a:r>
              <a:rPr lang="en-GB" sz="2800">
                <a:latin typeface="Gill Sans MT" pitchFamily="34" charset="0"/>
                <a:sym typeface="Symbol" pitchFamily="18" charset="2"/>
              </a:rPr>
              <a:t> </a:t>
            </a:r>
            <a:r>
              <a:rPr lang="en-GB" sz="2800">
                <a:latin typeface="Gill Sans MT" pitchFamily="34" charset="0"/>
              </a:rPr>
              <a:t>| </a:t>
            </a:r>
            <a:r>
              <a:rPr lang="en-GB" sz="2800" i="1">
                <a:latin typeface="Gill Sans MT" pitchFamily="34" charset="0"/>
              </a:rPr>
              <a:t>x</a:t>
            </a:r>
            <a:r>
              <a:rPr lang="en-GB" sz="2800" i="1" baseline="-25000">
                <a:latin typeface="Gill Sans MT" pitchFamily="34" charset="0"/>
              </a:rPr>
              <a:t>1,</a:t>
            </a:r>
            <a:r>
              <a:rPr lang="en-GB" sz="2800" i="1">
                <a:latin typeface="Gill Sans MT" pitchFamily="34" charset="0"/>
              </a:rPr>
              <a:t> x</a:t>
            </a:r>
            <a:r>
              <a:rPr lang="en-GB" sz="2800" i="1" baseline="-25000">
                <a:latin typeface="Gill Sans MT" pitchFamily="34" charset="0"/>
              </a:rPr>
              <a:t>4</a:t>
            </a:r>
            <a:r>
              <a:rPr lang="en-GB" sz="2800">
                <a:latin typeface="Gill Sans MT" pitchFamily="34" charset="0"/>
              </a:rPr>
              <a:t>) = H</a:t>
            </a:r>
            <a:r>
              <a:rPr lang="en-GB" sz="2800" i="1">
                <a:latin typeface="Gill Sans MT" pitchFamily="34" charset="0"/>
              </a:rPr>
              <a:t>(U</a:t>
            </a:r>
            <a:r>
              <a:rPr lang="en-GB" sz="2800" i="1" baseline="-25000">
                <a:latin typeface="Gill Sans MT" pitchFamily="34" charset="0"/>
              </a:rPr>
              <a:t>2</a:t>
            </a:r>
            <a:r>
              <a:rPr lang="en-GB" sz="2800" i="1">
                <a:latin typeface="Gill Sans MT" pitchFamily="34" charset="0"/>
              </a:rPr>
              <a:t>(x</a:t>
            </a:r>
            <a:r>
              <a:rPr lang="en-GB" sz="2800" i="1" baseline="-25000">
                <a:latin typeface="Gill Sans MT" pitchFamily="34" charset="0"/>
              </a:rPr>
              <a:t>1</a:t>
            </a:r>
            <a:r>
              <a:rPr lang="en-GB" sz="2800">
                <a:latin typeface="Gill Sans MT" pitchFamily="34" charset="0"/>
              </a:rPr>
              <a:t>), 1) = H(</a:t>
            </a:r>
            <a:r>
              <a:rPr lang="en-GB" sz="2800" i="1">
                <a:latin typeface="Gill Sans MT" pitchFamily="34" charset="0"/>
              </a:rPr>
              <a:t>U</a:t>
            </a:r>
            <a:r>
              <a:rPr lang="en-GB" sz="2800" i="1" baseline="-25000">
                <a:latin typeface="Gill Sans MT" pitchFamily="34" charset="0"/>
              </a:rPr>
              <a:t>2</a:t>
            </a:r>
            <a:r>
              <a:rPr lang="en-GB" sz="2800">
                <a:latin typeface="Gill Sans MT" pitchFamily="34" charset="0"/>
              </a:rPr>
              <a:t>(</a:t>
            </a:r>
            <a:r>
              <a:rPr lang="en-GB" sz="2800" i="1">
                <a:latin typeface="Gill Sans MT" pitchFamily="34" charset="0"/>
              </a:rPr>
              <a:t>x</a:t>
            </a:r>
            <a:r>
              <a:rPr lang="en-GB" sz="2800" i="1" baseline="-25000">
                <a:latin typeface="Gill Sans MT" pitchFamily="34" charset="0"/>
              </a:rPr>
              <a:t>1</a:t>
            </a:r>
            <a:r>
              <a:rPr lang="en-GB" sz="2800">
                <a:latin typeface="Gill Sans MT" pitchFamily="34" charset="0"/>
              </a:rPr>
              <a:t>))</a:t>
            </a:r>
            <a:endParaRPr lang="en-US" sz="2800">
              <a:latin typeface="Gill Sans MT" pitchFamily="34" charset="0"/>
            </a:endParaRPr>
          </a:p>
        </p:txBody>
      </p:sp>
      <p:sp>
        <p:nvSpPr>
          <p:cNvPr id="38927" name="Rectangle 16"/>
          <p:cNvSpPr>
            <a:spLocks noChangeArrowheads="1"/>
          </p:cNvSpPr>
          <p:nvPr/>
        </p:nvSpPr>
        <p:spPr bwMode="auto">
          <a:xfrm>
            <a:off x="3689350" y="5867400"/>
            <a:ext cx="3984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>
                <a:latin typeface="Gill Sans MT" pitchFamily="34" charset="0"/>
              </a:rPr>
              <a:t>= </a:t>
            </a:r>
            <a:r>
              <a:rPr lang="en-GB" sz="2800" i="1">
                <a:latin typeface="Gill Sans MT" pitchFamily="34" charset="0"/>
              </a:rPr>
              <a:t>U</a:t>
            </a:r>
            <a:r>
              <a:rPr lang="en-GB" sz="2800" i="1" baseline="-25000">
                <a:latin typeface="Gill Sans MT" pitchFamily="34" charset="0"/>
              </a:rPr>
              <a:t>2</a:t>
            </a:r>
            <a:r>
              <a:rPr lang="en-GB" sz="2800" i="1">
                <a:latin typeface="Gill Sans MT" pitchFamily="34" charset="0"/>
              </a:rPr>
              <a:t>(x</a:t>
            </a:r>
            <a:r>
              <a:rPr lang="en-GB" sz="2800" i="1" baseline="-25000">
                <a:latin typeface="Gill Sans MT" pitchFamily="34" charset="0"/>
              </a:rPr>
              <a:t>1</a:t>
            </a:r>
            <a:r>
              <a:rPr lang="en-GB" sz="2800">
                <a:latin typeface="Gill Sans MT" pitchFamily="34" charset="0"/>
              </a:rPr>
              <a:t>) = P</a:t>
            </a:r>
            <a:r>
              <a:rPr lang="en-GB" sz="2800" baseline="-25000">
                <a:latin typeface="Gill Sans MT" pitchFamily="34" charset="0"/>
              </a:rPr>
              <a:t>2</a:t>
            </a:r>
            <a:r>
              <a:rPr lang="en-GB" sz="2800" i="1">
                <a:latin typeface="Gill Sans MT" pitchFamily="34" charset="0"/>
              </a:rPr>
              <a:t>(X</a:t>
            </a:r>
            <a:r>
              <a:rPr lang="en-GB" sz="2800" i="1" baseline="-25000">
                <a:latin typeface="Gill Sans MT" pitchFamily="34" charset="0"/>
              </a:rPr>
              <a:t>2</a:t>
            </a:r>
            <a:r>
              <a:rPr lang="en-GB" sz="2800">
                <a:latin typeface="Gill Sans MT" pitchFamily="34" charset="0"/>
              </a:rPr>
              <a:t> </a:t>
            </a:r>
            <a:r>
              <a:rPr lang="en-GB" sz="2800">
                <a:latin typeface="Gill Sans MT" pitchFamily="34" charset="0"/>
                <a:sym typeface="Symbol" pitchFamily="18" charset="2"/>
              </a:rPr>
              <a:t> </a:t>
            </a:r>
            <a:r>
              <a:rPr lang="en-GB" sz="2800" i="1">
                <a:latin typeface="Gill Sans MT" pitchFamily="34" charset="0"/>
                <a:sym typeface="Symbol" pitchFamily="18" charset="2"/>
              </a:rPr>
              <a:t>x</a:t>
            </a:r>
            <a:r>
              <a:rPr lang="en-GB" sz="2800" i="1" baseline="-25000">
                <a:latin typeface="Gill Sans MT" pitchFamily="34" charset="0"/>
                <a:sym typeface="Symbol" pitchFamily="18" charset="2"/>
              </a:rPr>
              <a:t>2</a:t>
            </a:r>
            <a:r>
              <a:rPr lang="en-GB" sz="2800">
                <a:latin typeface="Gill Sans MT" pitchFamily="34" charset="0"/>
              </a:rPr>
              <a:t> | </a:t>
            </a:r>
            <a:r>
              <a:rPr lang="en-GB" sz="2800" i="1">
                <a:latin typeface="Gill Sans MT" pitchFamily="34" charset="0"/>
              </a:rPr>
              <a:t>x</a:t>
            </a:r>
            <a:r>
              <a:rPr lang="en-GB" sz="2800" i="1" baseline="-25000">
                <a:latin typeface="Gill Sans MT" pitchFamily="34" charset="0"/>
              </a:rPr>
              <a:t>1</a:t>
            </a:r>
            <a:r>
              <a:rPr lang="en-GB" sz="2800">
                <a:latin typeface="Gill Sans MT" pitchFamily="34" charset="0"/>
              </a:rPr>
              <a:t>) </a:t>
            </a:r>
            <a:endParaRPr lang="en-US" sz="280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07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Step 2a: A copula formulation of </a:t>
            </a:r>
            <a:r>
              <a:rPr lang="en-GB" i="1" smtClean="0"/>
              <a:t>P</a:t>
            </a:r>
            <a:r>
              <a:rPr lang="en-GB" i="1" baseline="-25000" smtClean="0"/>
              <a:t>i</a:t>
            </a:r>
            <a:r>
              <a:rPr lang="en-GB" smtClean="0"/>
              <a:t> </a:t>
            </a:r>
            <a:endParaRPr lang="en-US" smtClean="0"/>
          </a:p>
        </p:txBody>
      </p:sp>
      <p:sp>
        <p:nvSpPr>
          <p:cNvPr id="3993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GB" smtClean="0"/>
              <a:t>Not done yet!  We need this</a:t>
            </a:r>
          </a:p>
          <a:p>
            <a:endParaRPr lang="en-GB" smtClean="0"/>
          </a:p>
          <a:p>
            <a:endParaRPr lang="en-GB" smtClean="0"/>
          </a:p>
          <a:p>
            <a:endParaRPr lang="en-GB" smtClean="0"/>
          </a:p>
          <a:p>
            <a:r>
              <a:rPr lang="en-GB" smtClean="0"/>
              <a:t>Product of copulas is not a copula</a:t>
            </a:r>
            <a:br>
              <a:rPr lang="en-GB" smtClean="0"/>
            </a:br>
            <a:endParaRPr lang="en-GB" smtClean="0"/>
          </a:p>
          <a:p>
            <a:r>
              <a:rPr lang="en-GB" smtClean="0"/>
              <a:t>However, results in the literature are helpful here. It can be shown that plugging in </a:t>
            </a:r>
            <a:r>
              <a:rPr lang="en-GB" i="1" smtClean="0"/>
              <a:t>U</a:t>
            </a:r>
            <a:r>
              <a:rPr lang="en-GB" i="1" baseline="-25000" smtClean="0"/>
              <a:t>i</a:t>
            </a:r>
            <a:r>
              <a:rPr lang="en-GB" baseline="30000" smtClean="0"/>
              <a:t>1/d(i)</a:t>
            </a:r>
            <a:r>
              <a:rPr lang="en-GB" smtClean="0"/>
              <a:t>, instead of </a:t>
            </a:r>
            <a:r>
              <a:rPr lang="en-GB" i="1" smtClean="0"/>
              <a:t>U</a:t>
            </a:r>
            <a:r>
              <a:rPr lang="en-GB" i="1" baseline="-25000" smtClean="0"/>
              <a:t>i</a:t>
            </a:r>
            <a:r>
              <a:rPr lang="en-GB" smtClean="0"/>
              <a:t> will turn the product into a copula</a:t>
            </a:r>
          </a:p>
          <a:p>
            <a:pPr lvl="1"/>
            <a:r>
              <a:rPr lang="en-GB" smtClean="0"/>
              <a:t>where </a:t>
            </a:r>
            <a:r>
              <a:rPr lang="en-GB" i="1" smtClean="0"/>
              <a:t>d(i)</a:t>
            </a:r>
            <a:r>
              <a:rPr lang="en-GB" smtClean="0"/>
              <a:t> is the number of bi-directed cliques containing </a:t>
            </a:r>
            <a:r>
              <a:rPr lang="en-GB" i="1" smtClean="0"/>
              <a:t>X</a:t>
            </a:r>
            <a:r>
              <a:rPr lang="en-GB" i="1" baseline="-25000" smtClean="0"/>
              <a:t>i</a:t>
            </a:r>
            <a:endParaRPr lang="en-US" i="1" baseline="-25000" smtClean="0"/>
          </a:p>
        </p:txBody>
      </p:sp>
      <p:pic>
        <p:nvPicPr>
          <p:cNvPr id="3993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125" y="2006600"/>
            <a:ext cx="8670925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0" name="TextBox 4"/>
          <p:cNvSpPr txBox="1">
            <a:spLocks noChangeArrowheads="1"/>
          </p:cNvSpPr>
          <p:nvPr/>
        </p:nvSpPr>
        <p:spPr bwMode="auto">
          <a:xfrm>
            <a:off x="6989763" y="6381750"/>
            <a:ext cx="17589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Gill Sans MT" pitchFamily="34" charset="0"/>
              </a:rPr>
              <a:t>Liebscher (2008)</a:t>
            </a:r>
            <a:endParaRPr lang="en-US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7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Step 3: The non-barren case</a:t>
            </a:r>
            <a:endParaRPr lang="en-US" smtClean="0"/>
          </a:p>
        </p:txBody>
      </p:sp>
      <p:sp>
        <p:nvSpPr>
          <p:cNvPr id="4096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GB" smtClean="0"/>
              <a:t>What should we do in this case?</a:t>
            </a:r>
            <a:endParaRPr lang="en-US" smtClean="0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2136775"/>
            <a:ext cx="4752975" cy="318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067175" y="2133600"/>
            <a:ext cx="1512888" cy="1223963"/>
          </a:xfrm>
          <a:prstGeom prst="rect">
            <a:avLst/>
          </a:prstGeom>
          <a:solidFill>
            <a:schemeClr val="accent5">
              <a:lumMod val="40000"/>
              <a:lumOff val="60000"/>
              <a:alpha val="21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965" name="TextBox 5"/>
          <p:cNvSpPr txBox="1">
            <a:spLocks noChangeArrowheads="1"/>
          </p:cNvSpPr>
          <p:nvPr/>
        </p:nvSpPr>
        <p:spPr bwMode="auto">
          <a:xfrm>
            <a:off x="4405313" y="1773238"/>
            <a:ext cx="8143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Gill Sans MT" pitchFamily="34" charset="0"/>
              </a:rPr>
              <a:t>Barren</a:t>
            </a:r>
            <a:endParaRPr lang="en-US">
              <a:latin typeface="Gill Sans MT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68538" y="3716338"/>
            <a:ext cx="4967287" cy="1225550"/>
          </a:xfrm>
          <a:prstGeom prst="rect">
            <a:avLst/>
          </a:prstGeom>
          <a:solidFill>
            <a:schemeClr val="accent5">
              <a:lumMod val="40000"/>
              <a:lumOff val="60000"/>
              <a:alpha val="21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967" name="TextBox 7"/>
          <p:cNvSpPr txBox="1">
            <a:spLocks noChangeArrowheads="1"/>
          </p:cNvSpPr>
          <p:nvPr/>
        </p:nvSpPr>
        <p:spPr bwMode="auto">
          <a:xfrm>
            <a:off x="4140200" y="5435600"/>
            <a:ext cx="1373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Gill Sans MT" pitchFamily="34" charset="0"/>
              </a:rPr>
              <a:t>NOT Barren</a:t>
            </a:r>
            <a:endParaRPr lang="en-US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69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Step 3: The non-barren case</a:t>
            </a:r>
            <a:endParaRPr lang="en-US" smtClean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900" y="2501900"/>
            <a:ext cx="8748713" cy="263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7054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Step 3: The non-barren case</a:t>
            </a:r>
            <a:endParaRPr lang="en-US" smtClean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2975" y="1125538"/>
            <a:ext cx="4375150" cy="381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450" y="4943475"/>
            <a:ext cx="6884988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8993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Parameter learning</a:t>
            </a:r>
            <a:endParaRPr lang="en-US" smtClean="0"/>
          </a:p>
        </p:txBody>
      </p:sp>
      <p:sp>
        <p:nvSpPr>
          <p:cNvPr id="4403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GB" smtClean="0"/>
              <a:t>For the purposes of illustration, assume a finite mixture of experts for the conditional marginals for continuous data</a:t>
            </a:r>
          </a:p>
          <a:p>
            <a:pPr>
              <a:buFont typeface="Wingdings 3" pitchFamily="18" charset="2"/>
              <a:buNone/>
            </a:pPr>
            <a:r>
              <a:rPr lang="en-GB" smtClean="0"/>
              <a:t/>
            </a:r>
            <a:br>
              <a:rPr lang="en-GB" smtClean="0"/>
            </a:br>
            <a:r>
              <a:rPr lang="en-GB" smtClean="0"/>
              <a:t/>
            </a:r>
            <a:br>
              <a:rPr lang="en-GB" smtClean="0"/>
            </a:br>
            <a:r>
              <a:rPr lang="en-GB" smtClean="0"/>
              <a:t/>
            </a:r>
            <a:br>
              <a:rPr lang="en-GB" smtClean="0"/>
            </a:br>
            <a:r>
              <a:rPr lang="en-GB" smtClean="0"/>
              <a:t/>
            </a:r>
            <a:br>
              <a:rPr lang="en-GB" smtClean="0"/>
            </a:br>
            <a:r>
              <a:rPr lang="en-GB" smtClean="0"/>
              <a:t/>
            </a:r>
            <a:br>
              <a:rPr lang="en-GB" smtClean="0"/>
            </a:br>
            <a:endParaRPr lang="en-GB" smtClean="0"/>
          </a:p>
          <a:p>
            <a:endParaRPr lang="en-GB" smtClean="0"/>
          </a:p>
          <a:p>
            <a:r>
              <a:rPr lang="en-GB" smtClean="0"/>
              <a:t>For discrete data, just use the standard CPT formulation found in Bayesian networks</a:t>
            </a:r>
            <a:endParaRPr lang="en-US" smtClean="0"/>
          </a:p>
        </p:txBody>
      </p:sp>
      <p:pic>
        <p:nvPicPr>
          <p:cNvPr id="4403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2013" y="2536825"/>
            <a:ext cx="745490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4189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Parameter learning</a:t>
            </a:r>
            <a:endParaRPr lang="en-US" smtClean="0"/>
          </a:p>
        </p:txBody>
      </p:sp>
      <p:sp>
        <p:nvSpPr>
          <p:cNvPr id="4505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GB" smtClean="0"/>
              <a:t>Copulas: we use a bi-variate formulation only (so we take products “over edges” instead of “over cliques”).</a:t>
            </a:r>
          </a:p>
          <a:p>
            <a:r>
              <a:rPr lang="en-GB" smtClean="0"/>
              <a:t>In the experiments: Frank copula</a:t>
            </a:r>
            <a:endParaRPr lang="en-US" smtClean="0"/>
          </a:p>
        </p:txBody>
      </p:sp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3408363"/>
            <a:ext cx="8224838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0557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Parameter learning</a:t>
            </a:r>
            <a:endParaRPr lang="en-US" smtClean="0"/>
          </a:p>
        </p:txBody>
      </p:sp>
      <p:sp>
        <p:nvSpPr>
          <p:cNvPr id="4608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GB" smtClean="0"/>
              <a:t>Suggestion: two-stage quasiBayesian learning</a:t>
            </a:r>
          </a:p>
          <a:p>
            <a:pPr lvl="1"/>
            <a:r>
              <a:rPr lang="en-GB" smtClean="0"/>
              <a:t>Analogous to other approaches in the copula literature</a:t>
            </a:r>
          </a:p>
          <a:p>
            <a:pPr lvl="1"/>
            <a:r>
              <a:rPr lang="en-GB" smtClean="0"/>
              <a:t>Fit marginal parameters using the posterior expected value of the parameter for each individual mixture of experts</a:t>
            </a:r>
          </a:p>
          <a:p>
            <a:pPr lvl="1"/>
            <a:r>
              <a:rPr lang="en-GB" smtClean="0"/>
              <a:t>Plug those in the model, then do MCMC on the copula parameters</a:t>
            </a:r>
          </a:p>
          <a:p>
            <a:r>
              <a:rPr lang="en-GB" smtClean="0"/>
              <a:t>Relatively efficient, decent mixing even with random walk proposals</a:t>
            </a:r>
          </a:p>
          <a:p>
            <a:pPr lvl="1"/>
            <a:r>
              <a:rPr lang="en-GB" smtClean="0"/>
              <a:t>Nothing stopping you from using a fully Bayesian approach, but mixing might be bad without some smarter proposals</a:t>
            </a:r>
          </a:p>
          <a:p>
            <a:r>
              <a:rPr lang="en-GB" smtClean="0"/>
              <a:t>Notice: needs constant CDF-to-PDF/PMF transformations!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8430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Experiments</a:t>
            </a:r>
            <a:endParaRPr lang="en-US" smtClean="0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" y="2060575"/>
            <a:ext cx="899795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4301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Experiments</a:t>
            </a:r>
            <a:endParaRPr lang="en-US" smtClean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349500"/>
            <a:ext cx="8748712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189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Marginalization</a:t>
            </a:r>
            <a:endParaRPr lang="en-US" smtClean="0"/>
          </a:p>
        </p:txBody>
      </p:sp>
      <p:sp>
        <p:nvSpPr>
          <p:cNvPr id="4" name="Oval 3"/>
          <p:cNvSpPr/>
          <p:nvPr/>
        </p:nvSpPr>
        <p:spPr>
          <a:xfrm>
            <a:off x="611188" y="1989138"/>
            <a:ext cx="914400" cy="91440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X</a:t>
            </a:r>
            <a:r>
              <a:rPr lang="en-GB" baseline="-25000" dirty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289175" y="1989138"/>
            <a:ext cx="914400" cy="91440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X</a:t>
            </a:r>
            <a:r>
              <a:rPr lang="en-GB" baseline="-25000" dirty="0">
                <a:solidFill>
                  <a:schemeClr val="tx1"/>
                </a:solidFill>
              </a:rPr>
              <a:t>2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602288" y="1989138"/>
            <a:ext cx="914400" cy="91440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X</a:t>
            </a:r>
            <a:r>
              <a:rPr lang="en-GB" baseline="-25000" dirty="0">
                <a:solidFill>
                  <a:schemeClr val="tx1"/>
                </a:solidFill>
              </a:rPr>
              <a:t>3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922713" y="1989138"/>
            <a:ext cx="914400" cy="91440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186613" y="1989138"/>
            <a:ext cx="914400" cy="91440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X</a:t>
            </a:r>
            <a:r>
              <a:rPr lang="en-GB" baseline="-25000" dirty="0">
                <a:solidFill>
                  <a:schemeClr val="tx1"/>
                </a:solidFill>
              </a:rPr>
              <a:t>4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6"/>
            <a:endCxn id="5" idx="2"/>
          </p:cNvCxnSpPr>
          <p:nvPr/>
        </p:nvCxnSpPr>
        <p:spPr>
          <a:xfrm>
            <a:off x="1525588" y="2446338"/>
            <a:ext cx="763587" cy="1587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2"/>
            <a:endCxn id="5" idx="6"/>
          </p:cNvCxnSpPr>
          <p:nvPr/>
        </p:nvCxnSpPr>
        <p:spPr>
          <a:xfrm rot="10800000">
            <a:off x="3203575" y="2446338"/>
            <a:ext cx="719138" cy="1587"/>
          </a:xfrm>
          <a:prstGeom prst="straightConnector1">
            <a:avLst/>
          </a:prstGeom>
          <a:ln w="50800">
            <a:solidFill>
              <a:schemeClr val="tx1"/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6"/>
            <a:endCxn id="6" idx="2"/>
          </p:cNvCxnSpPr>
          <p:nvPr/>
        </p:nvCxnSpPr>
        <p:spPr>
          <a:xfrm>
            <a:off x="4837113" y="2446338"/>
            <a:ext cx="765175" cy="1587"/>
          </a:xfrm>
          <a:prstGeom prst="straightConnector1">
            <a:avLst/>
          </a:prstGeom>
          <a:ln w="50800">
            <a:solidFill>
              <a:schemeClr val="tx1"/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697288" y="1844675"/>
            <a:ext cx="1366837" cy="1223963"/>
          </a:xfrm>
          <a:prstGeom prst="rect">
            <a:avLst/>
          </a:prstGeom>
          <a:solidFill>
            <a:schemeClr val="tx2">
              <a:lumMod val="20000"/>
              <a:lumOff val="80000"/>
              <a:alpha val="49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371" name="TextBox 13"/>
          <p:cNvSpPr txBox="1">
            <a:spLocks noChangeArrowheads="1"/>
          </p:cNvSpPr>
          <p:nvPr/>
        </p:nvSpPr>
        <p:spPr bwMode="auto">
          <a:xfrm>
            <a:off x="2360613" y="3573463"/>
            <a:ext cx="19954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latin typeface="Gill Sans MT" pitchFamily="34" charset="0"/>
              </a:rPr>
              <a:t>X</a:t>
            </a:r>
            <a:r>
              <a:rPr lang="en-GB" sz="3600" baseline="-25000">
                <a:latin typeface="Gill Sans MT" pitchFamily="34" charset="0"/>
              </a:rPr>
              <a:t>2</a:t>
            </a:r>
            <a:r>
              <a:rPr lang="en-GB" sz="3600">
                <a:latin typeface="Gill Sans MT" pitchFamily="34" charset="0"/>
              </a:rPr>
              <a:t>      X</a:t>
            </a:r>
            <a:r>
              <a:rPr lang="en-GB" sz="3600" baseline="-25000">
                <a:latin typeface="Gill Sans MT" pitchFamily="34" charset="0"/>
              </a:rPr>
              <a:t>4</a:t>
            </a:r>
            <a:endParaRPr lang="en-US" sz="3600" baseline="-25000">
              <a:latin typeface="Gill Sans MT" pitchFamily="34" charset="0"/>
            </a:endParaRPr>
          </a:p>
        </p:txBody>
      </p:sp>
      <p:grpSp>
        <p:nvGrpSpPr>
          <p:cNvPr id="15372" name="Group 14"/>
          <p:cNvGrpSpPr>
            <a:grpSpLocks/>
          </p:cNvGrpSpPr>
          <p:nvPr/>
        </p:nvGrpSpPr>
        <p:grpSpPr bwMode="auto">
          <a:xfrm>
            <a:off x="3078163" y="3716338"/>
            <a:ext cx="414337" cy="369887"/>
            <a:chOff x="6156176" y="4797152"/>
            <a:chExt cx="413580" cy="368424"/>
          </a:xfrm>
        </p:grpSpPr>
        <p:cxnSp>
          <p:nvCxnSpPr>
            <p:cNvPr id="16" name="Straight Connector 15"/>
            <p:cNvCxnSpPr/>
            <p:nvPr/>
          </p:nvCxnSpPr>
          <p:spPr>
            <a:xfrm rot="5400000" flipH="1" flipV="1">
              <a:off x="6120113" y="4977410"/>
              <a:ext cx="358938" cy="1584"/>
            </a:xfrm>
            <a:prstGeom prst="line">
              <a:avLst/>
            </a:prstGeom>
            <a:ln w="3492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 flipV="1">
              <a:off x="6238168" y="4976619"/>
              <a:ext cx="360518" cy="1585"/>
            </a:xfrm>
            <a:prstGeom prst="line">
              <a:avLst/>
            </a:prstGeom>
            <a:ln w="3492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6156176" y="5157670"/>
              <a:ext cx="413580" cy="7906"/>
            </a:xfrm>
            <a:prstGeom prst="line">
              <a:avLst/>
            </a:prstGeom>
            <a:ln w="3492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373" name="TextBox 18"/>
          <p:cNvSpPr txBox="1">
            <a:spLocks noChangeArrowheads="1"/>
          </p:cNvSpPr>
          <p:nvPr/>
        </p:nvSpPr>
        <p:spPr bwMode="auto">
          <a:xfrm>
            <a:off x="2360613" y="4437063"/>
            <a:ext cx="3651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latin typeface="Gill Sans MT" pitchFamily="34" charset="0"/>
              </a:rPr>
              <a:t>X</a:t>
            </a:r>
            <a:r>
              <a:rPr lang="en-GB" sz="3600" baseline="-25000">
                <a:latin typeface="Gill Sans MT" pitchFamily="34" charset="0"/>
              </a:rPr>
              <a:t>2</a:t>
            </a:r>
            <a:r>
              <a:rPr lang="en-GB" sz="3600">
                <a:latin typeface="Gill Sans MT" pitchFamily="34" charset="0"/>
              </a:rPr>
              <a:t>      X</a:t>
            </a:r>
            <a:r>
              <a:rPr lang="en-GB" sz="3600" baseline="-25000">
                <a:latin typeface="Gill Sans MT" pitchFamily="34" charset="0"/>
              </a:rPr>
              <a:t>4</a:t>
            </a:r>
            <a:r>
              <a:rPr lang="en-GB" sz="3600">
                <a:latin typeface="Gill Sans MT" pitchFamily="34" charset="0"/>
              </a:rPr>
              <a:t> | X</a:t>
            </a:r>
            <a:r>
              <a:rPr lang="en-GB" sz="3600" baseline="-25000">
                <a:latin typeface="Gill Sans MT" pitchFamily="34" charset="0"/>
              </a:rPr>
              <a:t>3</a:t>
            </a:r>
            <a:endParaRPr lang="en-US" sz="3600" baseline="-25000">
              <a:latin typeface="Gill Sans MT" pitchFamily="34" charset="0"/>
            </a:endParaRPr>
          </a:p>
        </p:txBody>
      </p:sp>
      <p:grpSp>
        <p:nvGrpSpPr>
          <p:cNvPr id="15374" name="Group 19"/>
          <p:cNvGrpSpPr>
            <a:grpSpLocks/>
          </p:cNvGrpSpPr>
          <p:nvPr/>
        </p:nvGrpSpPr>
        <p:grpSpPr bwMode="auto">
          <a:xfrm>
            <a:off x="3078163" y="4581525"/>
            <a:ext cx="414337" cy="368300"/>
            <a:chOff x="6156176" y="4797152"/>
            <a:chExt cx="413580" cy="368424"/>
          </a:xfrm>
        </p:grpSpPr>
        <p:cxnSp>
          <p:nvCxnSpPr>
            <p:cNvPr id="21" name="Straight Connector 20"/>
            <p:cNvCxnSpPr/>
            <p:nvPr/>
          </p:nvCxnSpPr>
          <p:spPr>
            <a:xfrm rot="5400000" flipH="1" flipV="1">
              <a:off x="6119340" y="4976602"/>
              <a:ext cx="360484" cy="1584"/>
            </a:xfrm>
            <a:prstGeom prst="line">
              <a:avLst/>
            </a:prstGeom>
            <a:ln w="3492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 flipH="1" flipV="1">
              <a:off x="6238184" y="4976602"/>
              <a:ext cx="360484" cy="1585"/>
            </a:xfrm>
            <a:prstGeom prst="line">
              <a:avLst/>
            </a:prstGeom>
            <a:ln w="3492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0800000">
              <a:off x="6156176" y="5157636"/>
              <a:ext cx="413580" cy="7940"/>
            </a:xfrm>
            <a:prstGeom prst="line">
              <a:avLst/>
            </a:prstGeom>
            <a:ln w="3492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375" name="TextBox 23"/>
          <p:cNvSpPr txBox="1">
            <a:spLocks noChangeArrowheads="1"/>
          </p:cNvSpPr>
          <p:nvPr/>
        </p:nvSpPr>
        <p:spPr bwMode="auto">
          <a:xfrm>
            <a:off x="2360613" y="5302250"/>
            <a:ext cx="36512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latin typeface="Gill Sans MT" pitchFamily="34" charset="0"/>
              </a:rPr>
              <a:t>X</a:t>
            </a:r>
            <a:r>
              <a:rPr lang="en-GB" sz="3600" baseline="-25000">
                <a:latin typeface="Gill Sans MT" pitchFamily="34" charset="0"/>
              </a:rPr>
              <a:t>2</a:t>
            </a:r>
            <a:r>
              <a:rPr lang="en-GB" sz="3600">
                <a:latin typeface="Gill Sans MT" pitchFamily="34" charset="0"/>
              </a:rPr>
              <a:t>      X</a:t>
            </a:r>
            <a:r>
              <a:rPr lang="en-GB" sz="3600" baseline="-25000">
                <a:latin typeface="Gill Sans MT" pitchFamily="34" charset="0"/>
              </a:rPr>
              <a:t>4</a:t>
            </a:r>
            <a:r>
              <a:rPr lang="en-GB" sz="3600">
                <a:latin typeface="Gill Sans MT" pitchFamily="34" charset="0"/>
              </a:rPr>
              <a:t> | {X</a:t>
            </a:r>
            <a:r>
              <a:rPr lang="en-GB" sz="3600" baseline="-25000">
                <a:latin typeface="Gill Sans MT" pitchFamily="34" charset="0"/>
              </a:rPr>
              <a:t>3</a:t>
            </a:r>
            <a:r>
              <a:rPr lang="en-GB" sz="3600">
                <a:latin typeface="Gill Sans MT" pitchFamily="34" charset="0"/>
              </a:rPr>
              <a:t>, U}</a:t>
            </a:r>
            <a:endParaRPr lang="en-US" sz="3600" baseline="-25000">
              <a:latin typeface="Gill Sans MT" pitchFamily="34" charset="0"/>
            </a:endParaRPr>
          </a:p>
        </p:txBody>
      </p:sp>
      <p:grpSp>
        <p:nvGrpSpPr>
          <p:cNvPr id="15376" name="Group 24"/>
          <p:cNvGrpSpPr>
            <a:grpSpLocks/>
          </p:cNvGrpSpPr>
          <p:nvPr/>
        </p:nvGrpSpPr>
        <p:grpSpPr bwMode="auto">
          <a:xfrm>
            <a:off x="3078163" y="5446713"/>
            <a:ext cx="414337" cy="368300"/>
            <a:chOff x="6156176" y="4797152"/>
            <a:chExt cx="413580" cy="368424"/>
          </a:xfrm>
        </p:grpSpPr>
        <p:cxnSp>
          <p:nvCxnSpPr>
            <p:cNvPr id="26" name="Straight Connector 25"/>
            <p:cNvCxnSpPr/>
            <p:nvPr/>
          </p:nvCxnSpPr>
          <p:spPr>
            <a:xfrm rot="5400000" flipH="1" flipV="1">
              <a:off x="6119341" y="4976601"/>
              <a:ext cx="360483" cy="1584"/>
            </a:xfrm>
            <a:prstGeom prst="line">
              <a:avLst/>
            </a:prstGeom>
            <a:ln w="3492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 flipH="1" flipV="1">
              <a:off x="6238185" y="4976601"/>
              <a:ext cx="360483" cy="1585"/>
            </a:xfrm>
            <a:prstGeom prst="line">
              <a:avLst/>
            </a:prstGeom>
            <a:ln w="3492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0800000">
              <a:off x="6156176" y="5157635"/>
              <a:ext cx="413580" cy="7941"/>
            </a:xfrm>
            <a:prstGeom prst="line">
              <a:avLst/>
            </a:prstGeom>
            <a:ln w="3492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Straight Connector 28"/>
          <p:cNvCxnSpPr/>
          <p:nvPr/>
        </p:nvCxnSpPr>
        <p:spPr>
          <a:xfrm rot="16200000" flipV="1">
            <a:off x="3024188" y="4616450"/>
            <a:ext cx="503238" cy="433387"/>
          </a:xfrm>
          <a:prstGeom prst="line">
            <a:avLst/>
          </a:prstGeom>
          <a:ln w="34925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8" name="TextBox 29"/>
          <p:cNvSpPr txBox="1">
            <a:spLocks noChangeArrowheads="1"/>
          </p:cNvSpPr>
          <p:nvPr/>
        </p:nvSpPr>
        <p:spPr bwMode="auto">
          <a:xfrm>
            <a:off x="6172200" y="5732463"/>
            <a:ext cx="4873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>
                <a:latin typeface="Gill Sans MT" pitchFamily="34" charset="0"/>
              </a:rPr>
              <a:t>...</a:t>
            </a:r>
            <a:endParaRPr lang="en-US" sz="3600">
              <a:latin typeface="Gill Sans MT" pitchFamily="34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547813" y="5661025"/>
            <a:ext cx="5111750" cy="1588"/>
          </a:xfrm>
          <a:prstGeom prst="line">
            <a:avLst/>
          </a:prstGeom>
          <a:ln w="762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8" idx="2"/>
            <a:endCxn id="6" idx="6"/>
          </p:cNvCxnSpPr>
          <p:nvPr/>
        </p:nvCxnSpPr>
        <p:spPr>
          <a:xfrm rot="10800000">
            <a:off x="6516688" y="2446338"/>
            <a:ext cx="669925" cy="1587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84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story so far</a:t>
            </a:r>
            <a:endParaRPr lang="en-US" dirty="0" smtClean="0"/>
          </a:p>
        </p:txBody>
      </p:sp>
      <p:sp>
        <p:nvSpPr>
          <p:cNvPr id="4915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GB" dirty="0" smtClean="0"/>
              <a:t>General toolbox for construction for ADMG models</a:t>
            </a:r>
          </a:p>
          <a:p>
            <a:r>
              <a:rPr lang="en-GB" dirty="0" smtClean="0"/>
              <a:t>Alternative estimators would be welcome: </a:t>
            </a:r>
          </a:p>
          <a:p>
            <a:pPr lvl="1"/>
            <a:r>
              <a:rPr lang="en-GB" dirty="0" smtClean="0"/>
              <a:t>Bayesian inference is still “doubly-intractable” (Murray et al., 2006), but district size might be small enough even if one has many variables</a:t>
            </a:r>
          </a:p>
          <a:p>
            <a:pPr lvl="1"/>
            <a:r>
              <a:rPr lang="en-GB" dirty="0" smtClean="0"/>
              <a:t>Either way, composite likelihood still simple. Combined with the Huang + Frey dynamic programming method, it could go a long way</a:t>
            </a:r>
          </a:p>
          <a:p>
            <a:r>
              <a:rPr lang="en-GB" dirty="0" smtClean="0"/>
              <a:t>Hybrid </a:t>
            </a:r>
            <a:r>
              <a:rPr lang="en-GB" dirty="0" err="1" smtClean="0"/>
              <a:t>Moebius</a:t>
            </a:r>
            <a:r>
              <a:rPr lang="en-GB" dirty="0" smtClean="0"/>
              <a:t>/CDN parameterizations to be exploited</a:t>
            </a:r>
          </a:p>
          <a:p>
            <a:r>
              <a:rPr lang="en-GB" dirty="0" smtClean="0"/>
              <a:t>Empirical </a:t>
            </a:r>
            <a:r>
              <a:rPr lang="en-GB" dirty="0" smtClean="0"/>
              <a:t>applications in problems with extreme value issues, exploring non-independence constraints, relations to effect models in the potential outcome framework etc.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090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 to: Learning </a:t>
            </a:r>
            <a:r>
              <a:rPr lang="en-GB" dirty="0" smtClean="0"/>
              <a:t>Latent 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725144"/>
            <a:ext cx="8229600" cy="1431816"/>
          </a:xfrm>
        </p:spPr>
        <p:txBody>
          <a:bodyPr/>
          <a:lstStyle/>
          <a:p>
            <a:r>
              <a:rPr lang="en-GB" dirty="0" smtClean="0"/>
              <a:t>Difficulty on computing scores or tests</a:t>
            </a:r>
          </a:p>
          <a:p>
            <a:r>
              <a:rPr lang="en-GB" dirty="0" smtClean="0"/>
              <a:t>Identifiability: theoretical issues and implications to optimization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827584" y="2924944"/>
            <a:ext cx="576436" cy="575766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Y</a:t>
            </a:r>
            <a:r>
              <a:rPr lang="en-GB" sz="1600" baseline="-25000" dirty="0" smtClean="0">
                <a:solidFill>
                  <a:schemeClr val="tx1"/>
                </a:solidFill>
              </a:rPr>
              <a:t>1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547664" y="3234398"/>
            <a:ext cx="576436" cy="575766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Y</a:t>
            </a:r>
            <a:r>
              <a:rPr lang="en-GB" sz="1600" baseline="-25000" dirty="0" smtClean="0">
                <a:solidFill>
                  <a:schemeClr val="tx1"/>
                </a:solidFill>
              </a:rPr>
              <a:t>2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124100" y="2910174"/>
            <a:ext cx="576436" cy="575766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Y</a:t>
            </a:r>
            <a:r>
              <a:rPr lang="en-GB" sz="1600" baseline="-25000" dirty="0" smtClean="0">
                <a:solidFill>
                  <a:schemeClr val="tx1"/>
                </a:solidFill>
              </a:rPr>
              <a:t>3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399014" y="3658131"/>
            <a:ext cx="576436" cy="575766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Y</a:t>
            </a:r>
            <a:r>
              <a:rPr lang="en-GB" sz="1600" baseline="-25000" dirty="0" smtClean="0">
                <a:solidFill>
                  <a:schemeClr val="tx1"/>
                </a:solidFill>
              </a:rPr>
              <a:t>4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114708" y="3582504"/>
            <a:ext cx="576436" cy="575766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Y</a:t>
            </a:r>
            <a:r>
              <a:rPr lang="en-GB" sz="1600" baseline="-25000" dirty="0" smtClean="0">
                <a:solidFill>
                  <a:schemeClr val="tx1"/>
                </a:solidFill>
              </a:rPr>
              <a:t>5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305012" y="1772816"/>
            <a:ext cx="576436" cy="575766"/>
          </a:xfrm>
          <a:prstGeom prst="ellipse">
            <a:avLst/>
          </a:prstGeom>
          <a:solidFill>
            <a:schemeClr val="bg2">
              <a:alpha val="87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X</a:t>
            </a:r>
            <a:r>
              <a:rPr lang="en-GB" sz="1600" baseline="-25000" dirty="0" smtClean="0">
                <a:solidFill>
                  <a:schemeClr val="tx1"/>
                </a:solidFill>
              </a:rPr>
              <a:t>1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873552" y="1772816"/>
            <a:ext cx="576436" cy="575766"/>
          </a:xfrm>
          <a:prstGeom prst="ellipse">
            <a:avLst/>
          </a:prstGeom>
          <a:solidFill>
            <a:schemeClr val="bg2">
              <a:alpha val="87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X</a:t>
            </a:r>
            <a:r>
              <a:rPr lang="en-GB" sz="1600" baseline="-25000" dirty="0" smtClean="0">
                <a:solidFill>
                  <a:schemeClr val="tx1"/>
                </a:solidFill>
              </a:rPr>
              <a:t>2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9" idx="4"/>
            <a:endCxn id="4" idx="0"/>
          </p:cNvCxnSpPr>
          <p:nvPr/>
        </p:nvCxnSpPr>
        <p:spPr>
          <a:xfrm flipH="1">
            <a:off x="1115802" y="2348582"/>
            <a:ext cx="477428" cy="57636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4"/>
            <a:endCxn id="5" idx="0"/>
          </p:cNvCxnSpPr>
          <p:nvPr/>
        </p:nvCxnSpPr>
        <p:spPr>
          <a:xfrm>
            <a:off x="1593230" y="2348582"/>
            <a:ext cx="242652" cy="885816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4"/>
            <a:endCxn id="6" idx="0"/>
          </p:cNvCxnSpPr>
          <p:nvPr/>
        </p:nvCxnSpPr>
        <p:spPr>
          <a:xfrm>
            <a:off x="1593230" y="2348582"/>
            <a:ext cx="819088" cy="56159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4"/>
            <a:endCxn id="6" idx="0"/>
          </p:cNvCxnSpPr>
          <p:nvPr/>
        </p:nvCxnSpPr>
        <p:spPr>
          <a:xfrm flipH="1">
            <a:off x="2412318" y="2348582"/>
            <a:ext cx="749452" cy="56159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0" idx="4"/>
            <a:endCxn id="8" idx="0"/>
          </p:cNvCxnSpPr>
          <p:nvPr/>
        </p:nvCxnSpPr>
        <p:spPr>
          <a:xfrm>
            <a:off x="3161770" y="2348582"/>
            <a:ext cx="241156" cy="123392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4"/>
            <a:endCxn id="7" idx="0"/>
          </p:cNvCxnSpPr>
          <p:nvPr/>
        </p:nvCxnSpPr>
        <p:spPr>
          <a:xfrm flipH="1">
            <a:off x="2687232" y="2348582"/>
            <a:ext cx="474538" cy="1309549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>
            <a:stCxn id="9" idx="0"/>
            <a:endCxn id="10" idx="0"/>
          </p:cNvCxnSpPr>
          <p:nvPr/>
        </p:nvCxnSpPr>
        <p:spPr>
          <a:xfrm rot="5400000" flipH="1" flipV="1">
            <a:off x="2377500" y="988546"/>
            <a:ext cx="12700" cy="1568540"/>
          </a:xfrm>
          <a:prstGeom prst="curvedConnector3">
            <a:avLst>
              <a:gd name="adj1" fmla="val 1800000"/>
            </a:avLst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99863" y="1844824"/>
            <a:ext cx="5597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latent</a:t>
            </a:r>
            <a:endParaRPr lang="en-GB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333506" y="3533165"/>
            <a:ext cx="8146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observed</a:t>
            </a:r>
            <a:endParaRPr lang="en-GB" sz="1200" dirty="0"/>
          </a:p>
        </p:txBody>
      </p:sp>
      <p:sp>
        <p:nvSpPr>
          <p:cNvPr id="41" name="Oval 40"/>
          <p:cNvSpPr/>
          <p:nvPr/>
        </p:nvSpPr>
        <p:spPr>
          <a:xfrm>
            <a:off x="4859660" y="3073160"/>
            <a:ext cx="576436" cy="575766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Y</a:t>
            </a:r>
            <a:r>
              <a:rPr lang="en-GB" sz="1600" baseline="-25000" dirty="0" smtClean="0">
                <a:solidFill>
                  <a:schemeClr val="tx1"/>
                </a:solidFill>
              </a:rPr>
              <a:t>1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5436096" y="3382614"/>
            <a:ext cx="576436" cy="575766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Y</a:t>
            </a:r>
            <a:r>
              <a:rPr lang="en-GB" sz="1600" baseline="-25000" dirty="0" smtClean="0">
                <a:solidFill>
                  <a:schemeClr val="tx1"/>
                </a:solidFill>
              </a:rPr>
              <a:t>2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6083796" y="3058390"/>
            <a:ext cx="576436" cy="575766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Y</a:t>
            </a:r>
            <a:r>
              <a:rPr lang="en-GB" sz="1600" baseline="-25000" dirty="0" smtClean="0">
                <a:solidFill>
                  <a:schemeClr val="tx1"/>
                </a:solidFill>
              </a:rPr>
              <a:t>3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6731868" y="2996952"/>
            <a:ext cx="576436" cy="575766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Y</a:t>
            </a:r>
            <a:r>
              <a:rPr lang="en-GB" sz="1600" baseline="-25000" dirty="0" smtClean="0">
                <a:solidFill>
                  <a:schemeClr val="tx1"/>
                </a:solidFill>
              </a:rPr>
              <a:t>4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7146784" y="3730720"/>
            <a:ext cx="576436" cy="575766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Y</a:t>
            </a:r>
            <a:r>
              <a:rPr lang="en-GB" sz="1600" baseline="-25000" dirty="0" smtClean="0">
                <a:solidFill>
                  <a:schemeClr val="tx1"/>
                </a:solidFill>
              </a:rPr>
              <a:t>5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5337088" y="1921032"/>
            <a:ext cx="576436" cy="575766"/>
          </a:xfrm>
          <a:prstGeom prst="ellipse">
            <a:avLst/>
          </a:prstGeom>
          <a:solidFill>
            <a:schemeClr val="bg2">
              <a:alpha val="87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X</a:t>
            </a:r>
            <a:r>
              <a:rPr lang="en-GB" sz="1600" baseline="-25000" dirty="0" smtClean="0">
                <a:solidFill>
                  <a:schemeClr val="tx1"/>
                </a:solidFill>
              </a:rPr>
              <a:t>1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6905628" y="1921032"/>
            <a:ext cx="576436" cy="575766"/>
          </a:xfrm>
          <a:prstGeom prst="ellipse">
            <a:avLst/>
          </a:prstGeom>
          <a:solidFill>
            <a:schemeClr val="bg2">
              <a:alpha val="87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X</a:t>
            </a:r>
            <a:r>
              <a:rPr lang="en-GB" sz="1600" baseline="-25000" dirty="0" smtClean="0">
                <a:solidFill>
                  <a:schemeClr val="tx1"/>
                </a:solidFill>
              </a:rPr>
              <a:t>3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cxnSp>
        <p:nvCxnSpPr>
          <p:cNvPr id="48" name="Straight Arrow Connector 47"/>
          <p:cNvCxnSpPr>
            <a:stCxn id="46" idx="4"/>
            <a:endCxn id="41" idx="0"/>
          </p:cNvCxnSpPr>
          <p:nvPr/>
        </p:nvCxnSpPr>
        <p:spPr>
          <a:xfrm flipH="1">
            <a:off x="5147878" y="2496798"/>
            <a:ext cx="477428" cy="57636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6" idx="4"/>
            <a:endCxn id="42" idx="0"/>
          </p:cNvCxnSpPr>
          <p:nvPr/>
        </p:nvCxnSpPr>
        <p:spPr>
          <a:xfrm>
            <a:off x="5625306" y="2496798"/>
            <a:ext cx="99008" cy="885816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64" idx="4"/>
            <a:endCxn id="43" idx="0"/>
          </p:cNvCxnSpPr>
          <p:nvPr/>
        </p:nvCxnSpPr>
        <p:spPr>
          <a:xfrm flipH="1">
            <a:off x="6372014" y="2636614"/>
            <a:ext cx="84564" cy="421776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64" idx="4"/>
            <a:endCxn id="44" idx="0"/>
          </p:cNvCxnSpPr>
          <p:nvPr/>
        </p:nvCxnSpPr>
        <p:spPr>
          <a:xfrm>
            <a:off x="6456578" y="2636614"/>
            <a:ext cx="563508" cy="36033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7" idx="4"/>
            <a:endCxn id="45" idx="0"/>
          </p:cNvCxnSpPr>
          <p:nvPr/>
        </p:nvCxnSpPr>
        <p:spPr>
          <a:xfrm>
            <a:off x="7193846" y="2496798"/>
            <a:ext cx="241156" cy="123392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3691144" y="2939706"/>
            <a:ext cx="576436" cy="575766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Y</a:t>
            </a:r>
            <a:r>
              <a:rPr lang="en-GB" sz="1600" baseline="-25000" dirty="0" smtClean="0">
                <a:solidFill>
                  <a:schemeClr val="tx1"/>
                </a:solidFill>
              </a:rPr>
              <a:t>6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cxnSp>
        <p:nvCxnSpPr>
          <p:cNvPr id="58" name="Straight Arrow Connector 57"/>
          <p:cNvCxnSpPr>
            <a:stCxn id="10" idx="4"/>
            <a:endCxn id="57" idx="0"/>
          </p:cNvCxnSpPr>
          <p:nvPr/>
        </p:nvCxnSpPr>
        <p:spPr>
          <a:xfrm>
            <a:off x="3161770" y="2348582"/>
            <a:ext cx="817592" cy="59112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7729570" y="3113759"/>
            <a:ext cx="576436" cy="575766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Y</a:t>
            </a:r>
            <a:r>
              <a:rPr lang="en-GB" sz="1600" baseline="-25000" dirty="0" smtClean="0">
                <a:solidFill>
                  <a:schemeClr val="tx1"/>
                </a:solidFill>
              </a:rPr>
              <a:t>6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cxnSp>
        <p:nvCxnSpPr>
          <p:cNvPr id="62" name="Straight Arrow Connector 61"/>
          <p:cNvCxnSpPr>
            <a:stCxn id="47" idx="4"/>
            <a:endCxn id="61" idx="0"/>
          </p:cNvCxnSpPr>
          <p:nvPr/>
        </p:nvCxnSpPr>
        <p:spPr>
          <a:xfrm>
            <a:off x="7193846" y="2496798"/>
            <a:ext cx="823942" cy="616961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6168360" y="2060848"/>
            <a:ext cx="576436" cy="575766"/>
          </a:xfrm>
          <a:prstGeom prst="ellipse">
            <a:avLst/>
          </a:prstGeom>
          <a:solidFill>
            <a:schemeClr val="bg2">
              <a:alpha val="87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X</a:t>
            </a:r>
            <a:r>
              <a:rPr lang="en-GB" sz="1600" baseline="-25000" dirty="0" smtClean="0">
                <a:solidFill>
                  <a:schemeClr val="tx1"/>
                </a:solidFill>
              </a:rPr>
              <a:t>2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cxnSp>
        <p:nvCxnSpPr>
          <p:cNvPr id="67" name="Straight Connector 66"/>
          <p:cNvCxnSpPr>
            <a:stCxn id="46" idx="6"/>
            <a:endCxn id="64" idx="2"/>
          </p:cNvCxnSpPr>
          <p:nvPr/>
        </p:nvCxnSpPr>
        <p:spPr>
          <a:xfrm>
            <a:off x="5913524" y="2208915"/>
            <a:ext cx="254836" cy="139816"/>
          </a:xfrm>
          <a:prstGeom prst="line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64" idx="6"/>
            <a:endCxn id="47" idx="2"/>
          </p:cNvCxnSpPr>
          <p:nvPr/>
        </p:nvCxnSpPr>
        <p:spPr>
          <a:xfrm flipV="1">
            <a:off x="6744796" y="2208915"/>
            <a:ext cx="160832" cy="139816"/>
          </a:xfrm>
          <a:prstGeom prst="line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282348" y="155679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Candidate I</a:t>
            </a:r>
            <a:endParaRPr lang="en-GB" dirty="0"/>
          </a:p>
        </p:txBody>
      </p:sp>
      <p:sp>
        <p:nvSpPr>
          <p:cNvPr id="76" name="TextBox 75"/>
          <p:cNvSpPr txBox="1"/>
          <p:nvPr/>
        </p:nvSpPr>
        <p:spPr>
          <a:xfrm>
            <a:off x="7431970" y="1551700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Candidate II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015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Leveraging Domain 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Exploiting “main” factors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931" y="1700808"/>
            <a:ext cx="3770163" cy="2874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395536" y="5455786"/>
            <a:ext cx="576436" cy="575766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solidFill>
                  <a:schemeClr val="tx1"/>
                </a:solidFill>
              </a:rPr>
              <a:t>Y</a:t>
            </a:r>
            <a:r>
              <a:rPr lang="en-GB" sz="1400" baseline="-25000" dirty="0" smtClean="0">
                <a:solidFill>
                  <a:schemeClr val="tx1"/>
                </a:solidFill>
              </a:rPr>
              <a:t>7a</a:t>
            </a:r>
            <a:endParaRPr lang="en-US" sz="1400" baseline="-250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055046" y="5455786"/>
            <a:ext cx="576436" cy="575766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solidFill>
                  <a:schemeClr val="tx1"/>
                </a:solidFill>
              </a:rPr>
              <a:t>Y</a:t>
            </a:r>
            <a:r>
              <a:rPr lang="en-GB" sz="1400" baseline="-25000" dirty="0" smtClean="0">
                <a:solidFill>
                  <a:schemeClr val="tx1"/>
                </a:solidFill>
              </a:rPr>
              <a:t>7</a:t>
            </a:r>
            <a:r>
              <a:rPr lang="en-GB" sz="1200" baseline="-25000" dirty="0" smtClean="0">
                <a:solidFill>
                  <a:schemeClr val="tx1"/>
                </a:solidFill>
              </a:rPr>
              <a:t>b</a:t>
            </a:r>
            <a:endParaRPr lang="en-US" sz="1400" baseline="-250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714556" y="5455786"/>
            <a:ext cx="576436" cy="575766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solidFill>
                  <a:schemeClr val="tx1"/>
                </a:solidFill>
              </a:rPr>
              <a:t>Y</a:t>
            </a:r>
            <a:r>
              <a:rPr lang="en-GB" sz="1400" baseline="-25000" dirty="0" smtClean="0">
                <a:solidFill>
                  <a:schemeClr val="tx1"/>
                </a:solidFill>
              </a:rPr>
              <a:t>7c</a:t>
            </a:r>
            <a:endParaRPr lang="en-US" sz="1400" baseline="-250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714556" y="4437112"/>
            <a:ext cx="576436" cy="575766"/>
          </a:xfrm>
          <a:prstGeom prst="ellipse">
            <a:avLst/>
          </a:prstGeom>
          <a:solidFill>
            <a:schemeClr val="bg2">
              <a:alpha val="87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X</a:t>
            </a:r>
            <a:r>
              <a:rPr lang="en-GB" sz="1600" baseline="-25000" dirty="0" smtClean="0">
                <a:solidFill>
                  <a:schemeClr val="tx1"/>
                </a:solidFill>
              </a:rPr>
              <a:t>7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8" idx="4"/>
            <a:endCxn id="5" idx="0"/>
          </p:cNvCxnSpPr>
          <p:nvPr/>
        </p:nvCxnSpPr>
        <p:spPr>
          <a:xfrm flipH="1">
            <a:off x="683754" y="5012878"/>
            <a:ext cx="1319020" cy="44290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8" idx="4"/>
            <a:endCxn id="6" idx="0"/>
          </p:cNvCxnSpPr>
          <p:nvPr/>
        </p:nvCxnSpPr>
        <p:spPr>
          <a:xfrm flipH="1">
            <a:off x="1343264" y="5012878"/>
            <a:ext cx="659510" cy="44290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4"/>
            <a:endCxn id="7" idx="0"/>
          </p:cNvCxnSpPr>
          <p:nvPr/>
        </p:nvCxnSpPr>
        <p:spPr>
          <a:xfrm>
            <a:off x="2002774" y="5012878"/>
            <a:ext cx="0" cy="44290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339752" y="5455786"/>
            <a:ext cx="576436" cy="575766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solidFill>
                  <a:schemeClr val="tx1"/>
                </a:solidFill>
              </a:rPr>
              <a:t>Y</a:t>
            </a:r>
            <a:r>
              <a:rPr lang="en-GB" sz="1400" baseline="-25000" dirty="0" smtClean="0">
                <a:solidFill>
                  <a:schemeClr val="tx1"/>
                </a:solidFill>
              </a:rPr>
              <a:t>7</a:t>
            </a:r>
            <a:r>
              <a:rPr lang="en-GB" sz="1200" baseline="-25000" dirty="0" smtClean="0">
                <a:solidFill>
                  <a:schemeClr val="tx1"/>
                </a:solidFill>
              </a:rPr>
              <a:t>d</a:t>
            </a:r>
            <a:endParaRPr lang="en-US" sz="1400" baseline="-250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987824" y="5455786"/>
            <a:ext cx="576436" cy="575766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solidFill>
                  <a:schemeClr val="tx1"/>
                </a:solidFill>
              </a:rPr>
              <a:t>Y</a:t>
            </a:r>
            <a:r>
              <a:rPr lang="en-GB" sz="1400" baseline="-25000" dirty="0" smtClean="0">
                <a:solidFill>
                  <a:schemeClr val="tx1"/>
                </a:solidFill>
              </a:rPr>
              <a:t>7e</a:t>
            </a:r>
            <a:endParaRPr lang="en-US" sz="1400" baseline="-250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8" idx="4"/>
            <a:endCxn id="13" idx="0"/>
          </p:cNvCxnSpPr>
          <p:nvPr/>
        </p:nvCxnSpPr>
        <p:spPr>
          <a:xfrm>
            <a:off x="2002774" y="5012878"/>
            <a:ext cx="625196" cy="44290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8" idx="4"/>
            <a:endCxn id="14" idx="0"/>
          </p:cNvCxnSpPr>
          <p:nvPr/>
        </p:nvCxnSpPr>
        <p:spPr>
          <a:xfrm>
            <a:off x="2002774" y="5012878"/>
            <a:ext cx="1273268" cy="44290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199110"/>
            <a:ext cx="4032448" cy="1878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Oval 25"/>
          <p:cNvSpPr/>
          <p:nvPr/>
        </p:nvSpPr>
        <p:spPr>
          <a:xfrm>
            <a:off x="5663186" y="4951730"/>
            <a:ext cx="576436" cy="575766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 smtClean="0">
                <a:solidFill>
                  <a:schemeClr val="tx1"/>
                </a:solidFill>
              </a:rPr>
              <a:t>Y</a:t>
            </a:r>
            <a:r>
              <a:rPr lang="en-GB" sz="1100" baseline="-25000" dirty="0" smtClean="0">
                <a:solidFill>
                  <a:schemeClr val="tx1"/>
                </a:solidFill>
              </a:rPr>
              <a:t>12a</a:t>
            </a:r>
            <a:endParaRPr lang="en-US" sz="1400" baseline="-25000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6322696" y="3933056"/>
            <a:ext cx="576436" cy="575766"/>
          </a:xfrm>
          <a:prstGeom prst="ellipse">
            <a:avLst/>
          </a:prstGeom>
          <a:solidFill>
            <a:schemeClr val="bg2">
              <a:alpha val="87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solidFill>
                  <a:schemeClr val="tx1"/>
                </a:solidFill>
              </a:rPr>
              <a:t>X</a:t>
            </a:r>
            <a:r>
              <a:rPr lang="en-GB" sz="1050" baseline="-25000" dirty="0" smtClean="0">
                <a:solidFill>
                  <a:schemeClr val="tx1"/>
                </a:solidFill>
              </a:rPr>
              <a:t>12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stCxn id="28" idx="4"/>
            <a:endCxn id="26" idx="0"/>
          </p:cNvCxnSpPr>
          <p:nvPr/>
        </p:nvCxnSpPr>
        <p:spPr>
          <a:xfrm flipH="1">
            <a:off x="5951404" y="4508822"/>
            <a:ext cx="659510" cy="44290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8" idx="4"/>
            <a:endCxn id="36" idx="0"/>
          </p:cNvCxnSpPr>
          <p:nvPr/>
        </p:nvCxnSpPr>
        <p:spPr>
          <a:xfrm>
            <a:off x="6610914" y="4508822"/>
            <a:ext cx="0" cy="44290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8" idx="4"/>
            <a:endCxn id="37" idx="0"/>
          </p:cNvCxnSpPr>
          <p:nvPr/>
        </p:nvCxnSpPr>
        <p:spPr>
          <a:xfrm>
            <a:off x="6610914" y="4508822"/>
            <a:ext cx="625568" cy="459825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6322696" y="4951730"/>
            <a:ext cx="576436" cy="575766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dirty="0" smtClean="0">
                <a:solidFill>
                  <a:schemeClr val="tx1"/>
                </a:solidFill>
              </a:rPr>
              <a:t>Y</a:t>
            </a:r>
            <a:r>
              <a:rPr lang="en-GB" sz="1100" baseline="-25000" dirty="0" smtClean="0">
                <a:solidFill>
                  <a:schemeClr val="tx1"/>
                </a:solidFill>
              </a:rPr>
              <a:t>12b</a:t>
            </a:r>
            <a:endParaRPr lang="en-US" sz="1400" baseline="-25000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6948264" y="4968647"/>
            <a:ext cx="576436" cy="575766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dirty="0" smtClean="0">
                <a:solidFill>
                  <a:schemeClr val="tx1"/>
                </a:solidFill>
              </a:rPr>
              <a:t>Y</a:t>
            </a:r>
            <a:r>
              <a:rPr lang="en-GB" sz="1100" baseline="-25000" dirty="0" smtClean="0">
                <a:solidFill>
                  <a:schemeClr val="tx1"/>
                </a:solidFill>
              </a:rPr>
              <a:t>12c</a:t>
            </a:r>
            <a:endParaRPr lang="en-US" sz="1400" baseline="-25000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53152" y="6381328"/>
            <a:ext cx="2766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(NHS Staff Survey, 2009)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699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>
          <a:xfrm>
            <a:off x="2289230" y="1205285"/>
            <a:ext cx="3446722" cy="855265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011974" y="1340768"/>
            <a:ext cx="2103928" cy="863649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“Structured Canonical Correlation” Structural Space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653368"/>
            <a:ext cx="8229600" cy="2439928"/>
          </a:xfrm>
        </p:spPr>
        <p:txBody>
          <a:bodyPr/>
          <a:lstStyle/>
          <a:p>
            <a:r>
              <a:rPr lang="en-GB" dirty="0" smtClean="0"/>
              <a:t>Set of pre-specified latent variables </a:t>
            </a:r>
            <a:r>
              <a:rPr lang="en-GB" b="1" dirty="0" smtClean="0"/>
              <a:t>X</a:t>
            </a:r>
            <a:r>
              <a:rPr lang="en-GB" dirty="0" smtClean="0"/>
              <a:t>, observations </a:t>
            </a:r>
            <a:r>
              <a:rPr lang="en-GB" b="1" dirty="0" smtClean="0"/>
              <a:t>Y</a:t>
            </a:r>
          </a:p>
          <a:p>
            <a:pPr lvl="1"/>
            <a:r>
              <a:rPr lang="en-GB" dirty="0" smtClean="0"/>
              <a:t>Each </a:t>
            </a:r>
            <a:r>
              <a:rPr lang="en-GB" i="1" dirty="0" smtClean="0"/>
              <a:t>Y</a:t>
            </a:r>
            <a:r>
              <a:rPr lang="en-GB" dirty="0" smtClean="0"/>
              <a:t> in </a:t>
            </a:r>
            <a:r>
              <a:rPr lang="en-GB" b="1" dirty="0" smtClean="0"/>
              <a:t>Y</a:t>
            </a:r>
            <a:r>
              <a:rPr lang="en-GB" dirty="0" smtClean="0"/>
              <a:t> has a pre-specified single parent in </a:t>
            </a:r>
            <a:r>
              <a:rPr lang="en-GB" b="1" dirty="0" smtClean="0"/>
              <a:t>X</a:t>
            </a:r>
          </a:p>
          <a:p>
            <a:r>
              <a:rPr lang="en-GB" dirty="0" smtClean="0"/>
              <a:t>Set of unknown latent variables </a:t>
            </a:r>
            <a:r>
              <a:rPr lang="en-GB" b="1" dirty="0" smtClean="0"/>
              <a:t>X</a:t>
            </a:r>
            <a:r>
              <a:rPr lang="en-GB" b="1" baseline="-25000" dirty="0" smtClean="0">
                <a:sym typeface="Symbol"/>
              </a:rPr>
              <a:t></a:t>
            </a:r>
            <a:r>
              <a:rPr lang="en-GB" dirty="0" smtClean="0"/>
              <a:t>    </a:t>
            </a:r>
            <a:r>
              <a:rPr lang="en-GB" b="1" dirty="0" smtClean="0"/>
              <a:t>X</a:t>
            </a:r>
          </a:p>
          <a:p>
            <a:pPr lvl="1"/>
            <a:r>
              <a:rPr lang="en-GB" dirty="0" smtClean="0"/>
              <a:t>Each </a:t>
            </a:r>
            <a:r>
              <a:rPr lang="en-GB" i="1" dirty="0" smtClean="0"/>
              <a:t>Y</a:t>
            </a:r>
            <a:r>
              <a:rPr lang="en-GB" dirty="0" smtClean="0"/>
              <a:t> in </a:t>
            </a:r>
            <a:r>
              <a:rPr lang="en-GB" b="1" dirty="0" smtClean="0"/>
              <a:t>Y</a:t>
            </a:r>
            <a:r>
              <a:rPr lang="en-GB" dirty="0" smtClean="0"/>
              <a:t> can have potentially infinite parents in </a:t>
            </a:r>
            <a:r>
              <a:rPr lang="en-GB" b="1" dirty="0" smtClean="0"/>
              <a:t>X</a:t>
            </a:r>
            <a:r>
              <a:rPr lang="en-GB" b="1" baseline="-25000" dirty="0" smtClean="0">
                <a:sym typeface="Symbol"/>
              </a:rPr>
              <a:t></a:t>
            </a:r>
            <a:endParaRPr lang="en-GB" b="1" baseline="-25000" dirty="0"/>
          </a:p>
          <a:p>
            <a:r>
              <a:rPr lang="en-GB" dirty="0" smtClean="0"/>
              <a:t>“Canonical correlation” in the sense of </a:t>
            </a:r>
            <a:r>
              <a:rPr lang="en-GB" dirty="0" err="1" smtClean="0"/>
              <a:t>modeling</a:t>
            </a:r>
            <a:r>
              <a:rPr lang="en-GB" dirty="0" smtClean="0"/>
              <a:t> dependencies within a partition of observed variables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1855192" y="2802350"/>
            <a:ext cx="576436" cy="575766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Y</a:t>
            </a:r>
            <a:r>
              <a:rPr lang="en-GB" sz="1600" baseline="-25000" dirty="0" smtClean="0">
                <a:solidFill>
                  <a:schemeClr val="tx1"/>
                </a:solidFill>
              </a:rPr>
              <a:t>1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652642" y="2795541"/>
            <a:ext cx="576436" cy="575766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Y</a:t>
            </a:r>
            <a:r>
              <a:rPr lang="en-GB" sz="1600" baseline="-25000" dirty="0" smtClean="0">
                <a:solidFill>
                  <a:schemeClr val="tx1"/>
                </a:solidFill>
              </a:rPr>
              <a:t>2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423142" y="2828285"/>
            <a:ext cx="576436" cy="575766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Y</a:t>
            </a:r>
            <a:r>
              <a:rPr lang="en-GB" sz="1600" baseline="-25000" dirty="0" smtClean="0">
                <a:solidFill>
                  <a:schemeClr val="tx1"/>
                </a:solidFill>
              </a:rPr>
              <a:t>3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180879" y="2862573"/>
            <a:ext cx="576436" cy="575766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Y</a:t>
            </a:r>
            <a:r>
              <a:rPr lang="en-GB" sz="1600" baseline="-25000" dirty="0" smtClean="0">
                <a:solidFill>
                  <a:schemeClr val="tx1"/>
                </a:solidFill>
              </a:rPr>
              <a:t>4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859660" y="2862573"/>
            <a:ext cx="576436" cy="575766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Y</a:t>
            </a:r>
            <a:r>
              <a:rPr lang="en-GB" sz="1600" baseline="-25000" dirty="0" smtClean="0">
                <a:solidFill>
                  <a:schemeClr val="tx1"/>
                </a:solidFill>
              </a:rPr>
              <a:t>5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627784" y="1340768"/>
            <a:ext cx="576436" cy="575766"/>
          </a:xfrm>
          <a:prstGeom prst="ellipse">
            <a:avLst/>
          </a:prstGeom>
          <a:solidFill>
            <a:schemeClr val="bg2">
              <a:alpha val="87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X</a:t>
            </a:r>
            <a:r>
              <a:rPr lang="en-GB" sz="1600" baseline="-25000" dirty="0" smtClean="0">
                <a:solidFill>
                  <a:schemeClr val="tx1"/>
                </a:solidFill>
              </a:rPr>
              <a:t>1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859660" y="1340768"/>
            <a:ext cx="576436" cy="575766"/>
          </a:xfrm>
          <a:prstGeom prst="ellipse">
            <a:avLst/>
          </a:prstGeom>
          <a:solidFill>
            <a:schemeClr val="bg2">
              <a:alpha val="87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X</a:t>
            </a:r>
            <a:r>
              <a:rPr lang="en-GB" sz="1600" baseline="-25000" dirty="0" smtClean="0">
                <a:solidFill>
                  <a:schemeClr val="tx1"/>
                </a:solidFill>
              </a:rPr>
              <a:t>2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9" idx="4"/>
            <a:endCxn id="4" idx="0"/>
          </p:cNvCxnSpPr>
          <p:nvPr/>
        </p:nvCxnSpPr>
        <p:spPr>
          <a:xfrm flipH="1">
            <a:off x="2143410" y="1916534"/>
            <a:ext cx="772592" cy="885816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4"/>
            <a:endCxn id="5" idx="0"/>
          </p:cNvCxnSpPr>
          <p:nvPr/>
        </p:nvCxnSpPr>
        <p:spPr>
          <a:xfrm>
            <a:off x="2916002" y="1916534"/>
            <a:ext cx="24858" cy="879007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4"/>
            <a:endCxn id="6" idx="0"/>
          </p:cNvCxnSpPr>
          <p:nvPr/>
        </p:nvCxnSpPr>
        <p:spPr>
          <a:xfrm>
            <a:off x="2916002" y="1916534"/>
            <a:ext cx="795358" cy="911751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0" idx="4"/>
            <a:endCxn id="8" idx="0"/>
          </p:cNvCxnSpPr>
          <p:nvPr/>
        </p:nvCxnSpPr>
        <p:spPr>
          <a:xfrm>
            <a:off x="5147878" y="1916534"/>
            <a:ext cx="0" cy="946039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4"/>
            <a:endCxn id="7" idx="0"/>
          </p:cNvCxnSpPr>
          <p:nvPr/>
        </p:nvCxnSpPr>
        <p:spPr>
          <a:xfrm flipH="1">
            <a:off x="4469097" y="1916534"/>
            <a:ext cx="678781" cy="946039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5579926" y="2862573"/>
            <a:ext cx="576436" cy="575766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Y</a:t>
            </a:r>
            <a:r>
              <a:rPr lang="en-GB" sz="1600" baseline="-25000" dirty="0" smtClean="0">
                <a:solidFill>
                  <a:schemeClr val="tx1"/>
                </a:solidFill>
              </a:rPr>
              <a:t>6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cxnSp>
        <p:nvCxnSpPr>
          <p:cNvPr id="58" name="Straight Arrow Connector 57"/>
          <p:cNvCxnSpPr>
            <a:stCxn id="10" idx="4"/>
            <a:endCxn id="57" idx="0"/>
          </p:cNvCxnSpPr>
          <p:nvPr/>
        </p:nvCxnSpPr>
        <p:spPr>
          <a:xfrm>
            <a:off x="5147878" y="1916534"/>
            <a:ext cx="720266" cy="946039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9" idx="6"/>
            <a:endCxn id="10" idx="2"/>
          </p:cNvCxnSpPr>
          <p:nvPr/>
        </p:nvCxnSpPr>
        <p:spPr>
          <a:xfrm>
            <a:off x="3204220" y="1628651"/>
            <a:ext cx="1655440" cy="0"/>
          </a:xfrm>
          <a:prstGeom prst="line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5591936" y="4725144"/>
            <a:ext cx="216117" cy="165289"/>
            <a:chOff x="7164288" y="2924944"/>
            <a:chExt cx="216117" cy="165289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7164288" y="3083424"/>
              <a:ext cx="216117" cy="6809"/>
            </a:xfrm>
            <a:prstGeom prst="line">
              <a:avLst/>
            </a:prstGeom>
            <a:ln w="127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7236296" y="2924944"/>
              <a:ext cx="0" cy="152400"/>
            </a:xfrm>
            <a:prstGeom prst="line">
              <a:avLst/>
            </a:prstGeom>
            <a:ln w="127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V="1">
              <a:off x="7308304" y="2924944"/>
              <a:ext cx="0" cy="152400"/>
            </a:xfrm>
            <a:prstGeom prst="line">
              <a:avLst/>
            </a:prstGeom>
            <a:ln w="127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Oval 59"/>
          <p:cNvSpPr/>
          <p:nvPr/>
        </p:nvSpPr>
        <p:spPr>
          <a:xfrm>
            <a:off x="6299820" y="1493168"/>
            <a:ext cx="576436" cy="575766"/>
          </a:xfrm>
          <a:prstGeom prst="ellipse">
            <a:avLst/>
          </a:prstGeom>
          <a:solidFill>
            <a:schemeClr val="bg2">
              <a:alpha val="87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X</a:t>
            </a:r>
            <a:r>
              <a:rPr lang="en-GB" sz="1600" baseline="-25000" dirty="0" smtClean="0">
                <a:solidFill>
                  <a:schemeClr val="tx1"/>
                </a:solidFill>
              </a:rPr>
              <a:t>3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6660232" y="1484784"/>
            <a:ext cx="576436" cy="575766"/>
          </a:xfrm>
          <a:prstGeom prst="ellipse">
            <a:avLst/>
          </a:prstGeom>
          <a:solidFill>
            <a:schemeClr val="bg2">
              <a:alpha val="87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X</a:t>
            </a:r>
            <a:r>
              <a:rPr lang="en-GB" sz="1600" baseline="-25000" dirty="0" smtClean="0">
                <a:solidFill>
                  <a:schemeClr val="tx1"/>
                </a:solidFill>
              </a:rPr>
              <a:t>4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7019900" y="1484784"/>
            <a:ext cx="576436" cy="575766"/>
          </a:xfrm>
          <a:prstGeom prst="ellipse">
            <a:avLst/>
          </a:prstGeom>
          <a:solidFill>
            <a:schemeClr val="bg2">
              <a:alpha val="87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X</a:t>
            </a:r>
            <a:r>
              <a:rPr lang="en-GB" sz="1600" baseline="-25000" dirty="0" smtClean="0">
                <a:solidFill>
                  <a:schemeClr val="tx1"/>
                </a:solidFill>
              </a:rPr>
              <a:t>5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cxnSp>
        <p:nvCxnSpPr>
          <p:cNvPr id="66" name="Straight Arrow Connector 65"/>
          <p:cNvCxnSpPr>
            <a:endCxn id="8" idx="0"/>
          </p:cNvCxnSpPr>
          <p:nvPr/>
        </p:nvCxnSpPr>
        <p:spPr>
          <a:xfrm flipH="1">
            <a:off x="5147878" y="2204417"/>
            <a:ext cx="1728192" cy="658156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57" idx="0"/>
          </p:cNvCxnSpPr>
          <p:nvPr/>
        </p:nvCxnSpPr>
        <p:spPr>
          <a:xfrm flipH="1">
            <a:off x="5868144" y="2204417"/>
            <a:ext cx="1008112" cy="658156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endCxn id="4" idx="0"/>
          </p:cNvCxnSpPr>
          <p:nvPr/>
        </p:nvCxnSpPr>
        <p:spPr>
          <a:xfrm flipH="1">
            <a:off x="2143410" y="2204417"/>
            <a:ext cx="4732660" cy="597933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7668344" y="1411719"/>
            <a:ext cx="4475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X</a:t>
            </a:r>
            <a:r>
              <a:rPr lang="en-GB" b="1" baseline="-25000" dirty="0">
                <a:sym typeface="Symbol"/>
              </a:rPr>
              <a:t></a:t>
            </a:r>
            <a:endParaRPr lang="en-GB" dirty="0"/>
          </a:p>
        </p:txBody>
      </p:sp>
      <p:sp>
        <p:nvSpPr>
          <p:cNvPr id="71" name="Rectangle 70"/>
          <p:cNvSpPr/>
          <p:nvPr/>
        </p:nvSpPr>
        <p:spPr>
          <a:xfrm>
            <a:off x="2289230" y="1243511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89392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“Structured Canonical Correlation</a:t>
            </a:r>
            <a:r>
              <a:rPr lang="en-GB" dirty="0" smtClean="0"/>
              <a:t>”: Learning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284984"/>
            <a:ext cx="8363272" cy="1080120"/>
          </a:xfrm>
        </p:spPr>
        <p:txBody>
          <a:bodyPr/>
          <a:lstStyle/>
          <a:p>
            <a:r>
              <a:rPr lang="en-GB" dirty="0" smtClean="0"/>
              <a:t>Assume a </a:t>
            </a:r>
            <a:r>
              <a:rPr lang="en-GB" dirty="0"/>
              <a:t>partition structure of </a:t>
            </a:r>
            <a:r>
              <a:rPr lang="en-GB" i="1" dirty="0"/>
              <a:t>Y</a:t>
            </a:r>
            <a:r>
              <a:rPr lang="en-GB" dirty="0"/>
              <a:t> according to </a:t>
            </a:r>
            <a:r>
              <a:rPr lang="en-GB" b="1" dirty="0" smtClean="0"/>
              <a:t>X</a:t>
            </a:r>
            <a:r>
              <a:rPr lang="en-GB" dirty="0" smtClean="0"/>
              <a:t> is known</a:t>
            </a:r>
          </a:p>
          <a:p>
            <a:r>
              <a:rPr lang="en-GB" dirty="0" smtClean="0"/>
              <a:t>Define the mixed graph projection of a graph over (</a:t>
            </a:r>
            <a:r>
              <a:rPr lang="en-GB" b="1" dirty="0" smtClean="0"/>
              <a:t>X</a:t>
            </a:r>
            <a:r>
              <a:rPr lang="en-GB" dirty="0" smtClean="0"/>
              <a:t>, </a:t>
            </a:r>
            <a:r>
              <a:rPr lang="en-GB" b="1" dirty="0" smtClean="0"/>
              <a:t>Y</a:t>
            </a:r>
            <a:r>
              <a:rPr lang="en-GB" dirty="0" smtClean="0"/>
              <a:t>) by a bi-directed edge </a:t>
            </a:r>
            <a:r>
              <a:rPr lang="en-GB" i="1" dirty="0" smtClean="0"/>
              <a:t>Y</a:t>
            </a:r>
            <a:r>
              <a:rPr lang="en-GB" i="1" baseline="-25000" dirty="0" smtClean="0"/>
              <a:t>i</a:t>
            </a:r>
            <a:r>
              <a:rPr lang="en-GB" dirty="0" smtClean="0"/>
              <a:t> </a:t>
            </a:r>
            <a:r>
              <a:rPr lang="en-GB" dirty="0" smtClean="0">
                <a:sym typeface="Symbol"/>
              </a:rPr>
              <a:t> </a:t>
            </a:r>
            <a:r>
              <a:rPr lang="en-GB" i="1" dirty="0" err="1" smtClean="0"/>
              <a:t>Y</a:t>
            </a:r>
            <a:r>
              <a:rPr lang="en-GB" i="1" baseline="-25000" dirty="0" err="1" smtClean="0"/>
              <a:t>j</a:t>
            </a:r>
            <a:r>
              <a:rPr lang="en-GB" dirty="0" smtClean="0"/>
              <a:t> if they share a common ancestor in </a:t>
            </a:r>
            <a:r>
              <a:rPr lang="en-GB" b="1" dirty="0"/>
              <a:t>X</a:t>
            </a:r>
            <a:r>
              <a:rPr lang="en-GB" b="1" baseline="-25000" dirty="0" smtClean="0">
                <a:sym typeface="Symbol"/>
              </a:rPr>
              <a:t></a:t>
            </a:r>
          </a:p>
          <a:p>
            <a:r>
              <a:rPr lang="en-GB" dirty="0" smtClean="0">
                <a:sym typeface="Symbol"/>
              </a:rPr>
              <a:t>Practical assumption: bi-directed substructure is sparse</a:t>
            </a:r>
          </a:p>
          <a:p>
            <a:r>
              <a:rPr lang="en-GB" dirty="0" smtClean="0">
                <a:sym typeface="Symbol"/>
              </a:rPr>
              <a:t>Goal: learn bi-directed structure (and parameters) so that one can estimate </a:t>
            </a:r>
            <a:r>
              <a:rPr lang="en-GB" dirty="0" err="1" smtClean="0">
                <a:sym typeface="Symbol"/>
              </a:rPr>
              <a:t>functionals</a:t>
            </a:r>
            <a:r>
              <a:rPr lang="en-GB" dirty="0" smtClean="0">
                <a:sym typeface="Symbol"/>
              </a:rPr>
              <a:t> of P(</a:t>
            </a:r>
            <a:r>
              <a:rPr lang="en-GB" b="1" dirty="0" smtClean="0">
                <a:sym typeface="Symbol"/>
              </a:rPr>
              <a:t>X</a:t>
            </a:r>
            <a:r>
              <a:rPr lang="en-GB" dirty="0" smtClean="0">
                <a:sym typeface="Symbol"/>
              </a:rPr>
              <a:t> | </a:t>
            </a:r>
            <a:r>
              <a:rPr lang="en-GB" b="1" dirty="0" smtClean="0">
                <a:sym typeface="Symbol"/>
              </a:rPr>
              <a:t>Y</a:t>
            </a:r>
            <a:r>
              <a:rPr lang="en-GB" dirty="0" smtClean="0">
                <a:sym typeface="Symbol"/>
              </a:rPr>
              <a:t>)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2431070" y="2586326"/>
            <a:ext cx="432420" cy="431750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smtClean="0">
                <a:solidFill>
                  <a:schemeClr val="tx1"/>
                </a:solidFill>
              </a:rPr>
              <a:t>Y</a:t>
            </a:r>
            <a:r>
              <a:rPr lang="en-GB" sz="1000" baseline="-25000" dirty="0" smtClean="0">
                <a:solidFill>
                  <a:schemeClr val="tx1"/>
                </a:solidFill>
              </a:rPr>
              <a:t>1</a:t>
            </a:r>
            <a:endParaRPr lang="en-US" sz="1000" baseline="-250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228520" y="2579517"/>
            <a:ext cx="432420" cy="431750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smtClean="0">
                <a:solidFill>
                  <a:schemeClr val="tx1"/>
                </a:solidFill>
              </a:rPr>
              <a:t>Y</a:t>
            </a:r>
            <a:r>
              <a:rPr lang="en-GB" sz="1000" baseline="-25000" dirty="0" smtClean="0">
                <a:solidFill>
                  <a:schemeClr val="tx1"/>
                </a:solidFill>
              </a:rPr>
              <a:t>2</a:t>
            </a:r>
            <a:endParaRPr lang="en-US" sz="1000" baseline="-250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999020" y="2612261"/>
            <a:ext cx="432420" cy="431750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smtClean="0">
                <a:solidFill>
                  <a:schemeClr val="tx1"/>
                </a:solidFill>
              </a:rPr>
              <a:t>Y</a:t>
            </a:r>
            <a:r>
              <a:rPr lang="en-GB" sz="1000" baseline="-25000" dirty="0" smtClean="0">
                <a:solidFill>
                  <a:schemeClr val="tx1"/>
                </a:solidFill>
              </a:rPr>
              <a:t>3</a:t>
            </a:r>
            <a:endParaRPr lang="en-US" sz="1000" baseline="-250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756757" y="2646549"/>
            <a:ext cx="432420" cy="431750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smtClean="0">
                <a:solidFill>
                  <a:schemeClr val="tx1"/>
                </a:solidFill>
              </a:rPr>
              <a:t>Y</a:t>
            </a:r>
            <a:r>
              <a:rPr lang="en-GB" sz="1000" baseline="-25000" dirty="0" smtClean="0">
                <a:solidFill>
                  <a:schemeClr val="tx1"/>
                </a:solidFill>
              </a:rPr>
              <a:t>4</a:t>
            </a:r>
            <a:endParaRPr lang="en-US" sz="1000" baseline="-250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435538" y="2646549"/>
            <a:ext cx="432420" cy="431750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smtClean="0">
                <a:solidFill>
                  <a:schemeClr val="tx1"/>
                </a:solidFill>
              </a:rPr>
              <a:t>Y</a:t>
            </a:r>
            <a:r>
              <a:rPr lang="en-GB" sz="1000" baseline="-25000" dirty="0" smtClean="0">
                <a:solidFill>
                  <a:schemeClr val="tx1"/>
                </a:solidFill>
              </a:rPr>
              <a:t>5</a:t>
            </a:r>
            <a:endParaRPr lang="en-US" sz="1000" baseline="-250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203662" y="1124744"/>
            <a:ext cx="504242" cy="504056"/>
          </a:xfrm>
          <a:prstGeom prst="ellipse">
            <a:avLst/>
          </a:prstGeom>
          <a:solidFill>
            <a:schemeClr val="bg2">
              <a:alpha val="87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 smtClean="0">
                <a:solidFill>
                  <a:schemeClr val="tx1"/>
                </a:solidFill>
              </a:rPr>
              <a:t>X</a:t>
            </a:r>
            <a:r>
              <a:rPr lang="en-GB" sz="1200" baseline="-25000" dirty="0" smtClean="0">
                <a:solidFill>
                  <a:schemeClr val="tx1"/>
                </a:solidFill>
              </a:rPr>
              <a:t>1</a:t>
            </a:r>
            <a:endParaRPr lang="en-US" sz="1200" baseline="-250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435538" y="1124744"/>
            <a:ext cx="504242" cy="504056"/>
          </a:xfrm>
          <a:prstGeom prst="ellipse">
            <a:avLst/>
          </a:prstGeom>
          <a:solidFill>
            <a:schemeClr val="bg2">
              <a:alpha val="87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 smtClean="0">
                <a:solidFill>
                  <a:schemeClr val="tx1"/>
                </a:solidFill>
              </a:rPr>
              <a:t>X</a:t>
            </a:r>
            <a:r>
              <a:rPr lang="en-GB" sz="1200" baseline="-25000" dirty="0" smtClean="0">
                <a:solidFill>
                  <a:schemeClr val="tx1"/>
                </a:solidFill>
              </a:rPr>
              <a:t>2</a:t>
            </a:r>
            <a:endParaRPr lang="en-US" sz="1200" baseline="-25000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stCxn id="10" idx="4"/>
            <a:endCxn id="5" idx="0"/>
          </p:cNvCxnSpPr>
          <p:nvPr/>
        </p:nvCxnSpPr>
        <p:spPr>
          <a:xfrm flipH="1">
            <a:off x="2647280" y="1628800"/>
            <a:ext cx="808503" cy="957526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0" idx="4"/>
            <a:endCxn id="6" idx="0"/>
          </p:cNvCxnSpPr>
          <p:nvPr/>
        </p:nvCxnSpPr>
        <p:spPr>
          <a:xfrm flipH="1">
            <a:off x="3444730" y="1628800"/>
            <a:ext cx="11053" cy="950717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0" idx="4"/>
            <a:endCxn id="7" idx="0"/>
          </p:cNvCxnSpPr>
          <p:nvPr/>
        </p:nvCxnSpPr>
        <p:spPr>
          <a:xfrm>
            <a:off x="3455783" y="1628800"/>
            <a:ext cx="759447" cy="983461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1" idx="4"/>
            <a:endCxn id="9" idx="0"/>
          </p:cNvCxnSpPr>
          <p:nvPr/>
        </p:nvCxnSpPr>
        <p:spPr>
          <a:xfrm flipH="1">
            <a:off x="5651748" y="1628800"/>
            <a:ext cx="35911" cy="1017749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1" idx="4"/>
            <a:endCxn id="8" idx="0"/>
          </p:cNvCxnSpPr>
          <p:nvPr/>
        </p:nvCxnSpPr>
        <p:spPr>
          <a:xfrm flipH="1">
            <a:off x="4972967" y="1628800"/>
            <a:ext cx="714692" cy="1017749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6155804" y="2646549"/>
            <a:ext cx="432420" cy="431750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smtClean="0">
                <a:solidFill>
                  <a:schemeClr val="tx1"/>
                </a:solidFill>
              </a:rPr>
              <a:t>Y</a:t>
            </a:r>
            <a:r>
              <a:rPr lang="en-GB" sz="1000" baseline="-25000" dirty="0" smtClean="0">
                <a:solidFill>
                  <a:schemeClr val="tx1"/>
                </a:solidFill>
              </a:rPr>
              <a:t>6</a:t>
            </a:r>
            <a:endParaRPr lang="en-US" sz="1000" baseline="-250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11" idx="4"/>
            <a:endCxn id="17" idx="0"/>
          </p:cNvCxnSpPr>
          <p:nvPr/>
        </p:nvCxnSpPr>
        <p:spPr>
          <a:xfrm>
            <a:off x="5687659" y="1628800"/>
            <a:ext cx="684355" cy="1017749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" idx="6"/>
            <a:endCxn id="11" idx="2"/>
          </p:cNvCxnSpPr>
          <p:nvPr/>
        </p:nvCxnSpPr>
        <p:spPr>
          <a:xfrm>
            <a:off x="3707904" y="1376772"/>
            <a:ext cx="1727634" cy="0"/>
          </a:xfrm>
          <a:prstGeom prst="line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>
            <a:stCxn id="5" idx="4"/>
            <a:endCxn id="9" idx="4"/>
          </p:cNvCxnSpPr>
          <p:nvPr/>
        </p:nvCxnSpPr>
        <p:spPr>
          <a:xfrm rot="16200000" flipH="1">
            <a:off x="4119403" y="1545953"/>
            <a:ext cx="60223" cy="3004468"/>
          </a:xfrm>
          <a:prstGeom prst="curvedConnector3">
            <a:avLst>
              <a:gd name="adj1" fmla="val 479589"/>
            </a:avLst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9" idx="4"/>
            <a:endCxn id="17" idx="4"/>
          </p:cNvCxnSpPr>
          <p:nvPr/>
        </p:nvCxnSpPr>
        <p:spPr>
          <a:xfrm rot="16200000" flipH="1">
            <a:off x="6011881" y="2718166"/>
            <a:ext cx="12700" cy="720266"/>
          </a:xfrm>
          <a:prstGeom prst="curvedConnector3">
            <a:avLst>
              <a:gd name="adj1" fmla="val 1800000"/>
            </a:avLst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197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Parametric Formulation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1080120"/>
          </a:xfrm>
        </p:spPr>
        <p:txBody>
          <a:bodyPr/>
          <a:lstStyle/>
          <a:p>
            <a:r>
              <a:rPr lang="en-GB" b="1" dirty="0" smtClean="0"/>
              <a:t>X</a:t>
            </a:r>
            <a:r>
              <a:rPr lang="en-GB" dirty="0" smtClean="0"/>
              <a:t> ~ N(0, </a:t>
            </a:r>
            <a:r>
              <a:rPr lang="en-GB" dirty="0" smtClean="0">
                <a:sym typeface="Symbol"/>
              </a:rPr>
              <a:t>),  positive definite</a:t>
            </a:r>
          </a:p>
          <a:p>
            <a:pPr lvl="1"/>
            <a:r>
              <a:rPr lang="en-GB" dirty="0" smtClean="0">
                <a:sym typeface="Symbol"/>
              </a:rPr>
              <a:t>Ignore possibility of causal/sparse structure in </a:t>
            </a:r>
            <a:r>
              <a:rPr lang="en-GB" b="1" dirty="0" smtClean="0">
                <a:sym typeface="Symbol"/>
              </a:rPr>
              <a:t>X</a:t>
            </a:r>
            <a:r>
              <a:rPr lang="en-GB" dirty="0" smtClean="0">
                <a:sym typeface="Symbol"/>
              </a:rPr>
              <a:t> for simplicity</a:t>
            </a:r>
          </a:p>
          <a:p>
            <a:pPr lvl="1"/>
            <a:endParaRPr lang="en-GB" dirty="0">
              <a:sym typeface="Symbol"/>
            </a:endParaRPr>
          </a:p>
          <a:p>
            <a:r>
              <a:rPr lang="en-GB" dirty="0" smtClean="0">
                <a:sym typeface="Symbol"/>
              </a:rPr>
              <a:t>For a fixed graph </a:t>
            </a:r>
            <a:r>
              <a:rPr lang="en-GB" i="1" dirty="0" smtClean="0">
                <a:sym typeface="Symbol"/>
              </a:rPr>
              <a:t>G</a:t>
            </a:r>
            <a:r>
              <a:rPr lang="en-GB" dirty="0" smtClean="0">
                <a:sym typeface="Symbol"/>
              </a:rPr>
              <a:t>, </a:t>
            </a:r>
            <a:r>
              <a:rPr lang="en-GB" dirty="0" smtClean="0">
                <a:sym typeface="Symbol"/>
              </a:rPr>
              <a:t>parameterize </a:t>
            </a:r>
            <a:r>
              <a:rPr lang="en-GB" dirty="0" smtClean="0">
                <a:sym typeface="Symbol"/>
              </a:rPr>
              <a:t>the conditional cumulative distribution function (CDF) of </a:t>
            </a:r>
            <a:r>
              <a:rPr lang="en-GB" b="1" dirty="0" smtClean="0">
                <a:sym typeface="Symbol"/>
              </a:rPr>
              <a:t>Y</a:t>
            </a:r>
            <a:r>
              <a:rPr lang="en-GB" dirty="0" smtClean="0">
                <a:sym typeface="Symbol"/>
              </a:rPr>
              <a:t> given </a:t>
            </a:r>
            <a:r>
              <a:rPr lang="en-GB" b="1" dirty="0" smtClean="0">
                <a:sym typeface="Symbol"/>
              </a:rPr>
              <a:t>X</a:t>
            </a:r>
            <a:r>
              <a:rPr lang="en-GB" dirty="0" smtClean="0">
                <a:sym typeface="Symbol"/>
              </a:rPr>
              <a:t> according to bi-directed structure:</a:t>
            </a:r>
          </a:p>
          <a:p>
            <a:endParaRPr lang="en-GB" dirty="0">
              <a:sym typeface="Symbol"/>
            </a:endParaRPr>
          </a:p>
          <a:p>
            <a:r>
              <a:rPr lang="en-GB" dirty="0" smtClean="0">
                <a:sym typeface="Symbol"/>
              </a:rPr>
              <a:t>F(</a:t>
            </a:r>
            <a:r>
              <a:rPr lang="en-GB" b="1" dirty="0" smtClean="0">
                <a:sym typeface="Symbol"/>
              </a:rPr>
              <a:t>y</a:t>
            </a:r>
            <a:r>
              <a:rPr lang="en-GB" dirty="0" smtClean="0">
                <a:sym typeface="Symbol"/>
              </a:rPr>
              <a:t> | </a:t>
            </a:r>
            <a:r>
              <a:rPr lang="en-GB" b="1" dirty="0" smtClean="0">
                <a:sym typeface="Symbol"/>
              </a:rPr>
              <a:t>x</a:t>
            </a:r>
            <a:r>
              <a:rPr lang="en-GB" dirty="0" smtClean="0">
                <a:sym typeface="Symbol"/>
              </a:rPr>
              <a:t>)  P(</a:t>
            </a:r>
            <a:r>
              <a:rPr lang="en-GB" b="1" dirty="0" smtClean="0">
                <a:sym typeface="Symbol"/>
              </a:rPr>
              <a:t>Y</a:t>
            </a:r>
            <a:r>
              <a:rPr lang="en-GB" dirty="0" smtClean="0">
                <a:sym typeface="Symbol"/>
              </a:rPr>
              <a:t>  </a:t>
            </a:r>
            <a:r>
              <a:rPr lang="en-GB" b="1" dirty="0" smtClean="0">
                <a:sym typeface="Symbol"/>
              </a:rPr>
              <a:t>y</a:t>
            </a:r>
            <a:r>
              <a:rPr lang="en-GB" dirty="0" smtClean="0">
                <a:sym typeface="Symbol"/>
              </a:rPr>
              <a:t> | </a:t>
            </a:r>
            <a:r>
              <a:rPr lang="en-GB" b="1" dirty="0" smtClean="0">
                <a:sym typeface="Symbol"/>
              </a:rPr>
              <a:t>X</a:t>
            </a:r>
            <a:r>
              <a:rPr lang="en-GB" dirty="0" smtClean="0">
                <a:sym typeface="Symbol"/>
              </a:rPr>
              <a:t> = </a:t>
            </a:r>
            <a:r>
              <a:rPr lang="en-GB" b="1" dirty="0" smtClean="0">
                <a:sym typeface="Symbol"/>
              </a:rPr>
              <a:t>x</a:t>
            </a:r>
            <a:r>
              <a:rPr lang="en-GB" dirty="0" smtClean="0">
                <a:sym typeface="Symbol"/>
              </a:rPr>
              <a:t>)   P</a:t>
            </a:r>
            <a:r>
              <a:rPr lang="en-GB" baseline="-25000" dirty="0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(</a:t>
            </a:r>
            <a:r>
              <a:rPr lang="en-GB" b="1" dirty="0" smtClean="0">
                <a:sym typeface="Symbol"/>
              </a:rPr>
              <a:t>Y</a:t>
            </a:r>
            <a:r>
              <a:rPr lang="en-GB" b="1" baseline="-25000" dirty="0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</a:t>
            </a:r>
            <a:r>
              <a:rPr lang="en-GB" dirty="0">
                <a:sym typeface="Symbol"/>
              </a:rPr>
              <a:t> </a:t>
            </a:r>
            <a:r>
              <a:rPr lang="en-GB" i="1" dirty="0" err="1" smtClean="0">
                <a:sym typeface="Symbol"/>
              </a:rPr>
              <a:t>y</a:t>
            </a:r>
            <a:r>
              <a:rPr lang="en-GB" i="1" baseline="-25000" dirty="0" err="1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</a:t>
            </a:r>
            <a:r>
              <a:rPr lang="en-GB" dirty="0">
                <a:sym typeface="Symbol"/>
              </a:rPr>
              <a:t>| </a:t>
            </a:r>
            <a:r>
              <a:rPr lang="en-GB" b="1" dirty="0" smtClean="0">
                <a:sym typeface="Symbol"/>
              </a:rPr>
              <a:t>X</a:t>
            </a:r>
            <a:r>
              <a:rPr lang="en-GB" baseline="-25000" dirty="0" smtClean="0">
                <a:sym typeface="Symbol"/>
              </a:rPr>
              <a:t>[</a:t>
            </a:r>
            <a:r>
              <a:rPr lang="en-GB" baseline="-25000" dirty="0" err="1" smtClean="0">
                <a:sym typeface="Symbol"/>
              </a:rPr>
              <a:t>i</a:t>
            </a:r>
            <a:r>
              <a:rPr lang="en-GB" baseline="-25000" dirty="0" smtClean="0">
                <a:sym typeface="Symbol"/>
              </a:rPr>
              <a:t>]</a:t>
            </a:r>
            <a:r>
              <a:rPr lang="en-GB" dirty="0" smtClean="0">
                <a:sym typeface="Symbol"/>
              </a:rPr>
              <a:t> </a:t>
            </a:r>
            <a:r>
              <a:rPr lang="en-GB" dirty="0">
                <a:sym typeface="Symbol"/>
              </a:rPr>
              <a:t>= </a:t>
            </a:r>
            <a:r>
              <a:rPr lang="en-GB" b="1" dirty="0" smtClean="0">
                <a:sym typeface="Symbol"/>
              </a:rPr>
              <a:t>x</a:t>
            </a:r>
            <a:r>
              <a:rPr lang="en-GB" baseline="-25000" dirty="0" smtClean="0">
                <a:sym typeface="Symbol"/>
              </a:rPr>
              <a:t>[</a:t>
            </a:r>
            <a:r>
              <a:rPr lang="en-GB" baseline="-25000" dirty="0" err="1" smtClean="0">
                <a:sym typeface="Symbol"/>
              </a:rPr>
              <a:t>i</a:t>
            </a:r>
            <a:r>
              <a:rPr lang="en-GB" baseline="-25000" dirty="0" smtClean="0">
                <a:sym typeface="Symbol"/>
              </a:rPr>
              <a:t>]</a:t>
            </a:r>
            <a:r>
              <a:rPr lang="en-GB" dirty="0" smtClean="0">
                <a:sym typeface="Symbol"/>
              </a:rPr>
              <a:t>)</a:t>
            </a:r>
          </a:p>
          <a:p>
            <a:pPr lvl="1"/>
            <a:r>
              <a:rPr lang="en-GB" dirty="0" smtClean="0">
                <a:sym typeface="Symbol"/>
              </a:rPr>
              <a:t>Each set </a:t>
            </a:r>
            <a:r>
              <a:rPr lang="en-GB" b="1" dirty="0" smtClean="0">
                <a:sym typeface="Symbol"/>
              </a:rPr>
              <a:t>Y</a:t>
            </a:r>
            <a:r>
              <a:rPr lang="en-GB" b="1" baseline="-25000" dirty="0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forms a bi-directed clique in </a:t>
            </a:r>
            <a:r>
              <a:rPr lang="en-GB" i="1" dirty="0" smtClean="0">
                <a:sym typeface="Symbol"/>
              </a:rPr>
              <a:t>G</a:t>
            </a:r>
            <a:r>
              <a:rPr lang="en-GB" dirty="0" smtClean="0">
                <a:sym typeface="Symbol"/>
              </a:rPr>
              <a:t>, </a:t>
            </a:r>
            <a:r>
              <a:rPr lang="en-GB" b="1" dirty="0" smtClean="0">
                <a:sym typeface="Symbol"/>
              </a:rPr>
              <a:t>X</a:t>
            </a:r>
            <a:r>
              <a:rPr lang="en-GB" baseline="-25000" dirty="0" smtClean="0">
                <a:sym typeface="Symbol"/>
              </a:rPr>
              <a:t>[</a:t>
            </a:r>
            <a:r>
              <a:rPr lang="en-GB" baseline="-25000" dirty="0" err="1" smtClean="0">
                <a:sym typeface="Symbol"/>
              </a:rPr>
              <a:t>i</a:t>
            </a:r>
            <a:r>
              <a:rPr lang="en-GB" baseline="-25000" dirty="0" smtClean="0">
                <a:sym typeface="Symbol"/>
              </a:rPr>
              <a:t>]</a:t>
            </a:r>
            <a:r>
              <a:rPr lang="en-GB" dirty="0" smtClean="0">
                <a:sym typeface="Symbol"/>
              </a:rPr>
              <a:t> being the corresponding parents in </a:t>
            </a:r>
            <a:r>
              <a:rPr lang="en-GB" b="1" dirty="0" smtClean="0">
                <a:sym typeface="Symbol"/>
              </a:rPr>
              <a:t>X</a:t>
            </a:r>
            <a:r>
              <a:rPr lang="en-GB" dirty="0" smtClean="0">
                <a:sym typeface="Symbol"/>
              </a:rPr>
              <a:t> of the set </a:t>
            </a:r>
            <a:r>
              <a:rPr lang="en-GB" b="1" dirty="0" smtClean="0">
                <a:sym typeface="Symbol"/>
              </a:rPr>
              <a:t>Y</a:t>
            </a:r>
            <a:r>
              <a:rPr lang="en-GB" baseline="-25000" dirty="0" smtClean="0">
                <a:sym typeface="Symbol"/>
              </a:rPr>
              <a:t>i</a:t>
            </a:r>
          </a:p>
          <a:p>
            <a:pPr lvl="1"/>
            <a:r>
              <a:rPr lang="en-GB" dirty="0" smtClean="0">
                <a:sym typeface="Symbol"/>
              </a:rPr>
              <a:t>We </a:t>
            </a:r>
            <a:r>
              <a:rPr lang="en-GB" dirty="0" smtClean="0">
                <a:sym typeface="Symbol"/>
              </a:rPr>
              <a:t>assume here each </a:t>
            </a:r>
            <a:r>
              <a:rPr lang="en-GB" i="1" dirty="0" smtClean="0">
                <a:sym typeface="Symbol"/>
              </a:rPr>
              <a:t>Y</a:t>
            </a:r>
            <a:r>
              <a:rPr lang="en-GB" dirty="0" smtClean="0">
                <a:sym typeface="Symbol"/>
              </a:rPr>
              <a:t> is binary for simplicity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637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Parametric Formulation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In order to calculate the likelihood function, one should convert from the (conditional) CDF to the probability mass function (PMF)</a:t>
            </a:r>
          </a:p>
          <a:p>
            <a:pPr lvl="1"/>
            <a:r>
              <a:rPr lang="en-GB" dirty="0" smtClean="0"/>
              <a:t>P(</a:t>
            </a:r>
            <a:r>
              <a:rPr lang="en-GB" b="1" dirty="0" smtClean="0"/>
              <a:t>y</a:t>
            </a:r>
            <a:r>
              <a:rPr lang="en-GB" dirty="0" smtClean="0"/>
              <a:t>, </a:t>
            </a:r>
            <a:r>
              <a:rPr lang="en-GB" b="1" dirty="0" smtClean="0"/>
              <a:t>x</a:t>
            </a:r>
            <a:r>
              <a:rPr lang="en-GB" dirty="0" smtClean="0"/>
              <a:t>) = {</a:t>
            </a:r>
            <a:r>
              <a:rPr lang="en-GB" dirty="0" smtClean="0">
                <a:sym typeface="Symbol"/>
              </a:rPr>
              <a:t>F(</a:t>
            </a:r>
            <a:r>
              <a:rPr lang="en-GB" b="1" dirty="0" smtClean="0">
                <a:sym typeface="Symbol"/>
              </a:rPr>
              <a:t>y</a:t>
            </a:r>
            <a:r>
              <a:rPr lang="en-GB" dirty="0" smtClean="0">
                <a:sym typeface="Symbol"/>
              </a:rPr>
              <a:t> | </a:t>
            </a:r>
            <a:r>
              <a:rPr lang="en-GB" b="1" dirty="0" smtClean="0">
                <a:sym typeface="Symbol"/>
              </a:rPr>
              <a:t>x</a:t>
            </a:r>
            <a:r>
              <a:rPr lang="en-GB" dirty="0" smtClean="0">
                <a:sym typeface="Symbol"/>
              </a:rPr>
              <a:t>)} P(</a:t>
            </a:r>
            <a:r>
              <a:rPr lang="en-GB" b="1" dirty="0" smtClean="0">
                <a:sym typeface="Symbol"/>
              </a:rPr>
              <a:t>x</a:t>
            </a:r>
            <a:r>
              <a:rPr lang="en-GB" dirty="0" smtClean="0">
                <a:sym typeface="Symbol"/>
              </a:rPr>
              <a:t>)</a:t>
            </a:r>
          </a:p>
          <a:p>
            <a:pPr lvl="1"/>
            <a:r>
              <a:rPr lang="en-GB" dirty="0" smtClean="0">
                <a:sym typeface="Symbol"/>
              </a:rPr>
              <a:t></a:t>
            </a:r>
            <a:r>
              <a:rPr lang="en-GB" dirty="0">
                <a:sym typeface="Symbol"/>
              </a:rPr>
              <a:t>F(</a:t>
            </a:r>
            <a:r>
              <a:rPr lang="en-GB" b="1" dirty="0">
                <a:sym typeface="Symbol"/>
              </a:rPr>
              <a:t>y</a:t>
            </a:r>
            <a:r>
              <a:rPr lang="en-GB" dirty="0">
                <a:sym typeface="Symbol"/>
              </a:rPr>
              <a:t> | </a:t>
            </a:r>
            <a:r>
              <a:rPr lang="en-GB" b="1" dirty="0">
                <a:sym typeface="Symbol"/>
              </a:rPr>
              <a:t>x</a:t>
            </a:r>
            <a:r>
              <a:rPr lang="en-GB" dirty="0" smtClean="0">
                <a:sym typeface="Symbol"/>
              </a:rPr>
              <a:t>) represents a difference operator.  </a:t>
            </a:r>
            <a:r>
              <a:rPr lang="en-GB" dirty="0" smtClean="0">
                <a:sym typeface="Symbol"/>
              </a:rPr>
              <a:t>As we discussed before, for </a:t>
            </a:r>
            <a:r>
              <a:rPr lang="en-GB" i="1" dirty="0" smtClean="0">
                <a:sym typeface="Symbol"/>
              </a:rPr>
              <a:t>p</a:t>
            </a:r>
            <a:r>
              <a:rPr lang="en-GB" dirty="0" smtClean="0">
                <a:sym typeface="Symbol"/>
              </a:rPr>
              <a:t>-dimensional </a:t>
            </a:r>
            <a:r>
              <a:rPr lang="en-GB" dirty="0" smtClean="0">
                <a:sym typeface="Symbol"/>
              </a:rPr>
              <a:t>binary (unconditional) F(</a:t>
            </a:r>
            <a:r>
              <a:rPr lang="en-GB" b="1" dirty="0" smtClean="0">
                <a:sym typeface="Symbol"/>
              </a:rPr>
              <a:t>y</a:t>
            </a:r>
            <a:r>
              <a:rPr lang="en-GB" dirty="0" smtClean="0">
                <a:sym typeface="Symbol"/>
              </a:rPr>
              <a:t>) this boils down to</a:t>
            </a:r>
          </a:p>
          <a:p>
            <a:pPr lvl="1"/>
            <a:endParaRPr lang="en-GB" dirty="0">
              <a:sym typeface="Symbol"/>
            </a:endParaRPr>
          </a:p>
          <a:p>
            <a:pPr lvl="1"/>
            <a:endParaRPr lang="en-GB" dirty="0" smtClean="0">
              <a:sym typeface="Symbol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933056"/>
            <a:ext cx="5980877" cy="1238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107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with Marginal Likelihoods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88200"/>
          </a:xfrm>
        </p:spPr>
        <p:txBody>
          <a:bodyPr/>
          <a:lstStyle/>
          <a:p>
            <a:r>
              <a:rPr lang="en-GB" dirty="0" smtClean="0"/>
              <a:t>For </a:t>
            </a:r>
            <a:r>
              <a:rPr lang="en-GB" i="1" dirty="0" err="1" smtClean="0"/>
              <a:t>X</a:t>
            </a:r>
            <a:r>
              <a:rPr lang="en-GB" i="1" baseline="-25000" dirty="0" err="1" smtClean="0"/>
              <a:t>j</a:t>
            </a:r>
            <a:r>
              <a:rPr lang="en-GB" dirty="0" smtClean="0"/>
              <a:t> parent of </a:t>
            </a:r>
            <a:r>
              <a:rPr lang="en-GB" i="1" dirty="0" smtClean="0"/>
              <a:t>Y</a:t>
            </a:r>
            <a:r>
              <a:rPr lang="en-GB" i="1" baseline="-25000" dirty="0" smtClean="0"/>
              <a:t>i</a:t>
            </a:r>
            <a:r>
              <a:rPr lang="en-GB" dirty="0" smtClean="0"/>
              <a:t> in </a:t>
            </a:r>
            <a:r>
              <a:rPr lang="en-GB" b="1" dirty="0" smtClean="0"/>
              <a:t>X</a:t>
            </a:r>
            <a:r>
              <a:rPr lang="en-GB" dirty="0" smtClean="0"/>
              <a:t>:</a:t>
            </a:r>
          </a:p>
          <a:p>
            <a:endParaRPr lang="en-GB" dirty="0"/>
          </a:p>
          <a:p>
            <a:r>
              <a:rPr lang="en-GB" dirty="0" smtClean="0"/>
              <a:t>Let</a:t>
            </a:r>
          </a:p>
          <a:p>
            <a:endParaRPr lang="en-GB" dirty="0" smtClean="0"/>
          </a:p>
          <a:p>
            <a:r>
              <a:rPr lang="en-GB" dirty="0" smtClean="0"/>
              <a:t>Marginal likelihood: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Pick graph </a:t>
            </a:r>
            <a:r>
              <a:rPr lang="en-GB" i="1" dirty="0" err="1" smtClean="0"/>
              <a:t>G</a:t>
            </a:r>
            <a:r>
              <a:rPr lang="en-GB" i="1" baseline="-25000" dirty="0" err="1" smtClean="0"/>
              <a:t>m</a:t>
            </a:r>
            <a:r>
              <a:rPr lang="en-GB" i="1" baseline="-25000" dirty="0" smtClean="0"/>
              <a:t> </a:t>
            </a:r>
            <a:r>
              <a:rPr lang="en-GB" dirty="0" smtClean="0"/>
              <a:t>that maximizes the marginal likelihood (maximizing also with respect to </a:t>
            </a:r>
            <a:r>
              <a:rPr lang="en-GB" dirty="0" smtClean="0">
                <a:sym typeface="Symbol"/>
              </a:rPr>
              <a:t> and ), where </a:t>
            </a:r>
            <a:r>
              <a:rPr lang="en-GB" i="1" dirty="0" smtClean="0">
                <a:sym typeface="Symbol"/>
              </a:rPr>
              <a:t></a:t>
            </a:r>
            <a:r>
              <a:rPr lang="en-GB" dirty="0" smtClean="0">
                <a:sym typeface="Symbol"/>
              </a:rPr>
              <a:t> parameterizes local conditional CDFs F</a:t>
            </a:r>
            <a:r>
              <a:rPr lang="en-GB" baseline="-25000" dirty="0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(</a:t>
            </a:r>
            <a:r>
              <a:rPr lang="en-GB" b="1" dirty="0" err="1" smtClean="0">
                <a:sym typeface="Symbol"/>
              </a:rPr>
              <a:t>y</a:t>
            </a:r>
            <a:r>
              <a:rPr lang="en-GB" b="1" baseline="-25000" dirty="0" err="1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| </a:t>
            </a:r>
            <a:r>
              <a:rPr lang="en-GB" b="1" dirty="0" smtClean="0">
                <a:sym typeface="Symbol"/>
              </a:rPr>
              <a:t>x</a:t>
            </a:r>
            <a:r>
              <a:rPr lang="en-GB" b="1" baseline="-25000" dirty="0" smtClean="0">
                <a:sym typeface="Symbol"/>
              </a:rPr>
              <a:t>[</a:t>
            </a:r>
            <a:r>
              <a:rPr lang="en-GB" b="1" baseline="-25000" dirty="0" err="1" smtClean="0">
                <a:sym typeface="Symbol"/>
              </a:rPr>
              <a:t>i</a:t>
            </a:r>
            <a:r>
              <a:rPr lang="en-GB" b="1" baseline="-25000" dirty="0" smtClean="0">
                <a:sym typeface="Symbol"/>
              </a:rPr>
              <a:t>]</a:t>
            </a:r>
            <a:r>
              <a:rPr lang="en-GB" dirty="0" smtClean="0">
                <a:sym typeface="Symbol"/>
              </a:rPr>
              <a:t>)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621285"/>
            <a:ext cx="31432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405" y="3645024"/>
            <a:ext cx="4857750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700808"/>
            <a:ext cx="561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824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Computational Considerations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Intractable, of course</a:t>
            </a:r>
          </a:p>
          <a:p>
            <a:pPr lvl="1"/>
            <a:r>
              <a:rPr lang="en-GB" dirty="0" smtClean="0"/>
              <a:t>Including possible large tree-width of bi-directed component</a:t>
            </a:r>
          </a:p>
          <a:p>
            <a:r>
              <a:rPr lang="en-GB" dirty="0" smtClean="0"/>
              <a:t>First option: marginal bivariate composite likelihood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212976"/>
            <a:ext cx="2669083" cy="683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8" y="4221088"/>
            <a:ext cx="4112573" cy="1263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4355976" y="2852936"/>
            <a:ext cx="0" cy="3384376"/>
          </a:xfrm>
          <a:prstGeom prst="line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068960"/>
            <a:ext cx="4614654" cy="2540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876377" y="5661248"/>
            <a:ext cx="3872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 err="1" smtClean="0"/>
              <a:t>G</a:t>
            </a:r>
            <a:r>
              <a:rPr lang="en-GB" sz="1400" i="1" baseline="-25000" dirty="0" err="1" smtClean="0"/>
              <a:t>m</a:t>
            </a:r>
            <a:r>
              <a:rPr lang="en-GB" sz="1400" baseline="30000" dirty="0" smtClean="0"/>
              <a:t>+/-</a:t>
            </a:r>
            <a:r>
              <a:rPr lang="en-GB" sz="1400" dirty="0" smtClean="0"/>
              <a:t> is the space of graphs that differ </a:t>
            </a:r>
            <a:br>
              <a:rPr lang="en-GB" sz="1400" dirty="0" smtClean="0"/>
            </a:br>
            <a:r>
              <a:rPr lang="en-GB" sz="1400" dirty="0" smtClean="0"/>
              <a:t>from </a:t>
            </a:r>
            <a:r>
              <a:rPr lang="en-GB" sz="1400" i="1" dirty="0" err="1" smtClean="0"/>
              <a:t>G</a:t>
            </a:r>
            <a:r>
              <a:rPr lang="en-GB" sz="1400" i="1" baseline="-25000" dirty="0" err="1" smtClean="0"/>
              <a:t>m</a:t>
            </a:r>
            <a:r>
              <a:rPr lang="en-GB" sz="1400" dirty="0" smtClean="0"/>
              <a:t> by at most one bi-directed edge</a:t>
            </a:r>
            <a:endParaRPr lang="en-GB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11881" y="5661248"/>
            <a:ext cx="3872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Integrates </a:t>
            </a:r>
            <a:r>
              <a:rPr lang="en-GB" sz="1400" i="1" dirty="0" smtClean="0">
                <a:sym typeface="Symbol"/>
              </a:rPr>
              <a:t></a:t>
            </a:r>
            <a:r>
              <a:rPr lang="en-GB" sz="1400" i="1" baseline="-25000" dirty="0" err="1" smtClean="0">
                <a:sym typeface="Symbol"/>
              </a:rPr>
              <a:t>ij</a:t>
            </a:r>
            <a:r>
              <a:rPr lang="en-GB" sz="1400" dirty="0" smtClean="0">
                <a:sym typeface="Symbol"/>
              </a:rPr>
              <a:t> and </a:t>
            </a:r>
            <a:r>
              <a:rPr lang="en-GB" sz="1400" b="1" i="1" dirty="0" smtClean="0">
                <a:sym typeface="Symbol"/>
              </a:rPr>
              <a:t>X</a:t>
            </a:r>
            <a:r>
              <a:rPr lang="en-GB" sz="1400" i="1" baseline="30000" dirty="0" smtClean="0">
                <a:sym typeface="Symbol"/>
              </a:rPr>
              <a:t>1:N</a:t>
            </a:r>
            <a:r>
              <a:rPr lang="en-GB" sz="1400" dirty="0" smtClean="0">
                <a:sym typeface="Symbol"/>
              </a:rPr>
              <a:t> with a crude quadrature method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55457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Beyond Pairwise Models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Wanted: to include terms that account for more than pairwise interactions</a:t>
            </a:r>
          </a:p>
          <a:p>
            <a:pPr lvl="1"/>
            <a:r>
              <a:rPr lang="en-GB" dirty="0" smtClean="0"/>
              <a:t>Gets expensive really fast</a:t>
            </a:r>
          </a:p>
          <a:p>
            <a:r>
              <a:rPr lang="en-GB" dirty="0" smtClean="0"/>
              <a:t>An indirect compromise:</a:t>
            </a:r>
          </a:p>
          <a:p>
            <a:pPr lvl="1"/>
            <a:r>
              <a:rPr lang="en-GB" dirty="0" smtClean="0"/>
              <a:t>Still only pairwise terms just like PCL</a:t>
            </a:r>
          </a:p>
          <a:p>
            <a:pPr lvl="1"/>
            <a:r>
              <a:rPr lang="en-GB" dirty="0" smtClean="0"/>
              <a:t>However, integrate </a:t>
            </a:r>
            <a:r>
              <a:rPr lang="en-GB" dirty="0" smtClean="0">
                <a:sym typeface="Symbol"/>
              </a:rPr>
              <a:t></a:t>
            </a:r>
            <a:r>
              <a:rPr lang="en-GB" baseline="-25000" dirty="0" err="1" smtClean="0">
                <a:sym typeface="Symbol"/>
              </a:rPr>
              <a:t>ij</a:t>
            </a:r>
            <a:r>
              <a:rPr lang="en-GB" dirty="0" smtClean="0">
                <a:sym typeface="Symbol"/>
              </a:rPr>
              <a:t> not over the prior, but over some posterior that depends on more than on </a:t>
            </a:r>
            <a:r>
              <a:rPr lang="en-GB" b="1" dirty="0" smtClean="0">
                <a:sym typeface="Symbol"/>
              </a:rPr>
              <a:t>Y</a:t>
            </a:r>
            <a:r>
              <a:rPr lang="en-GB" b="1" baseline="-25000" dirty="0" smtClean="0">
                <a:sym typeface="Symbol"/>
              </a:rPr>
              <a:t>i</a:t>
            </a:r>
            <a:r>
              <a:rPr lang="en-GB" baseline="30000" dirty="0" smtClean="0">
                <a:sym typeface="Symbol"/>
              </a:rPr>
              <a:t>1:N</a:t>
            </a:r>
            <a:r>
              <a:rPr lang="en-GB" dirty="0" smtClean="0">
                <a:sym typeface="Symbol"/>
              </a:rPr>
              <a:t>, </a:t>
            </a:r>
            <a:r>
              <a:rPr lang="en-GB" b="1" dirty="0" smtClean="0">
                <a:sym typeface="Symbol"/>
              </a:rPr>
              <a:t>Y</a:t>
            </a:r>
            <a:r>
              <a:rPr lang="en-GB" b="1" baseline="-25000" dirty="0" smtClean="0">
                <a:sym typeface="Symbol"/>
              </a:rPr>
              <a:t>j</a:t>
            </a:r>
            <a:r>
              <a:rPr lang="en-GB" baseline="30000" dirty="0" smtClean="0">
                <a:sym typeface="Symbol"/>
              </a:rPr>
              <a:t>1:N</a:t>
            </a:r>
            <a:r>
              <a:rPr lang="en-GB" dirty="0" smtClean="0">
                <a:sym typeface="Symbol"/>
              </a:rPr>
              <a:t>:</a:t>
            </a:r>
          </a:p>
          <a:p>
            <a:pPr lvl="2"/>
            <a:r>
              <a:rPr lang="en-GB" dirty="0" smtClean="0">
                <a:sym typeface="Symbol"/>
              </a:rPr>
              <a:t>Key idea: collect evidence from p(</a:t>
            </a:r>
            <a:r>
              <a:rPr lang="en-GB" i="1" dirty="0" smtClean="0">
                <a:sym typeface="Symbol"/>
              </a:rPr>
              <a:t></a:t>
            </a:r>
            <a:r>
              <a:rPr lang="en-GB" i="1" baseline="-25000" dirty="0" err="1" smtClean="0">
                <a:sym typeface="Symbol"/>
              </a:rPr>
              <a:t>ij</a:t>
            </a:r>
            <a:r>
              <a:rPr lang="en-GB" dirty="0" smtClean="0">
                <a:sym typeface="Symbol"/>
              </a:rPr>
              <a:t> | </a:t>
            </a:r>
            <a:r>
              <a:rPr lang="en-GB" b="1" dirty="0" smtClean="0">
                <a:sym typeface="Symbol"/>
              </a:rPr>
              <a:t>Y</a:t>
            </a:r>
            <a:r>
              <a:rPr lang="en-GB" b="1" baseline="-25000" dirty="0" smtClean="0">
                <a:sym typeface="Symbol"/>
              </a:rPr>
              <a:t>S</a:t>
            </a:r>
            <a:r>
              <a:rPr lang="en-GB" baseline="30000" dirty="0" smtClean="0">
                <a:sym typeface="Symbol"/>
              </a:rPr>
              <a:t>1:N</a:t>
            </a:r>
            <a:r>
              <a:rPr lang="en-GB" dirty="0" smtClean="0">
                <a:sym typeface="Symbol"/>
              </a:rPr>
              <a:t>), {</a:t>
            </a:r>
            <a:r>
              <a:rPr lang="en-GB" i="1" dirty="0" err="1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, </a:t>
            </a:r>
            <a:r>
              <a:rPr lang="en-GB" i="1" dirty="0" smtClean="0">
                <a:sym typeface="Symbol"/>
              </a:rPr>
              <a:t>j</a:t>
            </a:r>
            <a:r>
              <a:rPr lang="en-GB" dirty="0" smtClean="0">
                <a:sym typeface="Symbol"/>
              </a:rPr>
              <a:t>}  </a:t>
            </a:r>
            <a:r>
              <a:rPr lang="en-GB" b="1" dirty="0" smtClean="0">
                <a:sym typeface="Symbol"/>
              </a:rPr>
              <a:t>S</a:t>
            </a:r>
            <a:r>
              <a:rPr lang="en-GB" dirty="0" smtClean="0">
                <a:sym typeface="Symbol"/>
              </a:rPr>
              <a:t>, plug it into the expected log of marginal likelihood                                     . This corresponds to bounding each term of the log-composite likelihood score with different distributions for </a:t>
            </a:r>
            <a:r>
              <a:rPr lang="en-GB" i="1" baseline="-25000" dirty="0" err="1" smtClean="0">
                <a:sym typeface="Symbol"/>
              </a:rPr>
              <a:t>ij</a:t>
            </a:r>
            <a:r>
              <a:rPr lang="en-GB" dirty="0" smtClean="0">
                <a:sym typeface="Symbol"/>
              </a:rPr>
              <a:t>:</a:t>
            </a:r>
            <a:endParaRPr lang="en-GB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509120"/>
            <a:ext cx="240030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5445224"/>
            <a:ext cx="5760639" cy="93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344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Marginalization</a:t>
            </a:r>
            <a:endParaRPr lang="en-US" smtClean="0"/>
          </a:p>
        </p:txBody>
      </p:sp>
      <p:grpSp>
        <p:nvGrpSpPr>
          <p:cNvPr id="89" name="Group 88"/>
          <p:cNvGrpSpPr>
            <a:grpSpLocks/>
          </p:cNvGrpSpPr>
          <p:nvPr/>
        </p:nvGrpSpPr>
        <p:grpSpPr bwMode="auto">
          <a:xfrm>
            <a:off x="5364163" y="1773238"/>
            <a:ext cx="3651250" cy="646112"/>
            <a:chOff x="5364088" y="1772816"/>
            <a:chExt cx="3650972" cy="646331"/>
          </a:xfrm>
        </p:grpSpPr>
        <p:sp>
          <p:nvSpPr>
            <p:cNvPr id="16429" name="TextBox 18"/>
            <p:cNvSpPr txBox="1">
              <a:spLocks noChangeArrowheads="1"/>
            </p:cNvSpPr>
            <p:nvPr/>
          </p:nvSpPr>
          <p:spPr bwMode="auto">
            <a:xfrm>
              <a:off x="5364088" y="1772816"/>
              <a:ext cx="365097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3600">
                  <a:latin typeface="Gill Sans MT" pitchFamily="34" charset="0"/>
                </a:rPr>
                <a:t>No: X</a:t>
              </a:r>
              <a:r>
                <a:rPr lang="en-GB" sz="3600" baseline="-25000">
                  <a:latin typeface="Gill Sans MT" pitchFamily="34" charset="0"/>
                </a:rPr>
                <a:t>1</a:t>
              </a:r>
              <a:r>
                <a:rPr lang="en-GB" sz="3600">
                  <a:latin typeface="Gill Sans MT" pitchFamily="34" charset="0"/>
                </a:rPr>
                <a:t>      X</a:t>
              </a:r>
              <a:r>
                <a:rPr lang="en-GB" sz="3600" baseline="-25000">
                  <a:latin typeface="Gill Sans MT" pitchFamily="34" charset="0"/>
                </a:rPr>
                <a:t>3</a:t>
              </a:r>
              <a:r>
                <a:rPr lang="en-GB" sz="3600">
                  <a:latin typeface="Gill Sans MT" pitchFamily="34" charset="0"/>
                </a:rPr>
                <a:t> | X</a:t>
              </a:r>
              <a:r>
                <a:rPr lang="en-GB" sz="3600" baseline="-25000">
                  <a:latin typeface="Gill Sans MT" pitchFamily="34" charset="0"/>
                </a:rPr>
                <a:t>2</a:t>
              </a:r>
              <a:endParaRPr lang="en-US" sz="3600" baseline="-25000">
                <a:latin typeface="Gill Sans MT" pitchFamily="34" charset="0"/>
              </a:endParaRPr>
            </a:p>
          </p:txBody>
        </p:sp>
        <p:grpSp>
          <p:nvGrpSpPr>
            <p:cNvPr id="16430" name="Group 19"/>
            <p:cNvGrpSpPr>
              <a:grpSpLocks/>
            </p:cNvGrpSpPr>
            <p:nvPr/>
          </p:nvGrpSpPr>
          <p:grpSpPr bwMode="auto">
            <a:xfrm>
              <a:off x="6894724" y="1916832"/>
              <a:ext cx="413580" cy="368424"/>
              <a:chOff x="6156176" y="4797152"/>
              <a:chExt cx="413580" cy="368424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 rot="5400000" flipH="1" flipV="1">
                <a:off x="6119188" y="4977096"/>
                <a:ext cx="360485" cy="1587"/>
              </a:xfrm>
              <a:prstGeom prst="line">
                <a:avLst/>
              </a:prstGeom>
              <a:ln w="34925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5400000" flipH="1" flipV="1">
                <a:off x="6238241" y="4977096"/>
                <a:ext cx="360485" cy="1588"/>
              </a:xfrm>
              <a:prstGeom prst="line">
                <a:avLst/>
              </a:prstGeom>
              <a:ln w="34925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10800000">
                <a:off x="6155773" y="5158132"/>
                <a:ext cx="414306" cy="7940"/>
              </a:xfrm>
              <a:prstGeom prst="line">
                <a:avLst/>
              </a:prstGeom>
              <a:ln w="34925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0" name="Group 89"/>
          <p:cNvGrpSpPr>
            <a:grpSpLocks/>
          </p:cNvGrpSpPr>
          <p:nvPr/>
        </p:nvGrpSpPr>
        <p:grpSpPr bwMode="auto">
          <a:xfrm>
            <a:off x="323850" y="3284538"/>
            <a:ext cx="5095875" cy="831850"/>
            <a:chOff x="323528" y="3284984"/>
            <a:chExt cx="5096018" cy="830997"/>
          </a:xfrm>
        </p:grpSpPr>
        <p:sp>
          <p:nvSpPr>
            <p:cNvPr id="35" name="Oval 34"/>
            <p:cNvSpPr/>
            <p:nvPr/>
          </p:nvSpPr>
          <p:spPr>
            <a:xfrm>
              <a:off x="323528" y="3356348"/>
              <a:ext cx="647718" cy="626420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600" dirty="0">
                  <a:solidFill>
                    <a:schemeClr val="tx1"/>
                  </a:solidFill>
                </a:rPr>
                <a:t>X1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1618964" y="3356348"/>
              <a:ext cx="649306" cy="626420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600" dirty="0">
                  <a:solidFill>
                    <a:schemeClr val="tx1"/>
                  </a:solidFill>
                </a:rPr>
                <a:t>X2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2987428" y="3356348"/>
              <a:ext cx="647718" cy="626420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600" dirty="0">
                  <a:solidFill>
                    <a:schemeClr val="tx1"/>
                  </a:solidFill>
                </a:rPr>
                <a:t>X3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4355891" y="3356348"/>
              <a:ext cx="647718" cy="626420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600" dirty="0">
                  <a:solidFill>
                    <a:schemeClr val="tx1"/>
                  </a:solidFill>
                </a:rPr>
                <a:t>X4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Straight Arrow Connector 38"/>
            <p:cNvCxnSpPr>
              <a:stCxn id="35" idx="6"/>
              <a:endCxn id="36" idx="2"/>
            </p:cNvCxnSpPr>
            <p:nvPr/>
          </p:nvCxnSpPr>
          <p:spPr>
            <a:xfrm>
              <a:off x="971246" y="3670350"/>
              <a:ext cx="647718" cy="1586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37" idx="2"/>
              <a:endCxn id="36" idx="6"/>
            </p:cNvCxnSpPr>
            <p:nvPr/>
          </p:nvCxnSpPr>
          <p:spPr>
            <a:xfrm rot="10800000">
              <a:off x="2268271" y="3670350"/>
              <a:ext cx="719157" cy="1586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38" idx="2"/>
              <a:endCxn id="37" idx="6"/>
            </p:cNvCxnSpPr>
            <p:nvPr/>
          </p:nvCxnSpPr>
          <p:spPr>
            <a:xfrm rot="10800000">
              <a:off x="3635146" y="3670350"/>
              <a:ext cx="720745" cy="1586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28" name="TextBox 46"/>
            <p:cNvSpPr txBox="1">
              <a:spLocks noChangeArrowheads="1"/>
            </p:cNvSpPr>
            <p:nvPr/>
          </p:nvSpPr>
          <p:spPr bwMode="auto">
            <a:xfrm>
              <a:off x="5004048" y="3284984"/>
              <a:ext cx="41549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4800" b="1">
                  <a:latin typeface="Gill Sans MT" pitchFamily="34" charset="0"/>
                </a:rPr>
                <a:t>?</a:t>
              </a:r>
              <a:endParaRPr lang="en-US" sz="4800" b="1">
                <a:latin typeface="Gill Sans MT" pitchFamily="34" charset="0"/>
              </a:endParaRPr>
            </a:p>
          </p:txBody>
        </p:sp>
      </p:grpSp>
      <p:grpSp>
        <p:nvGrpSpPr>
          <p:cNvPr id="16388" name="Group 87"/>
          <p:cNvGrpSpPr>
            <a:grpSpLocks/>
          </p:cNvGrpSpPr>
          <p:nvPr/>
        </p:nvGrpSpPr>
        <p:grpSpPr bwMode="auto">
          <a:xfrm>
            <a:off x="323850" y="1700213"/>
            <a:ext cx="5095875" cy="831850"/>
            <a:chOff x="323528" y="1700808"/>
            <a:chExt cx="5096018" cy="830997"/>
          </a:xfrm>
        </p:grpSpPr>
        <p:sp>
          <p:nvSpPr>
            <p:cNvPr id="4" name="Oval 3"/>
            <p:cNvSpPr/>
            <p:nvPr/>
          </p:nvSpPr>
          <p:spPr>
            <a:xfrm>
              <a:off x="323528" y="1772172"/>
              <a:ext cx="647718" cy="626420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600" dirty="0">
                  <a:solidFill>
                    <a:schemeClr val="tx1"/>
                  </a:solidFill>
                </a:rPr>
                <a:t>X1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1618964" y="1772172"/>
              <a:ext cx="649306" cy="626420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600" dirty="0">
                  <a:solidFill>
                    <a:schemeClr val="tx1"/>
                  </a:solidFill>
                </a:rPr>
                <a:t>X2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2987428" y="1772172"/>
              <a:ext cx="647718" cy="626420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600" dirty="0">
                  <a:solidFill>
                    <a:schemeClr val="tx1"/>
                  </a:solidFill>
                </a:rPr>
                <a:t>X3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4355891" y="1772172"/>
              <a:ext cx="647718" cy="626420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600" dirty="0">
                  <a:solidFill>
                    <a:schemeClr val="tx1"/>
                  </a:solidFill>
                </a:rPr>
                <a:t>X4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Straight Arrow Connector 8"/>
            <p:cNvCxnSpPr>
              <a:stCxn id="4" idx="6"/>
              <a:endCxn id="5" idx="2"/>
            </p:cNvCxnSpPr>
            <p:nvPr/>
          </p:nvCxnSpPr>
          <p:spPr>
            <a:xfrm>
              <a:off x="971246" y="2086174"/>
              <a:ext cx="647718" cy="1586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5" idx="6"/>
              <a:endCxn id="6" idx="2"/>
            </p:cNvCxnSpPr>
            <p:nvPr/>
          </p:nvCxnSpPr>
          <p:spPr>
            <a:xfrm>
              <a:off x="2268271" y="2086174"/>
              <a:ext cx="719157" cy="1586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19" name="TextBox 33"/>
            <p:cNvSpPr txBox="1">
              <a:spLocks noChangeArrowheads="1"/>
            </p:cNvSpPr>
            <p:nvPr/>
          </p:nvSpPr>
          <p:spPr bwMode="auto">
            <a:xfrm>
              <a:off x="5004048" y="1700808"/>
              <a:ext cx="41549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4800" b="1">
                  <a:latin typeface="Gill Sans MT" pitchFamily="34" charset="0"/>
                </a:rPr>
                <a:t>?</a:t>
              </a:r>
              <a:endParaRPr lang="en-US" sz="4800" b="1">
                <a:latin typeface="Gill Sans MT" pitchFamily="34" charset="0"/>
              </a:endParaRPr>
            </a:p>
          </p:txBody>
        </p:sp>
        <p:cxnSp>
          <p:nvCxnSpPr>
            <p:cNvPr id="51" name="Straight Arrow Connector 50"/>
            <p:cNvCxnSpPr>
              <a:stCxn id="8" idx="2"/>
              <a:endCxn id="6" idx="6"/>
            </p:cNvCxnSpPr>
            <p:nvPr/>
          </p:nvCxnSpPr>
          <p:spPr>
            <a:xfrm rot="10800000">
              <a:off x="3635146" y="2086174"/>
              <a:ext cx="720745" cy="1586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oup 90"/>
          <p:cNvGrpSpPr>
            <a:grpSpLocks/>
          </p:cNvGrpSpPr>
          <p:nvPr/>
        </p:nvGrpSpPr>
        <p:grpSpPr bwMode="auto">
          <a:xfrm>
            <a:off x="5364163" y="3357563"/>
            <a:ext cx="3651250" cy="646112"/>
            <a:chOff x="5364088" y="3356992"/>
            <a:chExt cx="3650972" cy="646331"/>
          </a:xfrm>
        </p:grpSpPr>
        <p:sp>
          <p:nvSpPr>
            <p:cNvPr id="16408" name="TextBox 57"/>
            <p:cNvSpPr txBox="1">
              <a:spLocks noChangeArrowheads="1"/>
            </p:cNvSpPr>
            <p:nvPr/>
          </p:nvSpPr>
          <p:spPr bwMode="auto">
            <a:xfrm>
              <a:off x="5364088" y="3356992"/>
              <a:ext cx="365097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3600">
                  <a:latin typeface="Gill Sans MT" pitchFamily="34" charset="0"/>
                </a:rPr>
                <a:t>No: X</a:t>
              </a:r>
              <a:r>
                <a:rPr lang="en-GB" sz="3600" baseline="-25000">
                  <a:latin typeface="Gill Sans MT" pitchFamily="34" charset="0"/>
                </a:rPr>
                <a:t>2</a:t>
              </a:r>
              <a:r>
                <a:rPr lang="en-GB" sz="3600">
                  <a:latin typeface="Gill Sans MT" pitchFamily="34" charset="0"/>
                </a:rPr>
                <a:t>      X</a:t>
              </a:r>
              <a:r>
                <a:rPr lang="en-GB" sz="3600" baseline="-25000">
                  <a:latin typeface="Gill Sans MT" pitchFamily="34" charset="0"/>
                </a:rPr>
                <a:t>4</a:t>
              </a:r>
              <a:r>
                <a:rPr lang="en-GB" sz="3600">
                  <a:latin typeface="Gill Sans MT" pitchFamily="34" charset="0"/>
                </a:rPr>
                <a:t> | X</a:t>
              </a:r>
              <a:r>
                <a:rPr lang="en-GB" sz="3600" baseline="-25000">
                  <a:latin typeface="Gill Sans MT" pitchFamily="34" charset="0"/>
                </a:rPr>
                <a:t>3</a:t>
              </a:r>
              <a:endParaRPr lang="en-US" sz="3600" baseline="-25000">
                <a:latin typeface="Gill Sans MT" pitchFamily="34" charset="0"/>
              </a:endParaRPr>
            </a:p>
          </p:txBody>
        </p:sp>
        <p:grpSp>
          <p:nvGrpSpPr>
            <p:cNvPr id="16409" name="Group 58"/>
            <p:cNvGrpSpPr>
              <a:grpSpLocks/>
            </p:cNvGrpSpPr>
            <p:nvPr/>
          </p:nvGrpSpPr>
          <p:grpSpPr bwMode="auto">
            <a:xfrm>
              <a:off x="6894724" y="3501008"/>
              <a:ext cx="413580" cy="368424"/>
              <a:chOff x="6156176" y="4797152"/>
              <a:chExt cx="413580" cy="368424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 rot="5400000" flipH="1" flipV="1">
                <a:off x="6119188" y="4977096"/>
                <a:ext cx="360485" cy="1587"/>
              </a:xfrm>
              <a:prstGeom prst="line">
                <a:avLst/>
              </a:prstGeom>
              <a:ln w="34925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6238241" y="4977096"/>
                <a:ext cx="360485" cy="1588"/>
              </a:xfrm>
              <a:prstGeom prst="line">
                <a:avLst/>
              </a:prstGeom>
              <a:ln w="34925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0800000">
                <a:off x="6155773" y="5158132"/>
                <a:ext cx="414306" cy="7940"/>
              </a:xfrm>
              <a:prstGeom prst="line">
                <a:avLst/>
              </a:prstGeom>
              <a:ln w="34925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2" name="Group 91"/>
          <p:cNvGrpSpPr>
            <a:grpSpLocks/>
          </p:cNvGrpSpPr>
          <p:nvPr/>
        </p:nvGrpSpPr>
        <p:grpSpPr bwMode="auto">
          <a:xfrm>
            <a:off x="323850" y="4757738"/>
            <a:ext cx="5095875" cy="831850"/>
            <a:chOff x="323528" y="4758243"/>
            <a:chExt cx="5096018" cy="830997"/>
          </a:xfrm>
        </p:grpSpPr>
        <p:sp>
          <p:nvSpPr>
            <p:cNvPr id="63" name="Oval 62"/>
            <p:cNvSpPr/>
            <p:nvPr/>
          </p:nvSpPr>
          <p:spPr>
            <a:xfrm>
              <a:off x="323528" y="4829607"/>
              <a:ext cx="647718" cy="626420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600" dirty="0">
                  <a:solidFill>
                    <a:schemeClr val="tx1"/>
                  </a:solidFill>
                </a:rPr>
                <a:t>X1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1618964" y="4829607"/>
              <a:ext cx="649306" cy="626420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600" dirty="0">
                  <a:solidFill>
                    <a:schemeClr val="tx1"/>
                  </a:solidFill>
                </a:rPr>
                <a:t>X2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2987428" y="4829607"/>
              <a:ext cx="647718" cy="626420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600" dirty="0">
                  <a:solidFill>
                    <a:schemeClr val="tx1"/>
                  </a:solidFill>
                </a:rPr>
                <a:t>X3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4355891" y="4829607"/>
              <a:ext cx="647718" cy="626420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600" dirty="0">
                  <a:solidFill>
                    <a:schemeClr val="tx1"/>
                  </a:solidFill>
                </a:rPr>
                <a:t>X4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67" name="Straight Arrow Connector 66"/>
            <p:cNvCxnSpPr>
              <a:stCxn id="63" idx="6"/>
              <a:endCxn id="64" idx="2"/>
            </p:cNvCxnSpPr>
            <p:nvPr/>
          </p:nvCxnSpPr>
          <p:spPr>
            <a:xfrm>
              <a:off x="971246" y="5143609"/>
              <a:ext cx="647718" cy="1586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stCxn id="65" idx="2"/>
              <a:endCxn id="64" idx="6"/>
            </p:cNvCxnSpPr>
            <p:nvPr/>
          </p:nvCxnSpPr>
          <p:spPr>
            <a:xfrm rot="10800000">
              <a:off x="2268271" y="5143609"/>
              <a:ext cx="719157" cy="1586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66" idx="2"/>
              <a:endCxn id="65" idx="6"/>
            </p:cNvCxnSpPr>
            <p:nvPr/>
          </p:nvCxnSpPr>
          <p:spPr>
            <a:xfrm rot="10800000">
              <a:off x="3635146" y="5143609"/>
              <a:ext cx="720745" cy="1586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06" name="TextBox 69"/>
            <p:cNvSpPr txBox="1">
              <a:spLocks noChangeArrowheads="1"/>
            </p:cNvSpPr>
            <p:nvPr/>
          </p:nvSpPr>
          <p:spPr bwMode="auto">
            <a:xfrm>
              <a:off x="5004048" y="4758243"/>
              <a:ext cx="41549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4800" b="1">
                  <a:latin typeface="Gill Sans MT" pitchFamily="34" charset="0"/>
                </a:rPr>
                <a:t>?</a:t>
              </a:r>
              <a:endParaRPr lang="en-US" sz="4800" b="1">
                <a:latin typeface="Gill Sans MT" pitchFamily="34" charset="0"/>
              </a:endParaRPr>
            </a:p>
          </p:txBody>
        </p:sp>
        <p:cxnSp>
          <p:nvCxnSpPr>
            <p:cNvPr id="77" name="Curved Connector 76"/>
            <p:cNvCxnSpPr>
              <a:stCxn id="66" idx="0"/>
              <a:endCxn id="64" idx="0"/>
            </p:cNvCxnSpPr>
            <p:nvPr/>
          </p:nvCxnSpPr>
          <p:spPr>
            <a:xfrm rot="16200000" flipV="1">
              <a:off x="3312082" y="3461937"/>
              <a:ext cx="1586" cy="2736927"/>
            </a:xfrm>
            <a:prstGeom prst="curvedConnector3">
              <a:avLst>
                <a:gd name="adj1" fmla="val 25058824"/>
              </a:avLst>
            </a:prstGeom>
            <a:ln w="508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oup 92"/>
          <p:cNvGrpSpPr>
            <a:grpSpLocks/>
          </p:cNvGrpSpPr>
          <p:nvPr/>
        </p:nvGrpSpPr>
        <p:grpSpPr bwMode="auto">
          <a:xfrm>
            <a:off x="5364163" y="4830763"/>
            <a:ext cx="3651250" cy="1190625"/>
            <a:chOff x="5364088" y="4830251"/>
            <a:chExt cx="3650972" cy="1191037"/>
          </a:xfrm>
        </p:grpSpPr>
        <p:sp>
          <p:nvSpPr>
            <p:cNvPr id="16392" name="TextBox 70"/>
            <p:cNvSpPr txBox="1">
              <a:spLocks noChangeArrowheads="1"/>
            </p:cNvSpPr>
            <p:nvPr/>
          </p:nvSpPr>
          <p:spPr bwMode="auto">
            <a:xfrm>
              <a:off x="5364088" y="4830251"/>
              <a:ext cx="365097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3600">
                  <a:latin typeface="Gill Sans MT" pitchFamily="34" charset="0"/>
                </a:rPr>
                <a:t>OK, but not ideal</a:t>
              </a:r>
              <a:endParaRPr lang="en-US" sz="3600" baseline="-25000">
                <a:latin typeface="Gill Sans MT" pitchFamily="34" charset="0"/>
              </a:endParaRPr>
            </a:p>
          </p:txBody>
        </p:sp>
        <p:sp>
          <p:nvSpPr>
            <p:cNvPr id="16393" name="TextBox 78"/>
            <p:cNvSpPr txBox="1">
              <a:spLocks noChangeArrowheads="1"/>
            </p:cNvSpPr>
            <p:nvPr/>
          </p:nvSpPr>
          <p:spPr bwMode="auto">
            <a:xfrm>
              <a:off x="6228184" y="5374957"/>
              <a:ext cx="187220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3600">
                  <a:latin typeface="Gill Sans MT" pitchFamily="34" charset="0"/>
                </a:rPr>
                <a:t>X</a:t>
              </a:r>
              <a:r>
                <a:rPr lang="en-GB" sz="3600" baseline="-25000">
                  <a:latin typeface="Gill Sans MT" pitchFamily="34" charset="0"/>
                </a:rPr>
                <a:t>2</a:t>
              </a:r>
              <a:r>
                <a:rPr lang="en-GB" sz="3600">
                  <a:latin typeface="Gill Sans MT" pitchFamily="34" charset="0"/>
                </a:rPr>
                <a:t>     X</a:t>
              </a:r>
              <a:r>
                <a:rPr lang="en-GB" sz="3600" baseline="-25000">
                  <a:latin typeface="Gill Sans MT" pitchFamily="34" charset="0"/>
                </a:rPr>
                <a:t>4</a:t>
              </a:r>
              <a:r>
                <a:rPr lang="en-GB" sz="3600">
                  <a:latin typeface="Gill Sans MT" pitchFamily="34" charset="0"/>
                </a:rPr>
                <a:t> </a:t>
              </a:r>
              <a:endParaRPr lang="en-US" sz="3600" baseline="-25000">
                <a:latin typeface="Gill Sans MT" pitchFamily="34" charset="0"/>
              </a:endParaRPr>
            </a:p>
          </p:txBody>
        </p:sp>
        <p:grpSp>
          <p:nvGrpSpPr>
            <p:cNvPr id="16394" name="Group 79"/>
            <p:cNvGrpSpPr>
              <a:grpSpLocks/>
            </p:cNvGrpSpPr>
            <p:nvPr/>
          </p:nvGrpSpPr>
          <p:grpSpPr bwMode="auto">
            <a:xfrm>
              <a:off x="6894724" y="5518973"/>
              <a:ext cx="413580" cy="368424"/>
              <a:chOff x="6156176" y="4797152"/>
              <a:chExt cx="413580" cy="368424"/>
            </a:xfrm>
          </p:grpSpPr>
          <p:cxnSp>
            <p:nvCxnSpPr>
              <p:cNvPr id="81" name="Straight Connector 80"/>
              <p:cNvCxnSpPr/>
              <p:nvPr/>
            </p:nvCxnSpPr>
            <p:spPr>
              <a:xfrm rot="5400000" flipH="1" flipV="1">
                <a:off x="6119188" y="4977092"/>
                <a:ext cx="360486" cy="1587"/>
              </a:xfrm>
              <a:prstGeom prst="line">
                <a:avLst/>
              </a:prstGeom>
              <a:ln w="34925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5400000" flipH="1" flipV="1">
                <a:off x="6238241" y="4977092"/>
                <a:ext cx="360486" cy="1588"/>
              </a:xfrm>
              <a:prstGeom prst="line">
                <a:avLst/>
              </a:prstGeom>
              <a:ln w="34925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rot="10800000">
                <a:off x="6155773" y="5158129"/>
                <a:ext cx="414306" cy="7941"/>
              </a:xfrm>
              <a:prstGeom prst="line">
                <a:avLst/>
              </a:prstGeom>
              <a:ln w="34925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4" name="Straight Connector 83"/>
            <p:cNvCxnSpPr/>
            <p:nvPr/>
          </p:nvCxnSpPr>
          <p:spPr>
            <a:xfrm rot="10800000">
              <a:off x="6876860" y="5517876"/>
              <a:ext cx="503200" cy="431949"/>
            </a:xfrm>
            <a:prstGeom prst="line">
              <a:avLst/>
            </a:prstGeom>
            <a:ln w="3492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4021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Beyond Pairwise Models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New score function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lvl="1"/>
            <a:r>
              <a:rPr lang="en-GB" i="1" dirty="0" err="1" smtClean="0"/>
              <a:t>S</a:t>
            </a:r>
            <a:r>
              <a:rPr lang="en-GB" i="1" baseline="-25000" dirty="0" err="1" smtClean="0"/>
              <a:t>k</a:t>
            </a:r>
            <a:r>
              <a:rPr lang="en-GB" dirty="0" smtClean="0"/>
              <a:t>: observed children of </a:t>
            </a:r>
            <a:r>
              <a:rPr lang="en-GB" i="1" dirty="0" err="1" smtClean="0"/>
              <a:t>X</a:t>
            </a:r>
            <a:r>
              <a:rPr lang="en-GB" i="1" baseline="-25000" dirty="0" err="1" smtClean="0"/>
              <a:t>k</a:t>
            </a:r>
            <a:r>
              <a:rPr lang="en-GB" dirty="0" smtClean="0"/>
              <a:t> in </a:t>
            </a:r>
            <a:r>
              <a:rPr lang="en-GB" b="1" dirty="0" smtClean="0"/>
              <a:t>X</a:t>
            </a:r>
          </a:p>
          <a:p>
            <a:pPr lvl="1"/>
            <a:r>
              <a:rPr lang="en-GB" dirty="0" smtClean="0"/>
              <a:t>Notice: multiple copies of likelihood for </a:t>
            </a:r>
            <a:r>
              <a:rPr lang="en-GB" dirty="0" smtClean="0">
                <a:sym typeface="Symbol"/>
              </a:rPr>
              <a:t></a:t>
            </a:r>
            <a:r>
              <a:rPr lang="en-GB" baseline="-25000" dirty="0" err="1" smtClean="0">
                <a:sym typeface="Symbol"/>
              </a:rPr>
              <a:t>ij</a:t>
            </a:r>
            <a:r>
              <a:rPr lang="en-GB" dirty="0" smtClean="0">
                <a:sym typeface="Symbol"/>
              </a:rPr>
              <a:t> when </a:t>
            </a:r>
            <a:r>
              <a:rPr lang="en-GB" i="1" dirty="0" smtClean="0">
                <a:sym typeface="Symbol"/>
              </a:rPr>
              <a:t>Y</a:t>
            </a:r>
            <a:r>
              <a:rPr lang="en-GB" i="1" baseline="-25000" dirty="0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and </a:t>
            </a:r>
            <a:r>
              <a:rPr lang="en-GB" i="1" dirty="0" err="1" smtClean="0">
                <a:sym typeface="Symbol"/>
              </a:rPr>
              <a:t>Y</a:t>
            </a:r>
            <a:r>
              <a:rPr lang="en-GB" i="1" baseline="-25000" dirty="0" err="1" smtClean="0">
                <a:sym typeface="Symbol"/>
              </a:rPr>
              <a:t>j</a:t>
            </a:r>
            <a:r>
              <a:rPr lang="en-GB" dirty="0" smtClean="0">
                <a:sym typeface="Symbol"/>
              </a:rPr>
              <a:t> have the same latent parent</a:t>
            </a:r>
          </a:p>
          <a:p>
            <a:r>
              <a:rPr lang="en-GB" dirty="0" smtClean="0">
                <a:sym typeface="Symbol"/>
              </a:rPr>
              <a:t>Use this function to optimize parameters {, } </a:t>
            </a:r>
          </a:p>
          <a:p>
            <a:pPr lvl="1"/>
            <a:r>
              <a:rPr lang="en-GB" dirty="0" smtClean="0">
                <a:sym typeface="Symbol"/>
              </a:rPr>
              <a:t>(but not necessarily structure)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8388424" cy="1428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102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with Marginal Likelihoods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Illustration: for each pair of </a:t>
            </a:r>
            <a:r>
              <a:rPr lang="en-GB" dirty="0" err="1" smtClean="0"/>
              <a:t>latents</a:t>
            </a:r>
            <a:r>
              <a:rPr lang="en-GB" dirty="0" smtClean="0"/>
              <a:t> </a:t>
            </a:r>
            <a:r>
              <a:rPr lang="en-GB" i="1" dirty="0" smtClean="0"/>
              <a:t>X</a:t>
            </a:r>
            <a:r>
              <a:rPr lang="en-GB" i="1" baseline="-25000" dirty="0" smtClean="0"/>
              <a:t>i</a:t>
            </a:r>
            <a:r>
              <a:rPr lang="en-GB" dirty="0" smtClean="0"/>
              <a:t>, </a:t>
            </a:r>
            <a:r>
              <a:rPr lang="en-GB" i="1" dirty="0" err="1" smtClean="0"/>
              <a:t>X</a:t>
            </a:r>
            <a:r>
              <a:rPr lang="en-GB" i="1" baseline="-25000" dirty="0" err="1" smtClean="0"/>
              <a:t>j</a:t>
            </a:r>
            <a:r>
              <a:rPr lang="en-GB" dirty="0" smtClean="0"/>
              <a:t>, do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395536" y="3331737"/>
            <a:ext cx="216210" cy="246714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baseline="-250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192986" y="3324928"/>
            <a:ext cx="216210" cy="246714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baseline="-250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963486" y="3357672"/>
            <a:ext cx="216210" cy="246714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baseline="-250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721223" y="3391960"/>
            <a:ext cx="216210" cy="246714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baseline="-250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400004" y="3391960"/>
            <a:ext cx="216210" cy="246714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baseline="-250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168128" y="1901143"/>
            <a:ext cx="252121" cy="288032"/>
          </a:xfrm>
          <a:prstGeom prst="ellipse">
            <a:avLst/>
          </a:prstGeom>
          <a:solidFill>
            <a:schemeClr val="bg2">
              <a:alpha val="87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 err="1" smtClean="0">
                <a:solidFill>
                  <a:schemeClr val="tx1"/>
                </a:solidFill>
              </a:rPr>
              <a:t>i</a:t>
            </a:r>
            <a:endParaRPr lang="en-US" sz="1200" b="1" baseline="-250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400004" y="1901143"/>
            <a:ext cx="252121" cy="288032"/>
          </a:xfrm>
          <a:prstGeom prst="ellipse">
            <a:avLst/>
          </a:prstGeom>
          <a:solidFill>
            <a:schemeClr val="bg2">
              <a:alpha val="87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baseline="-25000" dirty="0" smtClean="0">
                <a:solidFill>
                  <a:schemeClr val="tx1"/>
                </a:solidFill>
              </a:rPr>
              <a:t>j</a:t>
            </a:r>
            <a:endParaRPr lang="en-US" sz="1600" b="1" baseline="-250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9" idx="4"/>
            <a:endCxn id="4" idx="0"/>
          </p:cNvCxnSpPr>
          <p:nvPr/>
        </p:nvCxnSpPr>
        <p:spPr>
          <a:xfrm flipH="1">
            <a:off x="503641" y="2189175"/>
            <a:ext cx="790548" cy="114256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9" idx="4"/>
            <a:endCxn id="5" idx="0"/>
          </p:cNvCxnSpPr>
          <p:nvPr/>
        </p:nvCxnSpPr>
        <p:spPr>
          <a:xfrm>
            <a:off x="1294189" y="2189175"/>
            <a:ext cx="6902" cy="1135753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4"/>
            <a:endCxn id="6" idx="0"/>
          </p:cNvCxnSpPr>
          <p:nvPr/>
        </p:nvCxnSpPr>
        <p:spPr>
          <a:xfrm>
            <a:off x="1294189" y="2189175"/>
            <a:ext cx="777402" cy="1168497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0" idx="4"/>
            <a:endCxn id="8" idx="0"/>
          </p:cNvCxnSpPr>
          <p:nvPr/>
        </p:nvCxnSpPr>
        <p:spPr>
          <a:xfrm flipH="1">
            <a:off x="3508109" y="2189175"/>
            <a:ext cx="17956" cy="1202785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0" idx="4"/>
            <a:endCxn id="7" idx="0"/>
          </p:cNvCxnSpPr>
          <p:nvPr/>
        </p:nvCxnSpPr>
        <p:spPr>
          <a:xfrm flipH="1">
            <a:off x="2829328" y="2189175"/>
            <a:ext cx="696737" cy="1202785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4120270" y="3391960"/>
            <a:ext cx="216210" cy="246714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baseline="-25000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10" idx="4"/>
            <a:endCxn id="16" idx="0"/>
          </p:cNvCxnSpPr>
          <p:nvPr/>
        </p:nvCxnSpPr>
        <p:spPr>
          <a:xfrm>
            <a:off x="3526065" y="2189175"/>
            <a:ext cx="702310" cy="1202785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6"/>
            <a:endCxn id="10" idx="2"/>
          </p:cNvCxnSpPr>
          <p:nvPr/>
        </p:nvCxnSpPr>
        <p:spPr>
          <a:xfrm>
            <a:off x="1420249" y="2045159"/>
            <a:ext cx="1979755" cy="0"/>
          </a:xfrm>
          <a:prstGeom prst="line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urved Connector 18"/>
          <p:cNvCxnSpPr>
            <a:stCxn id="4" idx="4"/>
            <a:endCxn id="8" idx="4"/>
          </p:cNvCxnSpPr>
          <p:nvPr/>
        </p:nvCxnSpPr>
        <p:spPr>
          <a:xfrm rot="16200000" flipH="1">
            <a:off x="1975764" y="2106328"/>
            <a:ext cx="60223" cy="3004468"/>
          </a:xfrm>
          <a:prstGeom prst="curvedConnector3">
            <a:avLst>
              <a:gd name="adj1" fmla="val 479589"/>
            </a:avLst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>
            <a:stCxn id="8" idx="4"/>
            <a:endCxn id="16" idx="4"/>
          </p:cNvCxnSpPr>
          <p:nvPr/>
        </p:nvCxnSpPr>
        <p:spPr>
          <a:xfrm rot="16200000" flipH="1">
            <a:off x="3868242" y="3278541"/>
            <a:ext cx="12700" cy="720266"/>
          </a:xfrm>
          <a:prstGeom prst="curvedConnector3">
            <a:avLst>
              <a:gd name="adj1" fmla="val 1800000"/>
            </a:avLst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350699" y="2295386"/>
            <a:ext cx="3148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 smtClean="0"/>
              <a:t>q</a:t>
            </a:r>
            <a:r>
              <a:rPr lang="en-GB" sz="2400" baseline="-25000" dirty="0" err="1" smtClean="0"/>
              <a:t>ij</a:t>
            </a:r>
            <a:r>
              <a:rPr lang="en-GB" sz="2400" dirty="0" smtClean="0"/>
              <a:t>(</a:t>
            </a:r>
            <a:r>
              <a:rPr lang="en-GB" sz="2400" dirty="0">
                <a:sym typeface="Symbol"/>
              </a:rPr>
              <a:t></a:t>
            </a:r>
            <a:r>
              <a:rPr lang="en-GB" sz="2400" baseline="-25000" dirty="0" err="1" smtClean="0">
                <a:sym typeface="Symbol"/>
              </a:rPr>
              <a:t>ij</a:t>
            </a:r>
            <a:r>
              <a:rPr lang="en-GB" sz="2400" dirty="0" smtClean="0">
                <a:sym typeface="Symbol"/>
              </a:rPr>
              <a:t>)  p(</a:t>
            </a:r>
            <a:r>
              <a:rPr lang="en-GB" sz="2400" dirty="0">
                <a:sym typeface="Symbol"/>
              </a:rPr>
              <a:t></a:t>
            </a:r>
            <a:r>
              <a:rPr lang="en-GB" sz="2400" baseline="-25000" dirty="0" err="1" smtClean="0">
                <a:sym typeface="Symbol"/>
              </a:rPr>
              <a:t>ij</a:t>
            </a:r>
            <a:r>
              <a:rPr lang="en-GB" sz="2400" dirty="0" smtClean="0">
                <a:sym typeface="Symbol"/>
              </a:rPr>
              <a:t> | </a:t>
            </a:r>
            <a:r>
              <a:rPr lang="en-GB" sz="2400" b="1" dirty="0" smtClean="0">
                <a:sym typeface="Symbol"/>
              </a:rPr>
              <a:t>Y</a:t>
            </a:r>
            <a:r>
              <a:rPr lang="en-GB" sz="2400" b="1" baseline="-25000" dirty="0" smtClean="0">
                <a:sym typeface="Symbol"/>
              </a:rPr>
              <a:t>S</a:t>
            </a:r>
            <a:r>
              <a:rPr lang="en-GB" sz="2400" dirty="0" smtClean="0">
                <a:sym typeface="Symbol"/>
              </a:rPr>
              <a:t>, , )</a:t>
            </a:r>
            <a:endParaRPr lang="en-GB" sz="2400" dirty="0"/>
          </a:p>
        </p:txBody>
      </p:sp>
      <p:sp>
        <p:nvSpPr>
          <p:cNvPr id="22" name="Rectangle 21"/>
          <p:cNvSpPr/>
          <p:nvPr/>
        </p:nvSpPr>
        <p:spPr>
          <a:xfrm>
            <a:off x="1682890" y="3861048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ym typeface="Symbol"/>
              </a:rPr>
              <a:t></a:t>
            </a:r>
            <a:r>
              <a:rPr lang="en-GB" baseline="-25000" dirty="0" err="1" smtClean="0">
                <a:sym typeface="Symbol"/>
              </a:rPr>
              <a:t>ijk</a:t>
            </a:r>
            <a:endParaRPr lang="en-GB" baseline="-25000" dirty="0"/>
          </a:p>
        </p:txBody>
      </p:sp>
      <p:sp>
        <p:nvSpPr>
          <p:cNvPr id="24" name="Right Arrow 23"/>
          <p:cNvSpPr/>
          <p:nvPr/>
        </p:nvSpPr>
        <p:spPr>
          <a:xfrm>
            <a:off x="4073390" y="2305935"/>
            <a:ext cx="978408" cy="484632"/>
          </a:xfrm>
          <a:prstGeom prst="rightArrow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>
            <a:off x="6444208" y="2996952"/>
            <a:ext cx="484632" cy="978408"/>
          </a:xfrm>
          <a:prstGeom prst="downArrow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164288" y="2852936"/>
            <a:ext cx="163378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Compute by</a:t>
            </a:r>
            <a:br>
              <a:rPr lang="en-GB" dirty="0" smtClean="0"/>
            </a:br>
            <a:r>
              <a:rPr lang="en-GB" dirty="0" smtClean="0"/>
              <a:t>Laplace</a:t>
            </a:r>
            <a:br>
              <a:rPr lang="en-GB" dirty="0" smtClean="0"/>
            </a:br>
            <a:r>
              <a:rPr lang="en-GB" dirty="0" smtClean="0"/>
              <a:t>approximation</a:t>
            </a:r>
            <a:br>
              <a:rPr lang="en-GB" dirty="0" smtClean="0"/>
            </a:br>
            <a:r>
              <a:rPr lang="en-GB" dirty="0" smtClean="0"/>
              <a:t>and dynamic</a:t>
            </a:r>
            <a:br>
              <a:rPr lang="en-GB" dirty="0" smtClean="0"/>
            </a:br>
            <a:r>
              <a:rPr lang="en-GB" dirty="0" smtClean="0"/>
              <a:t>programming</a:t>
            </a:r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6322137" y="4094933"/>
            <a:ext cx="9861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err="1"/>
              <a:t>q</a:t>
            </a:r>
            <a:r>
              <a:rPr lang="en-GB" sz="2400" baseline="-25000" dirty="0" err="1"/>
              <a:t>ij</a:t>
            </a:r>
            <a:r>
              <a:rPr lang="en-GB" sz="2400" dirty="0"/>
              <a:t>(</a:t>
            </a:r>
            <a:r>
              <a:rPr lang="en-GB" sz="2400" dirty="0">
                <a:sym typeface="Symbol"/>
              </a:rPr>
              <a:t></a:t>
            </a:r>
            <a:r>
              <a:rPr lang="en-GB" sz="2400" baseline="-25000" dirty="0" err="1">
                <a:sym typeface="Symbol"/>
              </a:rPr>
              <a:t>ij</a:t>
            </a:r>
            <a:r>
              <a:rPr lang="en-GB" sz="2400" dirty="0">
                <a:sym typeface="Symbol"/>
              </a:rPr>
              <a:t>) </a:t>
            </a:r>
            <a:endParaRPr lang="en-GB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4073390" y="1879887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Defines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6328702" y="4005064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~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820" y="5542473"/>
            <a:ext cx="3242289" cy="788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3059832" y="5701898"/>
            <a:ext cx="5911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… + </a:t>
            </a:r>
            <a:r>
              <a:rPr lang="en-GB" sz="2400" dirty="0" err="1" smtClean="0"/>
              <a:t>E</a:t>
            </a:r>
            <a:r>
              <a:rPr lang="en-GB" sz="2400" baseline="-25000" dirty="0" err="1" smtClean="0"/>
              <a:t>q</a:t>
            </a:r>
            <a:r>
              <a:rPr lang="en-GB" sz="2400" baseline="-25000" dirty="0" smtClean="0"/>
              <a:t>(</a:t>
            </a:r>
            <a:r>
              <a:rPr lang="en-GB" sz="2400" baseline="-25000" dirty="0" smtClean="0">
                <a:sym typeface="Symbol"/>
              </a:rPr>
              <a:t></a:t>
            </a:r>
            <a:r>
              <a:rPr lang="en-GB" sz="2400" baseline="-25000" dirty="0" err="1" smtClean="0">
                <a:sym typeface="Symbol"/>
              </a:rPr>
              <a:t>ijk</a:t>
            </a:r>
            <a:r>
              <a:rPr lang="en-GB" sz="2400" baseline="-25000" dirty="0" smtClean="0">
                <a:sym typeface="Symbol"/>
              </a:rPr>
              <a:t>)</a:t>
            </a:r>
            <a:r>
              <a:rPr lang="en-GB" sz="2400" dirty="0" smtClean="0"/>
              <a:t>[log P(</a:t>
            </a:r>
            <a:r>
              <a:rPr lang="en-GB" sz="2400" b="1" dirty="0" smtClean="0"/>
              <a:t>Y</a:t>
            </a:r>
            <a:r>
              <a:rPr lang="en-GB" sz="2400" b="1" baseline="-25000" dirty="0" smtClean="0"/>
              <a:t>ij1a</a:t>
            </a:r>
            <a:r>
              <a:rPr lang="en-GB" sz="2400" dirty="0" smtClean="0"/>
              <a:t>, </a:t>
            </a:r>
            <a:r>
              <a:rPr lang="en-GB" sz="2400" b="1" dirty="0" smtClean="0"/>
              <a:t>Y</a:t>
            </a:r>
            <a:r>
              <a:rPr lang="en-GB" sz="2400" b="1" baseline="-25000" dirty="0" smtClean="0"/>
              <a:t>ij1b, </a:t>
            </a:r>
            <a:r>
              <a:rPr lang="en-GB" sz="2400" i="1" dirty="0" smtClean="0">
                <a:sym typeface="Symbol"/>
              </a:rPr>
              <a:t></a:t>
            </a:r>
            <a:r>
              <a:rPr lang="en-GB" sz="2400" i="1" baseline="-25000" dirty="0" err="1" smtClean="0">
                <a:sym typeface="Symbol"/>
              </a:rPr>
              <a:t>ijk</a:t>
            </a:r>
            <a:r>
              <a:rPr lang="en-GB" sz="2400" dirty="0" smtClean="0"/>
              <a:t> | </a:t>
            </a:r>
            <a:r>
              <a:rPr lang="en-GB" sz="2400" dirty="0" smtClean="0">
                <a:sym typeface="Symbol"/>
              </a:rPr>
              <a:t>, )] + … </a:t>
            </a:r>
            <a:endParaRPr lang="en-GB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251520" y="3825904"/>
            <a:ext cx="567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Y</a:t>
            </a:r>
            <a:r>
              <a:rPr lang="en-GB" i="1" baseline="-25000" dirty="0" smtClean="0"/>
              <a:t>ij1a</a:t>
            </a:r>
            <a:endParaRPr lang="en-GB" i="1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3084918" y="3868104"/>
            <a:ext cx="567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Y</a:t>
            </a:r>
            <a:r>
              <a:rPr lang="en-GB" i="1" baseline="-25000" dirty="0" smtClean="0"/>
              <a:t>ij1b</a:t>
            </a:r>
            <a:endParaRPr lang="en-GB" i="1" baseline="-25000" dirty="0"/>
          </a:p>
        </p:txBody>
      </p:sp>
      <p:sp>
        <p:nvSpPr>
          <p:cNvPr id="34" name="Down Arrow 33"/>
          <p:cNvSpPr/>
          <p:nvPr/>
        </p:nvSpPr>
        <p:spPr>
          <a:xfrm>
            <a:off x="6444208" y="4677962"/>
            <a:ext cx="484632" cy="978408"/>
          </a:xfrm>
          <a:prstGeom prst="downArrow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204452" y="4653136"/>
            <a:ext cx="1544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Marginalize</a:t>
            </a:r>
          </a:p>
          <a:p>
            <a:r>
              <a:rPr lang="en-GB" dirty="0" smtClean="0"/>
              <a:t>and add term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3928099" y="5799245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~</a:t>
            </a:r>
            <a:endParaRPr lang="en-GB" sz="1200" b="1" dirty="0"/>
          </a:p>
        </p:txBody>
      </p:sp>
    </p:spTree>
    <p:extLst>
      <p:ext uri="{BB962C8B-B14F-4D97-AF65-F5344CB8AC3E}">
        <p14:creationId xmlns:p14="http://schemas.microsoft.com/office/powerpoint/2010/main" val="371321368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Algorithm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44008" y="1340768"/>
            <a:ext cx="4042792" cy="4816192"/>
          </a:xfrm>
        </p:spPr>
        <p:txBody>
          <a:bodyPr/>
          <a:lstStyle/>
          <a:p>
            <a:r>
              <a:rPr lang="en-GB" i="1" dirty="0" err="1" smtClean="0"/>
              <a:t>q</a:t>
            </a:r>
            <a:r>
              <a:rPr lang="en-GB" i="1" baseline="-25000" dirty="0" err="1" smtClean="0"/>
              <a:t>mn</a:t>
            </a:r>
            <a:r>
              <a:rPr lang="en-GB" dirty="0" smtClean="0"/>
              <a:t> comes from conditioning on all variables that share a parent with </a:t>
            </a:r>
            <a:r>
              <a:rPr lang="en-GB" i="1" dirty="0" smtClean="0"/>
              <a:t>Y</a:t>
            </a:r>
            <a:r>
              <a:rPr lang="en-GB" i="1" baseline="-25000" dirty="0" smtClean="0"/>
              <a:t>i</a:t>
            </a:r>
            <a:r>
              <a:rPr lang="en-GB" dirty="0" smtClean="0"/>
              <a:t> and </a:t>
            </a:r>
            <a:r>
              <a:rPr lang="en-GB" i="1" dirty="0" err="1" smtClean="0"/>
              <a:t>Y</a:t>
            </a:r>
            <a:r>
              <a:rPr lang="en-GB" i="1" baseline="-25000" dirty="0" err="1" smtClean="0"/>
              <a:t>j</a:t>
            </a:r>
            <a:endParaRPr lang="en-GB" i="1" baseline="-25000" dirty="0" smtClean="0"/>
          </a:p>
          <a:p>
            <a:r>
              <a:rPr lang="en-GB" dirty="0" smtClean="0"/>
              <a:t>In </a:t>
            </a:r>
            <a:r>
              <a:rPr lang="en-GB" dirty="0" smtClean="0"/>
              <a:t>practice, we use PCL when optimizing structure</a:t>
            </a:r>
          </a:p>
          <a:p>
            <a:pPr lvl="1"/>
            <a:r>
              <a:rPr lang="en-GB" dirty="0" smtClean="0"/>
              <a:t>EM issues with discrete optimization: model without edge has an advantage, sometimes</a:t>
            </a:r>
            <a:br>
              <a:rPr lang="en-GB" dirty="0" smtClean="0"/>
            </a:br>
            <a:r>
              <a:rPr lang="en-GB" dirty="0" smtClean="0"/>
              <a:t>bad </a:t>
            </a:r>
            <a:r>
              <a:rPr lang="en-GB" dirty="0" err="1" smtClean="0"/>
              <a:t>saddlepoint</a:t>
            </a:r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72816"/>
            <a:ext cx="4393298" cy="3058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908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Experiments: Synthetic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20 networks of 4 latent variables with 4 children per latent variable</a:t>
            </a:r>
          </a:p>
          <a:p>
            <a:pPr lvl="1"/>
            <a:r>
              <a:rPr lang="en-GB" dirty="0" smtClean="0"/>
              <a:t>Average number of bi-directed edges: ~18</a:t>
            </a:r>
          </a:p>
          <a:p>
            <a:r>
              <a:rPr lang="en-GB" dirty="0" smtClean="0"/>
              <a:t>Evaluation criteria:</a:t>
            </a:r>
          </a:p>
          <a:p>
            <a:pPr lvl="1"/>
            <a:r>
              <a:rPr lang="en-GB" dirty="0" smtClean="0"/>
              <a:t>Mean-squared error of estimate of slope </a:t>
            </a:r>
            <a:r>
              <a:rPr lang="en-GB" dirty="0" smtClean="0">
                <a:sym typeface="Symbol"/>
              </a:rPr>
              <a:t> for each observed variable</a:t>
            </a:r>
          </a:p>
          <a:p>
            <a:pPr lvl="1"/>
            <a:r>
              <a:rPr lang="en-GB" dirty="0" smtClean="0">
                <a:sym typeface="Symbol"/>
              </a:rPr>
              <a:t>Edge omission error (false negatives)</a:t>
            </a:r>
          </a:p>
          <a:p>
            <a:pPr lvl="1"/>
            <a:r>
              <a:rPr lang="en-GB" dirty="0" smtClean="0">
                <a:sym typeface="Symbol"/>
              </a:rPr>
              <a:t>Edge commission error (false positives)</a:t>
            </a:r>
          </a:p>
          <a:p>
            <a:r>
              <a:rPr lang="en-GB" dirty="0" smtClean="0">
                <a:sym typeface="Symbol"/>
              </a:rPr>
              <a:t>Comparison against “single-shot” learning</a:t>
            </a:r>
          </a:p>
          <a:p>
            <a:pPr lvl="1"/>
            <a:r>
              <a:rPr lang="en-GB" dirty="0" smtClean="0">
                <a:sym typeface="Symbol"/>
              </a:rPr>
              <a:t>Fit model without bi-directed edges, add edge </a:t>
            </a:r>
            <a:r>
              <a:rPr lang="en-GB" i="1" dirty="0" smtClean="0">
                <a:sym typeface="Symbol"/>
              </a:rPr>
              <a:t>Y</a:t>
            </a:r>
            <a:r>
              <a:rPr lang="en-GB" i="1" baseline="-25000" dirty="0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 </a:t>
            </a:r>
            <a:r>
              <a:rPr lang="en-GB" i="1" dirty="0" err="1" smtClean="0">
                <a:sym typeface="Symbol"/>
              </a:rPr>
              <a:t>Y</a:t>
            </a:r>
            <a:r>
              <a:rPr lang="en-GB" i="1" baseline="-25000" dirty="0" err="1" smtClean="0">
                <a:sym typeface="Symbol"/>
              </a:rPr>
              <a:t>j</a:t>
            </a:r>
            <a:r>
              <a:rPr lang="en-GB" dirty="0" smtClean="0">
                <a:sym typeface="Symbol"/>
              </a:rPr>
              <a:t> if implied pairwise distribution P(</a:t>
            </a:r>
            <a:r>
              <a:rPr lang="en-GB" i="1" dirty="0" smtClean="0">
                <a:sym typeface="Symbol"/>
              </a:rPr>
              <a:t>Y</a:t>
            </a:r>
            <a:r>
              <a:rPr lang="en-GB" i="1" baseline="-25000" dirty="0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, </a:t>
            </a:r>
            <a:r>
              <a:rPr lang="en-GB" i="1" dirty="0" err="1" smtClean="0">
                <a:sym typeface="Symbol"/>
              </a:rPr>
              <a:t>Y</a:t>
            </a:r>
            <a:r>
              <a:rPr lang="en-GB" i="1" baseline="-25000" dirty="0" err="1" smtClean="0">
                <a:sym typeface="Symbol"/>
              </a:rPr>
              <a:t>j</a:t>
            </a:r>
            <a:r>
              <a:rPr lang="en-GB" dirty="0" smtClean="0">
                <a:sym typeface="Symbol"/>
              </a:rPr>
              <a:t>) doesn’t fit the data</a:t>
            </a:r>
          </a:p>
          <a:p>
            <a:pPr lvl="2"/>
            <a:r>
              <a:rPr lang="en-GB" dirty="0" smtClean="0">
                <a:sym typeface="Symbol"/>
              </a:rPr>
              <a:t>Essentially a single iteration of Algorithm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25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Experiments: Synthetic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Quantify results by taking the difference </a:t>
            </a:r>
            <a:r>
              <a:rPr lang="en-US" dirty="0" smtClean="0"/>
              <a:t>between number of times Algorithm </a:t>
            </a:r>
            <a:r>
              <a:rPr lang="en-US" dirty="0"/>
              <a:t>2 </a:t>
            </a:r>
            <a:r>
              <a:rPr lang="en-US" dirty="0" smtClean="0"/>
              <a:t>does better than Algorithm 1 and 0 (“</a:t>
            </a:r>
            <a:r>
              <a:rPr lang="en-US" dirty="0"/>
              <a:t>single-shot” </a:t>
            </a:r>
            <a:r>
              <a:rPr lang="en-US" dirty="0" smtClean="0"/>
              <a:t>learning)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2"/>
            <a:r>
              <a:rPr lang="en-GB" dirty="0" smtClean="0"/>
              <a:t>The </a:t>
            </a:r>
            <a:r>
              <a:rPr lang="en-GB" dirty="0"/>
              <a:t>number </a:t>
            </a:r>
            <a:r>
              <a:rPr lang="en-GB" dirty="0" smtClean="0"/>
              <a:t>of </a:t>
            </a:r>
            <a:r>
              <a:rPr lang="en-US" dirty="0" smtClean="0"/>
              <a:t>times </a:t>
            </a:r>
            <a:r>
              <a:rPr lang="en-US" dirty="0"/>
              <a:t>where the difference </a:t>
            </a:r>
            <a:r>
              <a:rPr lang="en-US" dirty="0" smtClean="0"/>
              <a:t>is </a:t>
            </a:r>
            <a:r>
              <a:rPr lang="en-US" dirty="0"/>
              <a:t>positive with the </a:t>
            </a:r>
            <a:r>
              <a:rPr lang="en-US" dirty="0" smtClean="0"/>
              <a:t>corresponding p-values </a:t>
            </a:r>
            <a:r>
              <a:rPr lang="en-US" dirty="0"/>
              <a:t>for a Wilcoxon signed rank test </a:t>
            </a:r>
            <a:r>
              <a:rPr lang="en-US" dirty="0" smtClean="0"/>
              <a:t>(stars </a:t>
            </a:r>
            <a:r>
              <a:rPr lang="en-US" dirty="0"/>
              <a:t>indicate numbers less than 0.05</a:t>
            </a:r>
            <a:r>
              <a:rPr lang="en-US" dirty="0" smtClean="0"/>
              <a:t>)</a:t>
            </a:r>
          </a:p>
          <a:p>
            <a:pPr lvl="1"/>
            <a:endParaRPr lang="en-GB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492896"/>
            <a:ext cx="5427315" cy="257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950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Experiments: NHS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Fit model with 9 factors and 50 variables on the NHS data, using questionnaire as the partition structure</a:t>
            </a:r>
          </a:p>
          <a:p>
            <a:pPr lvl="1"/>
            <a:r>
              <a:rPr lang="en-GB" dirty="0" smtClean="0"/>
              <a:t>100,000 points in training set, about 40 edges discovered</a:t>
            </a:r>
          </a:p>
          <a:p>
            <a:r>
              <a:rPr lang="en-GB" dirty="0" smtClean="0"/>
              <a:t>Evaluation:</a:t>
            </a:r>
          </a:p>
          <a:p>
            <a:pPr lvl="1"/>
            <a:r>
              <a:rPr lang="en-GB" dirty="0" smtClean="0"/>
              <a:t>Test contribution of bi-directed edge dependencies to P(</a:t>
            </a:r>
            <a:r>
              <a:rPr lang="en-GB" b="1" dirty="0" smtClean="0"/>
              <a:t>X</a:t>
            </a:r>
            <a:r>
              <a:rPr lang="en-GB" dirty="0" smtClean="0"/>
              <a:t> | </a:t>
            </a:r>
            <a:r>
              <a:rPr lang="en-GB" b="1" dirty="0" smtClean="0"/>
              <a:t>Y</a:t>
            </a:r>
            <a:r>
              <a:rPr lang="en-GB" dirty="0" smtClean="0"/>
              <a:t>): compare against model without bi-directed edges</a:t>
            </a:r>
          </a:p>
          <a:p>
            <a:pPr lvl="1"/>
            <a:r>
              <a:rPr lang="en-GB" dirty="0" smtClean="0"/>
              <a:t>Comparison by predictive ability: find embedding for each </a:t>
            </a:r>
            <a:r>
              <a:rPr lang="en-GB" b="1" dirty="0" smtClean="0"/>
              <a:t>X</a:t>
            </a:r>
            <a:r>
              <a:rPr lang="en-GB" baseline="30000" dirty="0" smtClean="0"/>
              <a:t>(d)</a:t>
            </a:r>
            <a:r>
              <a:rPr lang="en-GB" dirty="0" smtClean="0"/>
              <a:t> given </a:t>
            </a:r>
            <a:r>
              <a:rPr lang="en-GB" b="1" dirty="0" smtClean="0"/>
              <a:t>Y</a:t>
            </a:r>
            <a:r>
              <a:rPr lang="en-GB" baseline="30000" dirty="0" smtClean="0"/>
              <a:t>(d)</a:t>
            </a:r>
            <a:r>
              <a:rPr lang="en-GB" dirty="0" smtClean="0"/>
              <a:t> by maximizing 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Test on independent 50,000 points by evaluating how well we can predict other 11 answers based on latent representation using logistic regression</a:t>
            </a:r>
            <a:endParaRPr lang="en-GB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509120"/>
            <a:ext cx="5381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257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Experiments: NHS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MCCA: mixed graph structured canonical correlation model</a:t>
            </a:r>
          </a:p>
          <a:p>
            <a:r>
              <a:rPr lang="en-GB" dirty="0" smtClean="0"/>
              <a:t>SCCA: null model (without bi-directed edges)</a:t>
            </a:r>
          </a:p>
          <a:p>
            <a:r>
              <a:rPr lang="en-GB" dirty="0" smtClean="0"/>
              <a:t>Table contains AUC scores for each of the 11 binary prediction problems using estimated </a:t>
            </a:r>
            <a:r>
              <a:rPr lang="en-GB" b="1" dirty="0" smtClean="0"/>
              <a:t>X</a:t>
            </a:r>
            <a:r>
              <a:rPr lang="en-GB" dirty="0" smtClean="0"/>
              <a:t> as covariates:</a:t>
            </a:r>
          </a:p>
          <a:p>
            <a:endParaRPr lang="en-GB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573016"/>
            <a:ext cx="6286500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917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Conclusion</a:t>
            </a:r>
            <a:endParaRPr lang="en-US" smtClean="0"/>
          </a:p>
        </p:txBody>
      </p:sp>
      <p:sp>
        <p:nvSpPr>
          <p:cNvPr id="4915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29600" cy="4671541"/>
          </a:xfrm>
        </p:spPr>
        <p:txBody>
          <a:bodyPr/>
          <a:lstStyle/>
          <a:p>
            <a:r>
              <a:rPr lang="en-GB" dirty="0" smtClean="0"/>
              <a:t>Marginal composite likelihood and mixed graph models are a good match</a:t>
            </a:r>
          </a:p>
          <a:p>
            <a:pPr lvl="1"/>
            <a:r>
              <a:rPr lang="en-GB" dirty="0" smtClean="0"/>
              <a:t>Still requires some choices of approximations for posteriors over parameters, and numerical methods for integration</a:t>
            </a:r>
          </a:p>
          <a:p>
            <a:r>
              <a:rPr lang="en-GB" dirty="0" smtClean="0"/>
              <a:t>Future work: </a:t>
            </a:r>
          </a:p>
          <a:p>
            <a:pPr lvl="1"/>
            <a:r>
              <a:rPr lang="en-GB" dirty="0" smtClean="0"/>
              <a:t>Theoretical properties of the alternative marginal composite likelihood estimator</a:t>
            </a:r>
          </a:p>
          <a:p>
            <a:pPr lvl="1"/>
            <a:r>
              <a:rPr lang="en-GB" dirty="0" smtClean="0"/>
              <a:t>Identifiability issues</a:t>
            </a:r>
          </a:p>
          <a:p>
            <a:pPr lvl="1"/>
            <a:r>
              <a:rPr lang="en-GB" dirty="0"/>
              <a:t>Reduction on the number of evaluations of </a:t>
            </a:r>
            <a:r>
              <a:rPr lang="en-GB" dirty="0" err="1" smtClean="0"/>
              <a:t>q</a:t>
            </a:r>
            <a:r>
              <a:rPr lang="en-GB" baseline="-25000" dirty="0" err="1" smtClean="0"/>
              <a:t>mn</a:t>
            </a:r>
            <a:endParaRPr lang="en-GB" baseline="-25000" dirty="0"/>
          </a:p>
          <a:p>
            <a:pPr lvl="1"/>
            <a:r>
              <a:rPr lang="en-GB" dirty="0" smtClean="0"/>
              <a:t>Non-binary data</a:t>
            </a:r>
          </a:p>
          <a:p>
            <a:pPr lvl="2"/>
            <a:r>
              <a:rPr lang="en-GB" dirty="0" smtClean="0"/>
              <a:t>Which families could avoid multiple passes over data?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The Acyclic Directed Mixed Graph (ADMG)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708275"/>
            <a:ext cx="8229600" cy="3448050"/>
          </a:xfrm>
          <a:ln>
            <a:solidFill>
              <a:schemeClr val="tx1"/>
            </a:solidFill>
            <a:prstDash val="dash"/>
          </a:ln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“Mixed” as in directed + bi-directed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“Directed” for obvious reasons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See also: chain graphs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“Acyclic” for the usual reasons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Independence model is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Closed under marginalization (generalize DAGs)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Different from chain graphs/undirected graphs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Analogous inference </a:t>
            </a:r>
            <a:r>
              <a:rPr lang="en-GB" dirty="0" smtClean="0"/>
              <a:t>as in DAGs</a:t>
            </a:r>
            <a:r>
              <a:rPr lang="en-GB" dirty="0" smtClean="0"/>
              <a:t>: m-separation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09675" y="1412875"/>
            <a:ext cx="914400" cy="91440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X</a:t>
            </a:r>
            <a:r>
              <a:rPr lang="en-GB" baseline="-25000" dirty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887663" y="1412875"/>
            <a:ext cx="914400" cy="91440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X</a:t>
            </a:r>
            <a:r>
              <a:rPr lang="en-GB" baseline="-25000" dirty="0">
                <a:solidFill>
                  <a:schemeClr val="tx1"/>
                </a:solidFill>
              </a:rPr>
              <a:t>2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076825" y="1412875"/>
            <a:ext cx="914400" cy="91440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X</a:t>
            </a:r>
            <a:r>
              <a:rPr lang="en-GB" baseline="-25000" dirty="0">
                <a:solidFill>
                  <a:schemeClr val="tx1"/>
                </a:solidFill>
              </a:rPr>
              <a:t>3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659563" y="1412875"/>
            <a:ext cx="914400" cy="91440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X</a:t>
            </a:r>
            <a:r>
              <a:rPr lang="en-GB" baseline="-25000" dirty="0">
                <a:solidFill>
                  <a:schemeClr val="tx1"/>
                </a:solidFill>
              </a:rPr>
              <a:t>4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6"/>
            <a:endCxn id="5" idx="2"/>
          </p:cNvCxnSpPr>
          <p:nvPr/>
        </p:nvCxnSpPr>
        <p:spPr>
          <a:xfrm>
            <a:off x="2124075" y="1870075"/>
            <a:ext cx="763588" cy="1588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2"/>
            <a:endCxn id="7" idx="6"/>
          </p:cNvCxnSpPr>
          <p:nvPr/>
        </p:nvCxnSpPr>
        <p:spPr>
          <a:xfrm rot="10800000">
            <a:off x="5991225" y="1870075"/>
            <a:ext cx="668338" cy="1588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2"/>
            <a:endCxn id="5" idx="6"/>
          </p:cNvCxnSpPr>
          <p:nvPr/>
        </p:nvCxnSpPr>
        <p:spPr>
          <a:xfrm rot="10800000">
            <a:off x="3802063" y="1870075"/>
            <a:ext cx="1274762" cy="1588"/>
          </a:xfrm>
          <a:prstGeom prst="straightConnector1">
            <a:avLst/>
          </a:prstGeom>
          <a:ln w="50800">
            <a:solidFill>
              <a:schemeClr val="tx1"/>
            </a:solidFill>
            <a:prstDash val="sysDash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8" name="TextBox 15"/>
          <p:cNvSpPr txBox="1">
            <a:spLocks noChangeArrowheads="1"/>
          </p:cNvSpPr>
          <p:nvPr/>
        </p:nvSpPr>
        <p:spPr bwMode="auto">
          <a:xfrm>
            <a:off x="4140200" y="6381750"/>
            <a:ext cx="47196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Gill Sans MT" pitchFamily="34" charset="0"/>
              </a:rPr>
              <a:t>(Richardson and Spirtes, 2002; Richardson, 2003)</a:t>
            </a:r>
            <a:endParaRPr lang="en-US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80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do we care?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725144"/>
            <a:ext cx="8229600" cy="1431816"/>
          </a:xfrm>
        </p:spPr>
        <p:txBody>
          <a:bodyPr/>
          <a:lstStyle/>
          <a:p>
            <a:r>
              <a:rPr lang="en-GB" dirty="0" smtClean="0"/>
              <a:t>Difficulty on computing scores or tests</a:t>
            </a:r>
          </a:p>
          <a:p>
            <a:r>
              <a:rPr lang="en-GB" dirty="0" smtClean="0"/>
              <a:t>Identifiability: theoretical issues and implications to optimization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827584" y="2924944"/>
            <a:ext cx="576436" cy="575766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Y</a:t>
            </a:r>
            <a:r>
              <a:rPr lang="en-GB" sz="1600" baseline="-25000" dirty="0" smtClean="0">
                <a:solidFill>
                  <a:schemeClr val="tx1"/>
                </a:solidFill>
              </a:rPr>
              <a:t>1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547664" y="3234398"/>
            <a:ext cx="576436" cy="575766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Y</a:t>
            </a:r>
            <a:r>
              <a:rPr lang="en-GB" sz="1600" baseline="-25000" dirty="0" smtClean="0">
                <a:solidFill>
                  <a:schemeClr val="tx1"/>
                </a:solidFill>
              </a:rPr>
              <a:t>2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124100" y="2910174"/>
            <a:ext cx="576436" cy="575766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Y</a:t>
            </a:r>
            <a:r>
              <a:rPr lang="en-GB" sz="1600" baseline="-25000" dirty="0" smtClean="0">
                <a:solidFill>
                  <a:schemeClr val="tx1"/>
                </a:solidFill>
              </a:rPr>
              <a:t>3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399014" y="3658131"/>
            <a:ext cx="576436" cy="575766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Y</a:t>
            </a:r>
            <a:r>
              <a:rPr lang="en-GB" sz="1600" baseline="-25000" dirty="0" smtClean="0">
                <a:solidFill>
                  <a:schemeClr val="tx1"/>
                </a:solidFill>
              </a:rPr>
              <a:t>4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114708" y="3582504"/>
            <a:ext cx="576436" cy="575766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Y</a:t>
            </a:r>
            <a:r>
              <a:rPr lang="en-GB" sz="1600" baseline="-25000" dirty="0" smtClean="0">
                <a:solidFill>
                  <a:schemeClr val="tx1"/>
                </a:solidFill>
              </a:rPr>
              <a:t>5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305012" y="1772816"/>
            <a:ext cx="576436" cy="575766"/>
          </a:xfrm>
          <a:prstGeom prst="ellipse">
            <a:avLst/>
          </a:prstGeom>
          <a:solidFill>
            <a:schemeClr val="bg2">
              <a:alpha val="87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X</a:t>
            </a:r>
            <a:r>
              <a:rPr lang="en-GB" sz="1600" baseline="-25000" dirty="0" smtClean="0">
                <a:solidFill>
                  <a:schemeClr val="tx1"/>
                </a:solidFill>
              </a:rPr>
              <a:t>1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873552" y="1772816"/>
            <a:ext cx="576436" cy="575766"/>
          </a:xfrm>
          <a:prstGeom prst="ellipse">
            <a:avLst/>
          </a:prstGeom>
          <a:solidFill>
            <a:schemeClr val="bg2">
              <a:alpha val="87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X</a:t>
            </a:r>
            <a:r>
              <a:rPr lang="en-GB" sz="1600" baseline="-25000" dirty="0" smtClean="0">
                <a:solidFill>
                  <a:schemeClr val="tx1"/>
                </a:solidFill>
              </a:rPr>
              <a:t>2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9" idx="4"/>
            <a:endCxn id="4" idx="0"/>
          </p:cNvCxnSpPr>
          <p:nvPr/>
        </p:nvCxnSpPr>
        <p:spPr>
          <a:xfrm flipH="1">
            <a:off x="1115802" y="2348582"/>
            <a:ext cx="477428" cy="57636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4"/>
            <a:endCxn id="5" idx="0"/>
          </p:cNvCxnSpPr>
          <p:nvPr/>
        </p:nvCxnSpPr>
        <p:spPr>
          <a:xfrm>
            <a:off x="1593230" y="2348582"/>
            <a:ext cx="242652" cy="885816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4"/>
            <a:endCxn id="6" idx="0"/>
          </p:cNvCxnSpPr>
          <p:nvPr/>
        </p:nvCxnSpPr>
        <p:spPr>
          <a:xfrm>
            <a:off x="1593230" y="2348582"/>
            <a:ext cx="819088" cy="56159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4"/>
            <a:endCxn id="6" idx="0"/>
          </p:cNvCxnSpPr>
          <p:nvPr/>
        </p:nvCxnSpPr>
        <p:spPr>
          <a:xfrm flipH="1">
            <a:off x="2412318" y="2348582"/>
            <a:ext cx="749452" cy="56159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0" idx="4"/>
            <a:endCxn id="8" idx="0"/>
          </p:cNvCxnSpPr>
          <p:nvPr/>
        </p:nvCxnSpPr>
        <p:spPr>
          <a:xfrm>
            <a:off x="3161770" y="2348582"/>
            <a:ext cx="241156" cy="123392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4"/>
            <a:endCxn id="7" idx="0"/>
          </p:cNvCxnSpPr>
          <p:nvPr/>
        </p:nvCxnSpPr>
        <p:spPr>
          <a:xfrm flipH="1">
            <a:off x="2687232" y="2348582"/>
            <a:ext cx="474538" cy="1309549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>
            <a:stCxn id="9" idx="0"/>
            <a:endCxn id="10" idx="0"/>
          </p:cNvCxnSpPr>
          <p:nvPr/>
        </p:nvCxnSpPr>
        <p:spPr>
          <a:xfrm rot="5400000" flipH="1" flipV="1">
            <a:off x="2377500" y="988546"/>
            <a:ext cx="12700" cy="1568540"/>
          </a:xfrm>
          <a:prstGeom prst="curvedConnector3">
            <a:avLst>
              <a:gd name="adj1" fmla="val 1800000"/>
            </a:avLst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99863" y="1844824"/>
            <a:ext cx="5597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latent</a:t>
            </a:r>
            <a:endParaRPr lang="en-GB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333506" y="3533165"/>
            <a:ext cx="8146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observed</a:t>
            </a:r>
            <a:endParaRPr lang="en-GB" sz="1200" dirty="0"/>
          </a:p>
        </p:txBody>
      </p:sp>
      <p:sp>
        <p:nvSpPr>
          <p:cNvPr id="41" name="Oval 40"/>
          <p:cNvSpPr/>
          <p:nvPr/>
        </p:nvSpPr>
        <p:spPr>
          <a:xfrm>
            <a:off x="4859660" y="3073160"/>
            <a:ext cx="576436" cy="575766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Y</a:t>
            </a:r>
            <a:r>
              <a:rPr lang="en-GB" sz="1600" baseline="-25000" dirty="0" smtClean="0">
                <a:solidFill>
                  <a:schemeClr val="tx1"/>
                </a:solidFill>
              </a:rPr>
              <a:t>1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5436096" y="3382614"/>
            <a:ext cx="576436" cy="575766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Y</a:t>
            </a:r>
            <a:r>
              <a:rPr lang="en-GB" sz="1600" baseline="-25000" dirty="0" smtClean="0">
                <a:solidFill>
                  <a:schemeClr val="tx1"/>
                </a:solidFill>
              </a:rPr>
              <a:t>2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6083796" y="3058390"/>
            <a:ext cx="576436" cy="575766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Y</a:t>
            </a:r>
            <a:r>
              <a:rPr lang="en-GB" sz="1600" baseline="-25000" dirty="0" smtClean="0">
                <a:solidFill>
                  <a:schemeClr val="tx1"/>
                </a:solidFill>
              </a:rPr>
              <a:t>3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6731868" y="2996952"/>
            <a:ext cx="576436" cy="575766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Y</a:t>
            </a:r>
            <a:r>
              <a:rPr lang="en-GB" sz="1600" baseline="-25000" dirty="0" smtClean="0">
                <a:solidFill>
                  <a:schemeClr val="tx1"/>
                </a:solidFill>
              </a:rPr>
              <a:t>4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7146784" y="3730720"/>
            <a:ext cx="576436" cy="575766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Y</a:t>
            </a:r>
            <a:r>
              <a:rPr lang="en-GB" sz="1600" baseline="-25000" dirty="0" smtClean="0">
                <a:solidFill>
                  <a:schemeClr val="tx1"/>
                </a:solidFill>
              </a:rPr>
              <a:t>5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5337088" y="1921032"/>
            <a:ext cx="576436" cy="575766"/>
          </a:xfrm>
          <a:prstGeom prst="ellipse">
            <a:avLst/>
          </a:prstGeom>
          <a:solidFill>
            <a:schemeClr val="bg2">
              <a:alpha val="87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X</a:t>
            </a:r>
            <a:r>
              <a:rPr lang="en-GB" sz="1600" baseline="-25000" dirty="0" smtClean="0">
                <a:solidFill>
                  <a:schemeClr val="tx1"/>
                </a:solidFill>
              </a:rPr>
              <a:t>1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6905628" y="1921032"/>
            <a:ext cx="576436" cy="575766"/>
          </a:xfrm>
          <a:prstGeom prst="ellipse">
            <a:avLst/>
          </a:prstGeom>
          <a:solidFill>
            <a:schemeClr val="bg2">
              <a:alpha val="87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X</a:t>
            </a:r>
            <a:r>
              <a:rPr lang="en-GB" sz="1600" baseline="-25000" dirty="0" smtClean="0">
                <a:solidFill>
                  <a:schemeClr val="tx1"/>
                </a:solidFill>
              </a:rPr>
              <a:t>3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cxnSp>
        <p:nvCxnSpPr>
          <p:cNvPr id="48" name="Straight Arrow Connector 47"/>
          <p:cNvCxnSpPr>
            <a:stCxn id="46" idx="4"/>
            <a:endCxn id="41" idx="0"/>
          </p:cNvCxnSpPr>
          <p:nvPr/>
        </p:nvCxnSpPr>
        <p:spPr>
          <a:xfrm flipH="1">
            <a:off x="5147878" y="2496798"/>
            <a:ext cx="477428" cy="57636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6" idx="4"/>
            <a:endCxn id="42" idx="0"/>
          </p:cNvCxnSpPr>
          <p:nvPr/>
        </p:nvCxnSpPr>
        <p:spPr>
          <a:xfrm>
            <a:off x="5625306" y="2496798"/>
            <a:ext cx="99008" cy="885816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64" idx="4"/>
            <a:endCxn id="43" idx="0"/>
          </p:cNvCxnSpPr>
          <p:nvPr/>
        </p:nvCxnSpPr>
        <p:spPr>
          <a:xfrm flipH="1">
            <a:off x="6372014" y="2636614"/>
            <a:ext cx="84564" cy="421776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64" idx="4"/>
            <a:endCxn id="44" idx="0"/>
          </p:cNvCxnSpPr>
          <p:nvPr/>
        </p:nvCxnSpPr>
        <p:spPr>
          <a:xfrm>
            <a:off x="6456578" y="2636614"/>
            <a:ext cx="563508" cy="36033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7" idx="4"/>
            <a:endCxn id="45" idx="0"/>
          </p:cNvCxnSpPr>
          <p:nvPr/>
        </p:nvCxnSpPr>
        <p:spPr>
          <a:xfrm>
            <a:off x="7193846" y="2496798"/>
            <a:ext cx="241156" cy="123392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3691144" y="2939706"/>
            <a:ext cx="576436" cy="575766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Y</a:t>
            </a:r>
            <a:r>
              <a:rPr lang="en-GB" sz="1600" baseline="-25000" dirty="0" smtClean="0">
                <a:solidFill>
                  <a:schemeClr val="tx1"/>
                </a:solidFill>
              </a:rPr>
              <a:t>6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cxnSp>
        <p:nvCxnSpPr>
          <p:cNvPr id="58" name="Straight Arrow Connector 57"/>
          <p:cNvCxnSpPr>
            <a:stCxn id="10" idx="4"/>
            <a:endCxn id="57" idx="0"/>
          </p:cNvCxnSpPr>
          <p:nvPr/>
        </p:nvCxnSpPr>
        <p:spPr>
          <a:xfrm>
            <a:off x="3161770" y="2348582"/>
            <a:ext cx="817592" cy="59112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7729570" y="3113759"/>
            <a:ext cx="576436" cy="575766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Y</a:t>
            </a:r>
            <a:r>
              <a:rPr lang="en-GB" sz="1600" baseline="-25000" dirty="0" smtClean="0">
                <a:solidFill>
                  <a:schemeClr val="tx1"/>
                </a:solidFill>
              </a:rPr>
              <a:t>6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cxnSp>
        <p:nvCxnSpPr>
          <p:cNvPr id="62" name="Straight Arrow Connector 61"/>
          <p:cNvCxnSpPr>
            <a:stCxn id="47" idx="4"/>
            <a:endCxn id="61" idx="0"/>
          </p:cNvCxnSpPr>
          <p:nvPr/>
        </p:nvCxnSpPr>
        <p:spPr>
          <a:xfrm>
            <a:off x="7193846" y="2496798"/>
            <a:ext cx="823942" cy="616961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6168360" y="2060848"/>
            <a:ext cx="576436" cy="575766"/>
          </a:xfrm>
          <a:prstGeom prst="ellipse">
            <a:avLst/>
          </a:prstGeom>
          <a:solidFill>
            <a:schemeClr val="bg2">
              <a:alpha val="87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X</a:t>
            </a:r>
            <a:r>
              <a:rPr lang="en-GB" sz="1600" baseline="-25000" dirty="0" smtClean="0">
                <a:solidFill>
                  <a:schemeClr val="tx1"/>
                </a:solidFill>
              </a:rPr>
              <a:t>2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cxnSp>
        <p:nvCxnSpPr>
          <p:cNvPr id="67" name="Straight Connector 66"/>
          <p:cNvCxnSpPr>
            <a:stCxn id="46" idx="6"/>
            <a:endCxn id="64" idx="2"/>
          </p:cNvCxnSpPr>
          <p:nvPr/>
        </p:nvCxnSpPr>
        <p:spPr>
          <a:xfrm>
            <a:off x="5913524" y="2208915"/>
            <a:ext cx="254836" cy="139816"/>
          </a:xfrm>
          <a:prstGeom prst="line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64" idx="6"/>
            <a:endCxn id="47" idx="2"/>
          </p:cNvCxnSpPr>
          <p:nvPr/>
        </p:nvCxnSpPr>
        <p:spPr>
          <a:xfrm flipV="1">
            <a:off x="6744796" y="2208915"/>
            <a:ext cx="160832" cy="139816"/>
          </a:xfrm>
          <a:prstGeom prst="line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282348" y="155679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Candidate I</a:t>
            </a:r>
            <a:endParaRPr lang="en-GB" dirty="0"/>
          </a:p>
        </p:txBody>
      </p:sp>
      <p:sp>
        <p:nvSpPr>
          <p:cNvPr id="76" name="TextBox 75"/>
          <p:cNvSpPr txBox="1"/>
          <p:nvPr/>
        </p:nvSpPr>
        <p:spPr>
          <a:xfrm>
            <a:off x="7431970" y="1551700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Candidate II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75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>
          <a:xfrm>
            <a:off x="2289230" y="1339962"/>
            <a:ext cx="3446722" cy="855265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011974" y="1475445"/>
            <a:ext cx="2103928" cy="863649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do we care?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61048"/>
            <a:ext cx="8229600" cy="2232248"/>
          </a:xfrm>
        </p:spPr>
        <p:txBody>
          <a:bodyPr/>
          <a:lstStyle/>
          <a:p>
            <a:r>
              <a:rPr lang="en-GB" dirty="0" smtClean="0"/>
              <a:t>Set of </a:t>
            </a:r>
            <a:r>
              <a:rPr lang="en-GB" dirty="0" smtClean="0"/>
              <a:t>“target” </a:t>
            </a:r>
            <a:r>
              <a:rPr lang="en-GB" dirty="0" smtClean="0"/>
              <a:t>latent variables </a:t>
            </a:r>
            <a:r>
              <a:rPr lang="en-GB" b="1" dirty="0" smtClean="0"/>
              <a:t>X (possibly none)</a:t>
            </a:r>
            <a:r>
              <a:rPr lang="en-GB" dirty="0" smtClean="0"/>
              <a:t>, and observations </a:t>
            </a:r>
            <a:r>
              <a:rPr lang="en-GB" b="1" dirty="0" smtClean="0"/>
              <a:t>Y</a:t>
            </a:r>
            <a:br>
              <a:rPr lang="en-GB" b="1" dirty="0" smtClean="0"/>
            </a:br>
            <a:endParaRPr lang="en-GB" b="1" dirty="0" smtClean="0"/>
          </a:p>
          <a:p>
            <a:r>
              <a:rPr lang="en-GB" dirty="0" smtClean="0"/>
              <a:t>Set </a:t>
            </a:r>
            <a:r>
              <a:rPr lang="en-GB" dirty="0" smtClean="0"/>
              <a:t>of </a:t>
            </a:r>
            <a:r>
              <a:rPr lang="en-GB" dirty="0" smtClean="0"/>
              <a:t>“nuisance” latent </a:t>
            </a:r>
            <a:r>
              <a:rPr lang="en-GB" dirty="0" smtClean="0"/>
              <a:t>variables </a:t>
            </a:r>
            <a:r>
              <a:rPr lang="en-GB" b="1" dirty="0" smtClean="0"/>
              <a:t>X</a:t>
            </a:r>
            <a:r>
              <a:rPr lang="en-GB" b="1" baseline="-25000" dirty="0" smtClean="0">
                <a:sym typeface="Symbol"/>
              </a:rPr>
              <a:t></a:t>
            </a:r>
          </a:p>
          <a:p>
            <a:pPr lvl="1"/>
            <a:r>
              <a:rPr lang="en-GB" dirty="0" smtClean="0">
                <a:sym typeface="Symbol"/>
              </a:rPr>
              <a:t>With sparse structure implied over </a:t>
            </a:r>
            <a:r>
              <a:rPr lang="en-GB" b="1" dirty="0" smtClean="0">
                <a:sym typeface="Symbol"/>
              </a:rPr>
              <a:t>Y</a:t>
            </a:r>
            <a:endParaRPr lang="en-GB" b="1" dirty="0"/>
          </a:p>
        </p:txBody>
      </p:sp>
      <p:sp>
        <p:nvSpPr>
          <p:cNvPr id="4" name="Oval 3"/>
          <p:cNvSpPr/>
          <p:nvPr/>
        </p:nvSpPr>
        <p:spPr>
          <a:xfrm>
            <a:off x="1855192" y="2937027"/>
            <a:ext cx="576436" cy="575766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Y</a:t>
            </a:r>
            <a:r>
              <a:rPr lang="en-GB" sz="1600" baseline="-25000" dirty="0" smtClean="0">
                <a:solidFill>
                  <a:schemeClr val="tx1"/>
                </a:solidFill>
              </a:rPr>
              <a:t>1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652642" y="2930218"/>
            <a:ext cx="576436" cy="575766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Y</a:t>
            </a:r>
            <a:r>
              <a:rPr lang="en-GB" sz="1600" baseline="-25000" dirty="0" smtClean="0">
                <a:solidFill>
                  <a:schemeClr val="tx1"/>
                </a:solidFill>
              </a:rPr>
              <a:t>2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423142" y="2962962"/>
            <a:ext cx="576436" cy="575766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Y</a:t>
            </a:r>
            <a:r>
              <a:rPr lang="en-GB" sz="1600" baseline="-25000" dirty="0" smtClean="0">
                <a:solidFill>
                  <a:schemeClr val="tx1"/>
                </a:solidFill>
              </a:rPr>
              <a:t>3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180879" y="2997250"/>
            <a:ext cx="576436" cy="575766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Y</a:t>
            </a:r>
            <a:r>
              <a:rPr lang="en-GB" sz="1600" baseline="-25000" dirty="0" smtClean="0">
                <a:solidFill>
                  <a:schemeClr val="tx1"/>
                </a:solidFill>
              </a:rPr>
              <a:t>4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859660" y="2997250"/>
            <a:ext cx="576436" cy="575766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Y</a:t>
            </a:r>
            <a:r>
              <a:rPr lang="en-GB" sz="1600" baseline="-25000" dirty="0" smtClean="0">
                <a:solidFill>
                  <a:schemeClr val="tx1"/>
                </a:solidFill>
              </a:rPr>
              <a:t>5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627784" y="1475445"/>
            <a:ext cx="576436" cy="575766"/>
          </a:xfrm>
          <a:prstGeom prst="ellipse">
            <a:avLst/>
          </a:prstGeom>
          <a:solidFill>
            <a:schemeClr val="bg2">
              <a:alpha val="87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X</a:t>
            </a:r>
            <a:r>
              <a:rPr lang="en-GB" sz="1600" baseline="-25000" dirty="0" smtClean="0">
                <a:solidFill>
                  <a:schemeClr val="tx1"/>
                </a:solidFill>
              </a:rPr>
              <a:t>1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859660" y="1475445"/>
            <a:ext cx="576436" cy="575766"/>
          </a:xfrm>
          <a:prstGeom prst="ellipse">
            <a:avLst/>
          </a:prstGeom>
          <a:solidFill>
            <a:schemeClr val="bg2">
              <a:alpha val="87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X</a:t>
            </a:r>
            <a:r>
              <a:rPr lang="en-GB" sz="1600" baseline="-25000" dirty="0" smtClean="0">
                <a:solidFill>
                  <a:schemeClr val="tx1"/>
                </a:solidFill>
              </a:rPr>
              <a:t>2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9" idx="4"/>
            <a:endCxn id="4" idx="0"/>
          </p:cNvCxnSpPr>
          <p:nvPr/>
        </p:nvCxnSpPr>
        <p:spPr>
          <a:xfrm flipH="1">
            <a:off x="2143410" y="2051211"/>
            <a:ext cx="772592" cy="885816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4"/>
            <a:endCxn id="5" idx="0"/>
          </p:cNvCxnSpPr>
          <p:nvPr/>
        </p:nvCxnSpPr>
        <p:spPr>
          <a:xfrm>
            <a:off x="2916002" y="2051211"/>
            <a:ext cx="24858" cy="879007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4"/>
            <a:endCxn id="6" idx="0"/>
          </p:cNvCxnSpPr>
          <p:nvPr/>
        </p:nvCxnSpPr>
        <p:spPr>
          <a:xfrm>
            <a:off x="2916002" y="2051211"/>
            <a:ext cx="795358" cy="911751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0" idx="4"/>
            <a:endCxn id="8" idx="0"/>
          </p:cNvCxnSpPr>
          <p:nvPr/>
        </p:nvCxnSpPr>
        <p:spPr>
          <a:xfrm>
            <a:off x="5147878" y="2051211"/>
            <a:ext cx="0" cy="946039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4"/>
            <a:endCxn id="7" idx="0"/>
          </p:cNvCxnSpPr>
          <p:nvPr/>
        </p:nvCxnSpPr>
        <p:spPr>
          <a:xfrm flipH="1">
            <a:off x="4469097" y="2051211"/>
            <a:ext cx="678781" cy="946039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5579926" y="2997250"/>
            <a:ext cx="576436" cy="575766"/>
          </a:xfrm>
          <a:prstGeom prst="ellipse">
            <a:avLst/>
          </a:prstGeom>
          <a:solidFill>
            <a:schemeClr val="bg1">
              <a:alpha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Y</a:t>
            </a:r>
            <a:r>
              <a:rPr lang="en-GB" sz="1600" baseline="-25000" dirty="0" smtClean="0">
                <a:solidFill>
                  <a:schemeClr val="tx1"/>
                </a:solidFill>
              </a:rPr>
              <a:t>6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cxnSp>
        <p:nvCxnSpPr>
          <p:cNvPr id="58" name="Straight Arrow Connector 57"/>
          <p:cNvCxnSpPr>
            <a:stCxn id="10" idx="4"/>
            <a:endCxn id="57" idx="0"/>
          </p:cNvCxnSpPr>
          <p:nvPr/>
        </p:nvCxnSpPr>
        <p:spPr>
          <a:xfrm>
            <a:off x="5147878" y="2051211"/>
            <a:ext cx="720266" cy="946039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9" idx="6"/>
            <a:endCxn id="10" idx="2"/>
          </p:cNvCxnSpPr>
          <p:nvPr/>
        </p:nvCxnSpPr>
        <p:spPr>
          <a:xfrm>
            <a:off x="3204220" y="1763328"/>
            <a:ext cx="1655440" cy="0"/>
          </a:xfrm>
          <a:prstGeom prst="line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6299820" y="1627845"/>
            <a:ext cx="576436" cy="575766"/>
          </a:xfrm>
          <a:prstGeom prst="ellipse">
            <a:avLst/>
          </a:prstGeom>
          <a:solidFill>
            <a:schemeClr val="bg2">
              <a:alpha val="87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X</a:t>
            </a:r>
            <a:r>
              <a:rPr lang="en-GB" sz="1600" baseline="-25000" dirty="0" smtClean="0">
                <a:solidFill>
                  <a:schemeClr val="tx1"/>
                </a:solidFill>
              </a:rPr>
              <a:t>3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6660232" y="1619461"/>
            <a:ext cx="576436" cy="575766"/>
          </a:xfrm>
          <a:prstGeom prst="ellipse">
            <a:avLst/>
          </a:prstGeom>
          <a:solidFill>
            <a:schemeClr val="bg2">
              <a:alpha val="87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X</a:t>
            </a:r>
            <a:r>
              <a:rPr lang="en-GB" sz="1600" baseline="-25000" dirty="0" smtClean="0">
                <a:solidFill>
                  <a:schemeClr val="tx1"/>
                </a:solidFill>
              </a:rPr>
              <a:t>4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7019900" y="1619461"/>
            <a:ext cx="576436" cy="575766"/>
          </a:xfrm>
          <a:prstGeom prst="ellipse">
            <a:avLst/>
          </a:prstGeom>
          <a:solidFill>
            <a:schemeClr val="bg2">
              <a:alpha val="87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X</a:t>
            </a:r>
            <a:r>
              <a:rPr lang="en-GB" sz="1600" baseline="-25000" dirty="0" smtClean="0">
                <a:solidFill>
                  <a:schemeClr val="tx1"/>
                </a:solidFill>
              </a:rPr>
              <a:t>5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cxnSp>
        <p:nvCxnSpPr>
          <p:cNvPr id="66" name="Straight Arrow Connector 65"/>
          <p:cNvCxnSpPr>
            <a:endCxn id="8" idx="0"/>
          </p:cNvCxnSpPr>
          <p:nvPr/>
        </p:nvCxnSpPr>
        <p:spPr>
          <a:xfrm flipH="1">
            <a:off x="5147878" y="2339094"/>
            <a:ext cx="1728192" cy="658156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57" idx="0"/>
          </p:cNvCxnSpPr>
          <p:nvPr/>
        </p:nvCxnSpPr>
        <p:spPr>
          <a:xfrm flipH="1">
            <a:off x="5868144" y="2339094"/>
            <a:ext cx="1008112" cy="658156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endCxn id="4" idx="0"/>
          </p:cNvCxnSpPr>
          <p:nvPr/>
        </p:nvCxnSpPr>
        <p:spPr>
          <a:xfrm flipH="1">
            <a:off x="2143410" y="2339094"/>
            <a:ext cx="4732660" cy="597933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7668344" y="1546396"/>
            <a:ext cx="4475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X</a:t>
            </a:r>
            <a:r>
              <a:rPr lang="en-GB" b="1" baseline="-25000" dirty="0">
                <a:sym typeface="Symbol"/>
              </a:rPr>
              <a:t></a:t>
            </a:r>
            <a:endParaRPr lang="en-GB" dirty="0"/>
          </a:p>
        </p:txBody>
      </p:sp>
      <p:sp>
        <p:nvSpPr>
          <p:cNvPr id="71" name="Rectangle 70"/>
          <p:cNvSpPr/>
          <p:nvPr/>
        </p:nvSpPr>
        <p:spPr>
          <a:xfrm>
            <a:off x="2289230" y="1378188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418624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Why do we care?</a:t>
            </a:r>
            <a:endParaRPr lang="en-US" smtClean="0"/>
          </a:p>
        </p:txBody>
      </p:sp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7418388" y="6381328"/>
            <a:ext cx="14747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>
                <a:latin typeface="Gill Sans MT" pitchFamily="34" charset="0"/>
              </a:rPr>
              <a:t>(</a:t>
            </a:r>
            <a:r>
              <a:rPr lang="en-GB" dirty="0" err="1">
                <a:latin typeface="Gill Sans MT" pitchFamily="34" charset="0"/>
              </a:rPr>
              <a:t>Bollen</a:t>
            </a:r>
            <a:r>
              <a:rPr lang="en-GB" dirty="0">
                <a:latin typeface="Gill Sans MT" pitchFamily="34" charset="0"/>
              </a:rPr>
              <a:t>, 1989)</a:t>
            </a:r>
            <a:endParaRPr lang="en-US" dirty="0">
              <a:latin typeface="Gill Sans MT" pitchFamily="34" charset="0"/>
            </a:endParaRPr>
          </a:p>
        </p:txBody>
      </p:sp>
      <p:pic>
        <p:nvPicPr>
          <p:cNvPr id="18435" name="Picture 4" descr="bollen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188" y="1417638"/>
            <a:ext cx="7721600" cy="468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0487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>
        <a:solidFill>
          <a:schemeClr val="bg1"/>
        </a:solidFill>
        <a:ln w="31750"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50800">
          <a:solidFill>
            <a:schemeClr val="tx1"/>
          </a:solidFill>
          <a:tailEnd type="triangle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3921</TotalTime>
  <Words>2579</Words>
  <Application>Microsoft Office PowerPoint</Application>
  <PresentationFormat>On-screen Show (4:3)</PresentationFormat>
  <Paragraphs>495</Paragraphs>
  <Slides>57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Origin</vt:lpstr>
      <vt:lpstr>Representation and Learning in Directed Mixed Graph Models</vt:lpstr>
      <vt:lpstr>Graphical Models</vt:lpstr>
      <vt:lpstr>Directed Graphical Models</vt:lpstr>
      <vt:lpstr>Marginalization</vt:lpstr>
      <vt:lpstr>Marginalization</vt:lpstr>
      <vt:lpstr>The Acyclic Directed Mixed Graph (ADMG)</vt:lpstr>
      <vt:lpstr>Why do we care?</vt:lpstr>
      <vt:lpstr>Why do we care?</vt:lpstr>
      <vt:lpstr>Why do we care?</vt:lpstr>
      <vt:lpstr>The talk in a nutshell</vt:lpstr>
      <vt:lpstr>The Gaussian bi-directed model</vt:lpstr>
      <vt:lpstr>The Gaussian bi-directed case</vt:lpstr>
      <vt:lpstr>Binary bi-directed case:  the constrained Moebius parameterization</vt:lpstr>
      <vt:lpstr>Binary bi-directed case: the constrained Moebius parameterization</vt:lpstr>
      <vt:lpstr>Binary bi-directed case: the constrained Moebius parameterization</vt:lpstr>
      <vt:lpstr>The Cumulative Distribution Network (CDN) approach</vt:lpstr>
      <vt:lpstr>The Cumulative Distribution Network (CDN) approach</vt:lpstr>
      <vt:lpstr>Relationship</vt:lpstr>
      <vt:lpstr>Relationship</vt:lpstr>
      <vt:lpstr>Relationship</vt:lpstr>
      <vt:lpstr>The Mixed CDN model (MCDN)</vt:lpstr>
      <vt:lpstr>Step 1: The high-level factorization</vt:lpstr>
      <vt:lpstr>Step 1: The high-level factorization</vt:lpstr>
      <vt:lpstr>Step 1: The high-level factorization</vt:lpstr>
      <vt:lpstr>Step 2: Parameterizing Pi (barren case)</vt:lpstr>
      <vt:lpstr>Step 2: Parameterizing Pi (barren case)</vt:lpstr>
      <vt:lpstr>Step 2a: A copula formulation of Pi </vt:lpstr>
      <vt:lpstr>Step 2a: A copula formulation of Pi </vt:lpstr>
      <vt:lpstr>Step 2a: A copula formulation of Pi </vt:lpstr>
      <vt:lpstr>Step 2a: A copula formulation of Pi  </vt:lpstr>
      <vt:lpstr>Step 2a: A copula formulation of Pi </vt:lpstr>
      <vt:lpstr>Step 3: The non-barren case</vt:lpstr>
      <vt:lpstr>Step 3: The non-barren case</vt:lpstr>
      <vt:lpstr>Step 3: The non-barren case</vt:lpstr>
      <vt:lpstr>Parameter learning</vt:lpstr>
      <vt:lpstr>Parameter learning</vt:lpstr>
      <vt:lpstr>Parameter learning</vt:lpstr>
      <vt:lpstr>Experiments</vt:lpstr>
      <vt:lpstr>Experiments</vt:lpstr>
      <vt:lpstr>The story so far</vt:lpstr>
      <vt:lpstr>Back to: Learning Latent Structure</vt:lpstr>
      <vt:lpstr>Leveraging Domain Structure</vt:lpstr>
      <vt:lpstr>The “Structured Canonical Correlation” Structural Space</vt:lpstr>
      <vt:lpstr>The “Structured Canonical Correlation”: Learning Task</vt:lpstr>
      <vt:lpstr>Parametric Formulation</vt:lpstr>
      <vt:lpstr>Parametric Formulation</vt:lpstr>
      <vt:lpstr>Learning with Marginal Likelihoods</vt:lpstr>
      <vt:lpstr>Computational Considerations</vt:lpstr>
      <vt:lpstr>Beyond Pairwise Models</vt:lpstr>
      <vt:lpstr>Beyond Pairwise Models</vt:lpstr>
      <vt:lpstr>Learning with Marginal Likelihoods</vt:lpstr>
      <vt:lpstr>Algorithm 2</vt:lpstr>
      <vt:lpstr>Experiments: Synthetic Data</vt:lpstr>
      <vt:lpstr>Experiments: Synthetic Data</vt:lpstr>
      <vt:lpstr>Experiments: NHS Data</vt:lpstr>
      <vt:lpstr>Experiments: NHS Data</vt:lpstr>
      <vt:lpstr>Conclusion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Mixed Cumulative Distribution Networks</dc:title>
  <dc:creator> </dc:creator>
  <cp:lastModifiedBy>ricardo</cp:lastModifiedBy>
  <cp:revision>249</cp:revision>
  <dcterms:created xsi:type="dcterms:W3CDTF">2011-04-07T08:25:19Z</dcterms:created>
  <dcterms:modified xsi:type="dcterms:W3CDTF">2012-08-23T13:52:41Z</dcterms:modified>
</cp:coreProperties>
</file>